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42"/>
  </p:handoutMasterIdLst>
  <p:sldIdLst>
    <p:sldId id="466" r:id="rId3"/>
    <p:sldId id="259" r:id="rId4"/>
    <p:sldId id="512" r:id="rId6"/>
    <p:sldId id="355" r:id="rId7"/>
    <p:sldId id="476" r:id="rId8"/>
    <p:sldId id="511" r:id="rId9"/>
    <p:sldId id="488" r:id="rId10"/>
    <p:sldId id="483" r:id="rId11"/>
    <p:sldId id="319" r:id="rId12"/>
    <p:sldId id="426" r:id="rId13"/>
    <p:sldId id="490" r:id="rId14"/>
    <p:sldId id="491" r:id="rId15"/>
    <p:sldId id="492" r:id="rId16"/>
    <p:sldId id="493" r:id="rId17"/>
    <p:sldId id="494" r:id="rId18"/>
    <p:sldId id="495" r:id="rId19"/>
    <p:sldId id="496" r:id="rId20"/>
    <p:sldId id="497" r:id="rId21"/>
    <p:sldId id="513" r:id="rId22"/>
    <p:sldId id="499" r:id="rId23"/>
    <p:sldId id="500" r:id="rId24"/>
    <p:sldId id="501" r:id="rId25"/>
    <p:sldId id="502" r:id="rId26"/>
    <p:sldId id="503" r:id="rId27"/>
    <p:sldId id="504" r:id="rId28"/>
    <p:sldId id="505" r:id="rId29"/>
    <p:sldId id="506" r:id="rId30"/>
    <p:sldId id="507" r:id="rId31"/>
    <p:sldId id="508" r:id="rId32"/>
    <p:sldId id="509" r:id="rId33"/>
    <p:sldId id="510" r:id="rId34"/>
    <p:sldId id="514" r:id="rId35"/>
    <p:sldId id="515" r:id="rId36"/>
    <p:sldId id="516" r:id="rId37"/>
    <p:sldId id="517" r:id="rId38"/>
    <p:sldId id="519" r:id="rId39"/>
    <p:sldId id="520" r:id="rId40"/>
    <p:sldId id="276" r:id="rId41"/>
  </p:sldIdLst>
  <p:sldSz cx="9144000" cy="6858000" type="screen4x3"/>
  <p:notesSz cx="6797675" cy="992632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3224"/>
    <a:srgbClr val="F37A71"/>
    <a:srgbClr val="B11B0F"/>
    <a:srgbClr val="692AA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882" autoAdjust="0"/>
    <p:restoredTop sz="79766" autoAdjust="0"/>
  </p:normalViewPr>
  <p:slideViewPr>
    <p:cSldViewPr>
      <p:cViewPr>
        <p:scale>
          <a:sx n="90" d="100"/>
          <a:sy n="90" d="100"/>
        </p:scale>
        <p:origin x="-582" y="306"/>
      </p:cViewPr>
      <p:guideLst>
        <p:guide orient="horz" pos="219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0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44" Type="http://schemas.openxmlformats.org/officeDocument/2006/relationships/viewProps" Target="viewProps.xml"/><Relationship Id="rId43" Type="http://schemas.openxmlformats.org/officeDocument/2006/relationships/presProps" Target="presProps.xml"/><Relationship Id="rId42" Type="http://schemas.openxmlformats.org/officeDocument/2006/relationships/handoutMaster" Target="handoutMasters/handoutMaster1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6547B-6876-456F-9CC6-58A41F1933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F8256-58E4-4187-B1B4-02D54545B87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65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en-US" altLang="zh-CN" smtClean="0"/>
          </a:p>
        </p:txBody>
      </p:sp>
      <p:sp>
        <p:nvSpPr>
          <p:cNvPr id="665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665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615E3FFC-3217-485B-B739-F180005482B8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E3FFC-3217-485B-B739-F180005482B8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E3FFC-3217-485B-B739-F180005482B8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E3FFC-3217-485B-B739-F180005482B8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E3FFC-3217-485B-B739-F180005482B8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E3FFC-3217-485B-B739-F180005482B8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E3FFC-3217-485B-B739-F180005482B8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E3FFC-3217-485B-B739-F180005482B8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E3FFC-3217-485B-B739-F180005482B8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E3FFC-3217-485B-B739-F180005482B8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E3FFC-3217-485B-B739-F180005482B8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E3FFC-3217-485B-B739-F180005482B8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E3FFC-3217-485B-B739-F180005482B8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E3FFC-3217-485B-B739-F180005482B8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image" Target="../media/image1.png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60" name="Object 88"/>
          <p:cNvGraphicFramePr>
            <a:graphicFrameLocks noChangeAspect="1"/>
          </p:cNvGraphicFramePr>
          <p:nvPr userDrawn="1"/>
        </p:nvGraphicFramePr>
        <p:xfrm>
          <a:off x="0" y="-26988"/>
          <a:ext cx="9144000" cy="46894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6" name="Image" r:id="rId2" imgW="7975600" imgH="4089400" progId="">
                  <p:embed/>
                </p:oleObj>
              </mc:Choice>
              <mc:Fallback>
                <p:oleObj name="Image" r:id="rId2" imgW="7975600" imgH="4089400" progId="">
                  <p:embed/>
                  <p:pic>
                    <p:nvPicPr>
                      <p:cNvPr id="0" name="Picture 4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26988"/>
                        <a:ext cx="9144000" cy="46894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61" name="Rectangle 89"/>
          <p:cNvSpPr>
            <a:spLocks noChangeArrowheads="1"/>
          </p:cNvSpPr>
          <p:nvPr userDrawn="1"/>
        </p:nvSpPr>
        <p:spPr bwMode="white">
          <a:xfrm>
            <a:off x="0" y="4608513"/>
            <a:ext cx="9144000" cy="2276475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62" name="Oval 90"/>
          <p:cNvSpPr>
            <a:spLocks noChangeArrowheads="1"/>
          </p:cNvSpPr>
          <p:nvPr userDrawn="1"/>
        </p:nvSpPr>
        <p:spPr bwMode="ltGray">
          <a:xfrm>
            <a:off x="7885113" y="1873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63" name="Oval 91"/>
          <p:cNvSpPr>
            <a:spLocks noChangeArrowheads="1"/>
          </p:cNvSpPr>
          <p:nvPr userDrawn="1"/>
        </p:nvSpPr>
        <p:spPr bwMode="ltGray">
          <a:xfrm>
            <a:off x="8316913" y="1873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64" name="Oval 92"/>
          <p:cNvSpPr>
            <a:spLocks noChangeArrowheads="1"/>
          </p:cNvSpPr>
          <p:nvPr userDrawn="1"/>
        </p:nvSpPr>
        <p:spPr bwMode="ltGray">
          <a:xfrm>
            <a:off x="8748713" y="1873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65" name="Oval 93"/>
          <p:cNvSpPr>
            <a:spLocks noChangeArrowheads="1"/>
          </p:cNvSpPr>
          <p:nvPr userDrawn="1"/>
        </p:nvSpPr>
        <p:spPr bwMode="ltGray">
          <a:xfrm>
            <a:off x="7885113" y="6191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66" name="Oval 94"/>
          <p:cNvSpPr>
            <a:spLocks noChangeArrowheads="1"/>
          </p:cNvSpPr>
          <p:nvPr userDrawn="1"/>
        </p:nvSpPr>
        <p:spPr bwMode="ltGray">
          <a:xfrm>
            <a:off x="8316913" y="6191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67" name="Oval 95"/>
          <p:cNvSpPr>
            <a:spLocks noChangeArrowheads="1"/>
          </p:cNvSpPr>
          <p:nvPr userDrawn="1"/>
        </p:nvSpPr>
        <p:spPr bwMode="ltGray">
          <a:xfrm>
            <a:off x="8748713" y="6191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68" name="Oval 96"/>
          <p:cNvSpPr>
            <a:spLocks noChangeArrowheads="1"/>
          </p:cNvSpPr>
          <p:nvPr userDrawn="1"/>
        </p:nvSpPr>
        <p:spPr bwMode="ltGray">
          <a:xfrm>
            <a:off x="7885113" y="10509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69" name="Oval 97"/>
          <p:cNvSpPr>
            <a:spLocks noChangeArrowheads="1"/>
          </p:cNvSpPr>
          <p:nvPr userDrawn="1"/>
        </p:nvSpPr>
        <p:spPr bwMode="ltGray">
          <a:xfrm>
            <a:off x="8316913" y="10509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0" name="Oval 98"/>
          <p:cNvSpPr>
            <a:spLocks noChangeArrowheads="1"/>
          </p:cNvSpPr>
          <p:nvPr userDrawn="1"/>
        </p:nvSpPr>
        <p:spPr bwMode="ltGray">
          <a:xfrm>
            <a:off x="8748713" y="10509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1" name="Oval 99"/>
          <p:cNvSpPr>
            <a:spLocks noChangeArrowheads="1"/>
          </p:cNvSpPr>
          <p:nvPr userDrawn="1"/>
        </p:nvSpPr>
        <p:spPr bwMode="ltGray">
          <a:xfrm>
            <a:off x="7885113" y="14827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2" name="Oval 100"/>
          <p:cNvSpPr>
            <a:spLocks noChangeArrowheads="1"/>
          </p:cNvSpPr>
          <p:nvPr userDrawn="1"/>
        </p:nvSpPr>
        <p:spPr bwMode="ltGray">
          <a:xfrm>
            <a:off x="8316913" y="14827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3" name="Oval 101"/>
          <p:cNvSpPr>
            <a:spLocks noChangeArrowheads="1"/>
          </p:cNvSpPr>
          <p:nvPr userDrawn="1"/>
        </p:nvSpPr>
        <p:spPr bwMode="ltGray">
          <a:xfrm>
            <a:off x="8748713" y="14827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4" name="Oval 102"/>
          <p:cNvSpPr>
            <a:spLocks noChangeArrowheads="1"/>
          </p:cNvSpPr>
          <p:nvPr userDrawn="1"/>
        </p:nvSpPr>
        <p:spPr bwMode="ltGray">
          <a:xfrm>
            <a:off x="7885113" y="19177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" name="Oval 103"/>
          <p:cNvSpPr>
            <a:spLocks noChangeArrowheads="1"/>
          </p:cNvSpPr>
          <p:nvPr userDrawn="1"/>
        </p:nvSpPr>
        <p:spPr bwMode="ltGray">
          <a:xfrm>
            <a:off x="8316913" y="19177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6" name="Oval 104"/>
          <p:cNvSpPr>
            <a:spLocks noChangeArrowheads="1"/>
          </p:cNvSpPr>
          <p:nvPr userDrawn="1"/>
        </p:nvSpPr>
        <p:spPr bwMode="ltGray">
          <a:xfrm>
            <a:off x="8748713" y="19177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7" name="Oval 105"/>
          <p:cNvSpPr>
            <a:spLocks noChangeArrowheads="1"/>
          </p:cNvSpPr>
          <p:nvPr userDrawn="1"/>
        </p:nvSpPr>
        <p:spPr bwMode="ltGray">
          <a:xfrm>
            <a:off x="7885113" y="23495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8" name="Oval 106"/>
          <p:cNvSpPr>
            <a:spLocks noChangeArrowheads="1"/>
          </p:cNvSpPr>
          <p:nvPr userDrawn="1"/>
        </p:nvSpPr>
        <p:spPr bwMode="ltGray">
          <a:xfrm>
            <a:off x="8316913" y="23495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9" name="Oval 107"/>
          <p:cNvSpPr>
            <a:spLocks noChangeArrowheads="1"/>
          </p:cNvSpPr>
          <p:nvPr userDrawn="1"/>
        </p:nvSpPr>
        <p:spPr bwMode="ltGray">
          <a:xfrm>
            <a:off x="8748713" y="23495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80" name="Oval 108"/>
          <p:cNvSpPr>
            <a:spLocks noChangeArrowheads="1"/>
          </p:cNvSpPr>
          <p:nvPr userDrawn="1"/>
        </p:nvSpPr>
        <p:spPr bwMode="ltGray">
          <a:xfrm>
            <a:off x="7885113" y="277971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81" name="Oval 109"/>
          <p:cNvSpPr>
            <a:spLocks noChangeArrowheads="1"/>
          </p:cNvSpPr>
          <p:nvPr userDrawn="1"/>
        </p:nvSpPr>
        <p:spPr bwMode="ltGray">
          <a:xfrm>
            <a:off x="8316913" y="277971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82" name="Oval 110"/>
          <p:cNvSpPr>
            <a:spLocks noChangeArrowheads="1"/>
          </p:cNvSpPr>
          <p:nvPr userDrawn="1"/>
        </p:nvSpPr>
        <p:spPr bwMode="ltGray">
          <a:xfrm>
            <a:off x="8748713" y="277971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83" name="Oval 111"/>
          <p:cNvSpPr>
            <a:spLocks noChangeArrowheads="1"/>
          </p:cNvSpPr>
          <p:nvPr userDrawn="1"/>
        </p:nvSpPr>
        <p:spPr bwMode="ltGray">
          <a:xfrm>
            <a:off x="7885113" y="32131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84" name="Oval 112"/>
          <p:cNvSpPr>
            <a:spLocks noChangeArrowheads="1"/>
          </p:cNvSpPr>
          <p:nvPr userDrawn="1"/>
        </p:nvSpPr>
        <p:spPr bwMode="ltGray">
          <a:xfrm>
            <a:off x="8316913" y="32131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85" name="Oval 113"/>
          <p:cNvSpPr>
            <a:spLocks noChangeArrowheads="1"/>
          </p:cNvSpPr>
          <p:nvPr userDrawn="1"/>
        </p:nvSpPr>
        <p:spPr bwMode="ltGray">
          <a:xfrm>
            <a:off x="8748713" y="32131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86" name="Oval 114"/>
          <p:cNvSpPr>
            <a:spLocks noChangeArrowheads="1"/>
          </p:cNvSpPr>
          <p:nvPr userDrawn="1"/>
        </p:nvSpPr>
        <p:spPr bwMode="ltGray">
          <a:xfrm>
            <a:off x="7885113" y="36449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87" name="Oval 115"/>
          <p:cNvSpPr>
            <a:spLocks noChangeArrowheads="1"/>
          </p:cNvSpPr>
          <p:nvPr userDrawn="1"/>
        </p:nvSpPr>
        <p:spPr bwMode="ltGray">
          <a:xfrm>
            <a:off x="8316913" y="36449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88" name="Oval 116"/>
          <p:cNvSpPr>
            <a:spLocks noChangeArrowheads="1"/>
          </p:cNvSpPr>
          <p:nvPr userDrawn="1"/>
        </p:nvSpPr>
        <p:spPr bwMode="ltGray">
          <a:xfrm>
            <a:off x="8748713" y="36449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89" name="Oval 117"/>
          <p:cNvSpPr>
            <a:spLocks noChangeArrowheads="1"/>
          </p:cNvSpPr>
          <p:nvPr userDrawn="1"/>
        </p:nvSpPr>
        <p:spPr bwMode="ltGray">
          <a:xfrm>
            <a:off x="7091363" y="1873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90" name="Oval 118"/>
          <p:cNvSpPr>
            <a:spLocks noChangeArrowheads="1"/>
          </p:cNvSpPr>
          <p:nvPr userDrawn="1"/>
        </p:nvSpPr>
        <p:spPr bwMode="ltGray">
          <a:xfrm>
            <a:off x="7523163" y="1873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91" name="Oval 119"/>
          <p:cNvSpPr>
            <a:spLocks noChangeArrowheads="1"/>
          </p:cNvSpPr>
          <p:nvPr userDrawn="1"/>
        </p:nvSpPr>
        <p:spPr bwMode="ltGray">
          <a:xfrm>
            <a:off x="7091363" y="6191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92" name="Oval 120"/>
          <p:cNvSpPr>
            <a:spLocks noChangeArrowheads="1"/>
          </p:cNvSpPr>
          <p:nvPr userDrawn="1"/>
        </p:nvSpPr>
        <p:spPr bwMode="ltGray">
          <a:xfrm>
            <a:off x="7523163" y="6191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93" name="Oval 121"/>
          <p:cNvSpPr>
            <a:spLocks noChangeArrowheads="1"/>
          </p:cNvSpPr>
          <p:nvPr userDrawn="1"/>
        </p:nvSpPr>
        <p:spPr bwMode="ltGray">
          <a:xfrm>
            <a:off x="7091363" y="10509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94" name="Oval 122"/>
          <p:cNvSpPr>
            <a:spLocks noChangeArrowheads="1"/>
          </p:cNvSpPr>
          <p:nvPr userDrawn="1"/>
        </p:nvSpPr>
        <p:spPr bwMode="ltGray">
          <a:xfrm>
            <a:off x="7523163" y="10509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95" name="Oval 123"/>
          <p:cNvSpPr>
            <a:spLocks noChangeArrowheads="1"/>
          </p:cNvSpPr>
          <p:nvPr userDrawn="1"/>
        </p:nvSpPr>
        <p:spPr bwMode="ltGray">
          <a:xfrm>
            <a:off x="7091363" y="14827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96" name="Oval 124"/>
          <p:cNvSpPr>
            <a:spLocks noChangeArrowheads="1"/>
          </p:cNvSpPr>
          <p:nvPr userDrawn="1"/>
        </p:nvSpPr>
        <p:spPr bwMode="ltGray">
          <a:xfrm>
            <a:off x="7523163" y="14827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97" name="Oval 125"/>
          <p:cNvSpPr>
            <a:spLocks noChangeArrowheads="1"/>
          </p:cNvSpPr>
          <p:nvPr userDrawn="1"/>
        </p:nvSpPr>
        <p:spPr bwMode="ltGray">
          <a:xfrm>
            <a:off x="7091363" y="19177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98" name="Oval 126"/>
          <p:cNvSpPr>
            <a:spLocks noChangeArrowheads="1"/>
          </p:cNvSpPr>
          <p:nvPr userDrawn="1"/>
        </p:nvSpPr>
        <p:spPr bwMode="ltGray">
          <a:xfrm>
            <a:off x="7523163" y="19177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99" name="Oval 127"/>
          <p:cNvSpPr>
            <a:spLocks noChangeArrowheads="1"/>
          </p:cNvSpPr>
          <p:nvPr userDrawn="1"/>
        </p:nvSpPr>
        <p:spPr bwMode="ltGray">
          <a:xfrm>
            <a:off x="7091363" y="23495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00" name="Oval 128"/>
          <p:cNvSpPr>
            <a:spLocks noChangeArrowheads="1"/>
          </p:cNvSpPr>
          <p:nvPr userDrawn="1"/>
        </p:nvSpPr>
        <p:spPr bwMode="ltGray">
          <a:xfrm>
            <a:off x="7523163" y="23495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01" name="Oval 129"/>
          <p:cNvSpPr>
            <a:spLocks noChangeArrowheads="1"/>
          </p:cNvSpPr>
          <p:nvPr userDrawn="1"/>
        </p:nvSpPr>
        <p:spPr bwMode="ltGray">
          <a:xfrm>
            <a:off x="7091363" y="277971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02" name="Oval 130"/>
          <p:cNvSpPr>
            <a:spLocks noChangeArrowheads="1"/>
          </p:cNvSpPr>
          <p:nvPr userDrawn="1"/>
        </p:nvSpPr>
        <p:spPr bwMode="ltGray">
          <a:xfrm>
            <a:off x="7523163" y="277971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03" name="Oval 131"/>
          <p:cNvSpPr>
            <a:spLocks noChangeArrowheads="1"/>
          </p:cNvSpPr>
          <p:nvPr userDrawn="1"/>
        </p:nvSpPr>
        <p:spPr bwMode="ltGray">
          <a:xfrm>
            <a:off x="7091363" y="32131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04" name="Oval 132"/>
          <p:cNvSpPr>
            <a:spLocks noChangeArrowheads="1"/>
          </p:cNvSpPr>
          <p:nvPr userDrawn="1"/>
        </p:nvSpPr>
        <p:spPr bwMode="ltGray">
          <a:xfrm>
            <a:off x="7523163" y="32131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05" name="Oval 133"/>
          <p:cNvSpPr>
            <a:spLocks noChangeArrowheads="1"/>
          </p:cNvSpPr>
          <p:nvPr userDrawn="1"/>
        </p:nvSpPr>
        <p:spPr bwMode="ltGray">
          <a:xfrm>
            <a:off x="7091363" y="36449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06" name="Oval 134"/>
          <p:cNvSpPr>
            <a:spLocks noChangeArrowheads="1"/>
          </p:cNvSpPr>
          <p:nvPr userDrawn="1"/>
        </p:nvSpPr>
        <p:spPr bwMode="ltGray">
          <a:xfrm>
            <a:off x="7523163" y="36449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07" name="Oval 135"/>
          <p:cNvSpPr>
            <a:spLocks noChangeArrowheads="1"/>
          </p:cNvSpPr>
          <p:nvPr userDrawn="1"/>
        </p:nvSpPr>
        <p:spPr bwMode="ltGray">
          <a:xfrm>
            <a:off x="7885113" y="4725988"/>
            <a:ext cx="215900" cy="215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08" name="Oval 136"/>
          <p:cNvSpPr>
            <a:spLocks noChangeArrowheads="1"/>
          </p:cNvSpPr>
          <p:nvPr userDrawn="1"/>
        </p:nvSpPr>
        <p:spPr bwMode="ltGray">
          <a:xfrm>
            <a:off x="8316913" y="4725988"/>
            <a:ext cx="215900" cy="215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09" name="Oval 137"/>
          <p:cNvSpPr>
            <a:spLocks noChangeArrowheads="1"/>
          </p:cNvSpPr>
          <p:nvPr userDrawn="1"/>
        </p:nvSpPr>
        <p:spPr bwMode="ltGray">
          <a:xfrm>
            <a:off x="8748713" y="4725988"/>
            <a:ext cx="215900" cy="215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10" name="Oval 138"/>
          <p:cNvSpPr>
            <a:spLocks noChangeArrowheads="1"/>
          </p:cNvSpPr>
          <p:nvPr userDrawn="1"/>
        </p:nvSpPr>
        <p:spPr bwMode="ltGray">
          <a:xfrm>
            <a:off x="7885113" y="5157788"/>
            <a:ext cx="215900" cy="215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11" name="Oval 139"/>
          <p:cNvSpPr>
            <a:spLocks noChangeArrowheads="1"/>
          </p:cNvSpPr>
          <p:nvPr userDrawn="1"/>
        </p:nvSpPr>
        <p:spPr bwMode="ltGray">
          <a:xfrm>
            <a:off x="8316913" y="5157788"/>
            <a:ext cx="215900" cy="215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12" name="Oval 140"/>
          <p:cNvSpPr>
            <a:spLocks noChangeArrowheads="1"/>
          </p:cNvSpPr>
          <p:nvPr userDrawn="1"/>
        </p:nvSpPr>
        <p:spPr bwMode="ltGray">
          <a:xfrm>
            <a:off x="8748713" y="5157788"/>
            <a:ext cx="215900" cy="215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13" name="Oval 141"/>
          <p:cNvSpPr>
            <a:spLocks noChangeArrowheads="1"/>
          </p:cNvSpPr>
          <p:nvPr userDrawn="1"/>
        </p:nvSpPr>
        <p:spPr bwMode="ltGray">
          <a:xfrm>
            <a:off x="7885113" y="5588000"/>
            <a:ext cx="215900" cy="215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14" name="Oval 142"/>
          <p:cNvSpPr>
            <a:spLocks noChangeArrowheads="1"/>
          </p:cNvSpPr>
          <p:nvPr userDrawn="1"/>
        </p:nvSpPr>
        <p:spPr bwMode="ltGray">
          <a:xfrm>
            <a:off x="8316913" y="5588000"/>
            <a:ext cx="215900" cy="215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15" name="Oval 143"/>
          <p:cNvSpPr>
            <a:spLocks noChangeArrowheads="1"/>
          </p:cNvSpPr>
          <p:nvPr userDrawn="1"/>
        </p:nvSpPr>
        <p:spPr bwMode="ltGray">
          <a:xfrm>
            <a:off x="8748713" y="5588000"/>
            <a:ext cx="215900" cy="215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16" name="Oval 144"/>
          <p:cNvSpPr>
            <a:spLocks noChangeArrowheads="1"/>
          </p:cNvSpPr>
          <p:nvPr userDrawn="1"/>
        </p:nvSpPr>
        <p:spPr bwMode="ltGray">
          <a:xfrm>
            <a:off x="7885113" y="6021388"/>
            <a:ext cx="215900" cy="215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17" name="Oval 145"/>
          <p:cNvSpPr>
            <a:spLocks noChangeArrowheads="1"/>
          </p:cNvSpPr>
          <p:nvPr userDrawn="1"/>
        </p:nvSpPr>
        <p:spPr bwMode="ltGray">
          <a:xfrm>
            <a:off x="8316913" y="6021388"/>
            <a:ext cx="215900" cy="215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18" name="Oval 146"/>
          <p:cNvSpPr>
            <a:spLocks noChangeArrowheads="1"/>
          </p:cNvSpPr>
          <p:nvPr userDrawn="1"/>
        </p:nvSpPr>
        <p:spPr bwMode="ltGray">
          <a:xfrm>
            <a:off x="8748713" y="6021388"/>
            <a:ext cx="215900" cy="215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19" name="Oval 147"/>
          <p:cNvSpPr>
            <a:spLocks noChangeArrowheads="1"/>
          </p:cNvSpPr>
          <p:nvPr userDrawn="1"/>
        </p:nvSpPr>
        <p:spPr bwMode="ltGray">
          <a:xfrm>
            <a:off x="7885113" y="6453188"/>
            <a:ext cx="215900" cy="215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20" name="Oval 148"/>
          <p:cNvSpPr>
            <a:spLocks noChangeArrowheads="1"/>
          </p:cNvSpPr>
          <p:nvPr userDrawn="1"/>
        </p:nvSpPr>
        <p:spPr bwMode="ltGray">
          <a:xfrm>
            <a:off x="8316913" y="6453188"/>
            <a:ext cx="215900" cy="215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21" name="Oval 149"/>
          <p:cNvSpPr>
            <a:spLocks noChangeArrowheads="1"/>
          </p:cNvSpPr>
          <p:nvPr userDrawn="1"/>
        </p:nvSpPr>
        <p:spPr bwMode="ltGray">
          <a:xfrm>
            <a:off x="8748713" y="6453188"/>
            <a:ext cx="215900" cy="215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22" name="Oval 150"/>
          <p:cNvSpPr>
            <a:spLocks noChangeArrowheads="1"/>
          </p:cNvSpPr>
          <p:nvPr userDrawn="1"/>
        </p:nvSpPr>
        <p:spPr bwMode="ltGray">
          <a:xfrm>
            <a:off x="7091363" y="4725988"/>
            <a:ext cx="215900" cy="215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23" name="Oval 151"/>
          <p:cNvSpPr>
            <a:spLocks noChangeArrowheads="1"/>
          </p:cNvSpPr>
          <p:nvPr userDrawn="1"/>
        </p:nvSpPr>
        <p:spPr bwMode="ltGray">
          <a:xfrm>
            <a:off x="7523163" y="4725988"/>
            <a:ext cx="215900" cy="215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24" name="Oval 152"/>
          <p:cNvSpPr>
            <a:spLocks noChangeArrowheads="1"/>
          </p:cNvSpPr>
          <p:nvPr userDrawn="1"/>
        </p:nvSpPr>
        <p:spPr bwMode="ltGray">
          <a:xfrm>
            <a:off x="7091363" y="5157788"/>
            <a:ext cx="215900" cy="215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25" name="Oval 153"/>
          <p:cNvSpPr>
            <a:spLocks noChangeArrowheads="1"/>
          </p:cNvSpPr>
          <p:nvPr userDrawn="1"/>
        </p:nvSpPr>
        <p:spPr bwMode="ltGray">
          <a:xfrm>
            <a:off x="7523163" y="5157788"/>
            <a:ext cx="215900" cy="215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26" name="Oval 154"/>
          <p:cNvSpPr>
            <a:spLocks noChangeArrowheads="1"/>
          </p:cNvSpPr>
          <p:nvPr userDrawn="1"/>
        </p:nvSpPr>
        <p:spPr bwMode="ltGray">
          <a:xfrm>
            <a:off x="7091363" y="5588000"/>
            <a:ext cx="215900" cy="215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27" name="Oval 155"/>
          <p:cNvSpPr>
            <a:spLocks noChangeArrowheads="1"/>
          </p:cNvSpPr>
          <p:nvPr userDrawn="1"/>
        </p:nvSpPr>
        <p:spPr bwMode="ltGray">
          <a:xfrm>
            <a:off x="7523163" y="5588000"/>
            <a:ext cx="215900" cy="215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28" name="Oval 156"/>
          <p:cNvSpPr>
            <a:spLocks noChangeArrowheads="1"/>
          </p:cNvSpPr>
          <p:nvPr userDrawn="1"/>
        </p:nvSpPr>
        <p:spPr bwMode="ltGray">
          <a:xfrm>
            <a:off x="7091363" y="6021388"/>
            <a:ext cx="215900" cy="215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29" name="Oval 157"/>
          <p:cNvSpPr>
            <a:spLocks noChangeArrowheads="1"/>
          </p:cNvSpPr>
          <p:nvPr userDrawn="1"/>
        </p:nvSpPr>
        <p:spPr bwMode="ltGray">
          <a:xfrm>
            <a:off x="7523163" y="6021388"/>
            <a:ext cx="215900" cy="215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30" name="Oval 158"/>
          <p:cNvSpPr>
            <a:spLocks noChangeArrowheads="1"/>
          </p:cNvSpPr>
          <p:nvPr userDrawn="1"/>
        </p:nvSpPr>
        <p:spPr bwMode="ltGray">
          <a:xfrm>
            <a:off x="7091363" y="6453188"/>
            <a:ext cx="215900" cy="215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31" name="Oval 159"/>
          <p:cNvSpPr>
            <a:spLocks noChangeArrowheads="1"/>
          </p:cNvSpPr>
          <p:nvPr userDrawn="1"/>
        </p:nvSpPr>
        <p:spPr bwMode="ltGray">
          <a:xfrm>
            <a:off x="7523163" y="6453188"/>
            <a:ext cx="215900" cy="215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0" y="4114800"/>
            <a:ext cx="9144000" cy="609600"/>
          </a:xfrm>
          <a:solidFill>
            <a:schemeClr val="accent1">
              <a:lumMod val="75000"/>
            </a:schemeClr>
          </a:solidFill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en-US" altLang="zh-CN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invGray">
          <a:xfrm>
            <a:off x="1600200" y="5181600"/>
            <a:ext cx="5981700" cy="5334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en-US" altLang="zh-CN" noProof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953250" y="763588"/>
            <a:ext cx="2190750" cy="556101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81000" y="763588"/>
            <a:ext cx="6419850" cy="556101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8604696" y="6536134"/>
            <a:ext cx="575816" cy="349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B34C2A3-493F-403E-BA36-F37F02AB5448}" type="slidenum">
              <a:rPr lang="en-US" altLang="zh-CN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1000" y="763588"/>
            <a:ext cx="8763000" cy="4873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 hasCustomPrompt="1"/>
          </p:nvPr>
        </p:nvSpPr>
        <p:spPr>
          <a:xfrm>
            <a:off x="685800" y="1371600"/>
            <a:ext cx="8229600" cy="4953000"/>
          </a:xfrm>
        </p:spPr>
        <p:txBody>
          <a:bodyPr/>
          <a:lstStyle/>
          <a:p>
            <a:r>
              <a:rPr lang="zh-CN" altLang="en-US" smtClean="0"/>
              <a:t>单击图标添加表格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429000" y="6508750"/>
            <a:ext cx="2133600" cy="307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4B6C6BF-0FA2-4B1D-980C-107B645B537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1000" y="764704"/>
            <a:ext cx="8763000" cy="487362"/>
          </a:xfrm>
          <a:solidFill>
            <a:schemeClr val="accent1">
              <a:lumMod val="50000"/>
            </a:schemeClr>
          </a:solidFill>
        </p:spPr>
        <p:txBody>
          <a:bodyPr/>
          <a:lstStyle>
            <a:lvl1pPr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8667916" y="6606065"/>
            <a:ext cx="475881" cy="26239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BA920C0-A35E-49EF-BBEE-37999590F932}" type="slidenum">
              <a:rPr lang="en-US" altLang="zh-CN"/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8604696" y="6536134"/>
            <a:ext cx="575816" cy="349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37E8B1D-8D90-46A4-9BB0-D998BCC91AB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76800" y="13716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>
          <a:xfrm>
            <a:off x="8532688" y="6536134"/>
            <a:ext cx="575816" cy="349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65D620-47E5-4F0B-BD46-1CC67A4DCD3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>
          <a:xfrm>
            <a:off x="8532688" y="6536134"/>
            <a:ext cx="575816" cy="349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8B33CC0-2434-4B62-AAD3-C6F1F0F7F65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vmlDrawing" Target="../drawings/vmlDrawing2.vml"/><Relationship Id="rId14" Type="http://schemas.openxmlformats.org/officeDocument/2006/relationships/image" Target="../media/image2.png"/><Relationship Id="rId13" Type="http://schemas.openxmlformats.org/officeDocument/2006/relationships/oleObject" Target="../embeddings/oleObject2.bin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3" name="Object 89"/>
          <p:cNvGraphicFramePr>
            <a:graphicFrameLocks noChangeAspect="1"/>
          </p:cNvGraphicFramePr>
          <p:nvPr/>
        </p:nvGraphicFramePr>
        <p:xfrm>
          <a:off x="0" y="-26988"/>
          <a:ext cx="91440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2" name="Image" r:id="rId13" imgW="9093200" imgH="1346200" progId="">
                  <p:embed/>
                </p:oleObj>
              </mc:Choice>
              <mc:Fallback>
                <p:oleObj name="Image" r:id="rId13" imgW="9093200" imgH="1346200" progId="">
                  <p:embed/>
                  <p:pic>
                    <p:nvPicPr>
                      <p:cNvPr id="0" name="Picture 3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26988"/>
                        <a:ext cx="9144000" cy="792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728CCE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B2B2B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4" name="Rectangle 90"/>
          <p:cNvSpPr>
            <a:spLocks noChangeArrowheads="1"/>
          </p:cNvSpPr>
          <p:nvPr/>
        </p:nvSpPr>
        <p:spPr bwMode="ltGray">
          <a:xfrm>
            <a:off x="0" y="765175"/>
            <a:ext cx="9144000" cy="50323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15" name="Rectangle 91"/>
          <p:cNvSpPr>
            <a:spLocks noChangeArrowheads="1"/>
          </p:cNvSpPr>
          <p:nvPr/>
        </p:nvSpPr>
        <p:spPr bwMode="ltGray">
          <a:xfrm>
            <a:off x="0" y="765175"/>
            <a:ext cx="395288" cy="61071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8229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altLang="zh-CN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381000" y="763588"/>
            <a:ext cx="87630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116" name="Text Box 92"/>
          <p:cNvSpPr txBox="1">
            <a:spLocks noChangeArrowheads="1"/>
          </p:cNvSpPr>
          <p:nvPr/>
        </p:nvSpPr>
        <p:spPr bwMode="auto">
          <a:xfrm flipH="1">
            <a:off x="-1" y="4843026"/>
            <a:ext cx="395287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flatTx/>
          </a:bodyPr>
          <a:lstStyle/>
          <a:p>
            <a:r>
              <a:rPr lang="zh-CN" altLang="en-US" sz="12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医师定期考核项目组</a:t>
            </a:r>
            <a:endParaRPr lang="en-US" altLang="zh-CN" sz="1200" b="1" dirty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564940" y="6609975"/>
            <a:ext cx="575816" cy="25245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BA920C0-A35E-49EF-BBEE-37999590F932}" type="slidenum">
              <a:rPr lang="en-US" altLang="zh-CN"/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32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1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1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1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image" Target="../media/image19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5.png"/><Relationship Id="rId2" Type="http://schemas.openxmlformats.org/officeDocument/2006/relationships/image" Target="../media/image27.png"/><Relationship Id="rId1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5.png"/><Relationship Id="rId2" Type="http://schemas.openxmlformats.org/officeDocument/2006/relationships/image" Target="../media/image28.png"/><Relationship Id="rId1" Type="http://schemas.openxmlformats.org/officeDocument/2006/relationships/image" Target="../media/image19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5.png"/><Relationship Id="rId2" Type="http://schemas.openxmlformats.org/officeDocument/2006/relationships/image" Target="../media/image29.png"/><Relationship Id="rId1" Type="http://schemas.openxmlformats.org/officeDocument/2006/relationships/image" Target="../media/image19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5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5.png"/><Relationship Id="rId2" Type="http://schemas.openxmlformats.org/officeDocument/2006/relationships/image" Target="../media/image32.png"/><Relationship Id="rId1" Type="http://schemas.openxmlformats.org/officeDocument/2006/relationships/image" Target="../media/image30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5.png"/><Relationship Id="rId2" Type="http://schemas.openxmlformats.org/officeDocument/2006/relationships/image" Target="../media/image35.png"/><Relationship Id="rId1" Type="http://schemas.openxmlformats.org/officeDocument/2006/relationships/image" Target="../media/image33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5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5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ltGray"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北京市医师定期考核信息管理系统</a:t>
            </a:r>
            <a:br>
              <a:rPr kumimoji="0" lang="en-US" altLang="zh-CN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</a:br>
            <a:r>
              <a: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培训课件</a:t>
            </a:r>
            <a:br>
              <a:rPr kumimoji="0" lang="en-US" altLang="zh-CN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</a:br>
            <a:br>
              <a:rPr kumimoji="0" lang="en-US" altLang="zh-CN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j-cs"/>
              </a:rPr>
            </a:b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北京市卫生和计划生育委员会</a:t>
            </a: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  <a:b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</a:b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北京市医师定期考核办公室</a:t>
            </a:r>
            <a:br>
              <a:rPr kumimoji="0" lang="en-US" altLang="zh-CN" sz="36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</a:br>
            <a:r>
              <a:rPr kumimoji="0" lang="en-US" altLang="zh-CN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2018</a:t>
            </a:r>
            <a:r>
              <a: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年</a:t>
            </a:r>
            <a:r>
              <a:rPr lang="en-US" altLang="zh-CN" sz="20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3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月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ea typeface="宋体" panose="02010600030101010101" pitchFamily="2" charset="-122"/>
              </a:rPr>
              <a:t>二</a:t>
            </a:r>
            <a:r>
              <a:rPr lang="en-US" altLang="zh-CN" sz="2800" dirty="0">
                <a:ea typeface="宋体" panose="02010600030101010101" pitchFamily="2" charset="-122"/>
              </a:rPr>
              <a:t>.  </a:t>
            </a:r>
            <a:r>
              <a:rPr lang="zh-CN" altLang="en-US" sz="2800" dirty="0">
                <a:ea typeface="宋体" panose="02010600030101010101" pitchFamily="2" charset="-122"/>
              </a:rPr>
              <a:t>医师功能说明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1800225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3501008"/>
            <a:ext cx="8496942" cy="2950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椭圆 1"/>
          <p:cNvSpPr/>
          <p:nvPr/>
        </p:nvSpPr>
        <p:spPr>
          <a:xfrm>
            <a:off x="539553" y="2060848"/>
            <a:ext cx="1512167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>
            <a:off x="1439664" y="2607593"/>
            <a:ext cx="324024" cy="175751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388521" y="1754232"/>
            <a:ext cx="664797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本界面为医师基本信息确认页（共五部分），填写完当前页面后</a:t>
            </a:r>
            <a:endParaRPr lang="en-US" altLang="zh-CN" dirty="0" smtClean="0"/>
          </a:p>
          <a:p>
            <a:r>
              <a:rPr lang="zh-CN" altLang="en-US" dirty="0" smtClean="0"/>
              <a:t>点击“下一步”，即可进行下一部分填写。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注：上一考核年度填写过医师信息的医师，本考核年度无需</a:t>
            </a:r>
            <a:endParaRPr lang="en-US" altLang="zh-CN" dirty="0" smtClean="0"/>
          </a:p>
          <a:p>
            <a:r>
              <a:rPr lang="zh-CN" altLang="en-US" dirty="0" smtClean="0"/>
              <a:t>重新填写个人信息，只需要核对信息，必要时进行相应的修改。</a:t>
            </a:r>
            <a:endParaRPr lang="zh-CN" altLang="en-US" dirty="0"/>
          </a:p>
        </p:txBody>
      </p:sp>
      <p:sp>
        <p:nvSpPr>
          <p:cNvPr id="9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8667916" y="6606065"/>
            <a:ext cx="475881" cy="262396"/>
          </a:xfrm>
        </p:spPr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+mn-ea"/>
                <a:ea typeface="+mn-ea"/>
              </a:rPr>
              <a:t>二</a:t>
            </a:r>
            <a:r>
              <a:rPr lang="en-US" altLang="zh-CN" sz="2800" dirty="0">
                <a:latin typeface="+mn-ea"/>
                <a:ea typeface="+mn-ea"/>
              </a:rPr>
              <a:t>.  </a:t>
            </a:r>
            <a:r>
              <a:rPr lang="zh-CN" altLang="en-US" sz="2800" dirty="0">
                <a:latin typeface="+mn-ea"/>
                <a:ea typeface="+mn-ea"/>
              </a:rPr>
              <a:t>医师功能说明</a:t>
            </a:r>
            <a:endParaRPr lang="en-US" altLang="zh-CN" sz="2800" dirty="0">
              <a:latin typeface="+mn-ea"/>
              <a:ea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14" y="2291730"/>
            <a:ext cx="8469558" cy="295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49717" y="1628800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医师基本信息</a:t>
            </a:r>
            <a:r>
              <a:rPr lang="zh-CN" altLang="en-US" dirty="0" smtClean="0"/>
              <a:t>确认页（第二部分）</a:t>
            </a:r>
            <a:endParaRPr lang="en-US" altLang="zh-CN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99592" y="5373216"/>
            <a:ext cx="782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注：继教（学分）卡号为必填项，无学分卡</a:t>
            </a:r>
            <a:r>
              <a:rPr lang="zh-CN" altLang="en-US" dirty="0" smtClean="0"/>
              <a:t>号请</a:t>
            </a:r>
            <a:r>
              <a:rPr lang="zh-CN" altLang="en-US" dirty="0"/>
              <a:t>填写</a:t>
            </a:r>
            <a:r>
              <a:rPr lang="en-US" altLang="zh-CN" dirty="0"/>
              <a:t>9</a:t>
            </a:r>
            <a:r>
              <a:rPr lang="zh-CN" altLang="en-US" dirty="0"/>
              <a:t>个</a:t>
            </a:r>
            <a:r>
              <a:rPr lang="en-US" altLang="zh-CN" dirty="0"/>
              <a:t>0</a:t>
            </a:r>
            <a:r>
              <a:rPr lang="zh-CN" altLang="en-US" dirty="0"/>
              <a:t>（</a:t>
            </a:r>
            <a:r>
              <a:rPr lang="en-US" altLang="zh-CN" dirty="0"/>
              <a:t>000000000</a:t>
            </a:r>
            <a:r>
              <a:rPr lang="zh-CN" altLang="en-US" dirty="0" smtClean="0"/>
              <a:t>）</a:t>
            </a:r>
            <a:endParaRPr lang="en-US" altLang="zh-CN" dirty="0"/>
          </a:p>
        </p:txBody>
      </p:sp>
      <p:cxnSp>
        <p:nvCxnSpPr>
          <p:cNvPr id="7" name="直接箭头连接符 6"/>
          <p:cNvCxnSpPr/>
          <p:nvPr/>
        </p:nvCxnSpPr>
        <p:spPr>
          <a:xfrm flipV="1">
            <a:off x="7092280" y="4437112"/>
            <a:ext cx="936104" cy="432048"/>
          </a:xfrm>
          <a:prstGeom prst="straightConnector1">
            <a:avLst/>
          </a:prstGeom>
          <a:ln w="28575">
            <a:solidFill>
              <a:srgbClr val="EC32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851920" y="4756502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在此修改医师账号绑定的手机号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9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8667916" y="6606065"/>
            <a:ext cx="475881" cy="262396"/>
          </a:xfrm>
        </p:spPr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+mn-ea"/>
              </a:rPr>
              <a:t>二</a:t>
            </a:r>
            <a:r>
              <a:rPr lang="en-US" altLang="zh-CN" sz="2800" dirty="0">
                <a:latin typeface="+mn-ea"/>
              </a:rPr>
              <a:t>.  </a:t>
            </a:r>
            <a:r>
              <a:rPr lang="zh-CN" altLang="en-US" sz="2800" dirty="0">
                <a:latin typeface="+mn-ea"/>
              </a:rPr>
              <a:t>医师功能说明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00" y="2276872"/>
            <a:ext cx="8614385" cy="2713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49717" y="1628800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医师基本信息</a:t>
            </a:r>
            <a:r>
              <a:rPr lang="zh-CN" altLang="en-US" dirty="0" smtClean="0"/>
              <a:t>确认页（第三部分）</a:t>
            </a:r>
            <a:endParaRPr lang="en-US" altLang="zh-CN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795554" y="5360700"/>
            <a:ext cx="5955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注</a:t>
            </a:r>
            <a:r>
              <a:rPr lang="zh-CN" altLang="en-US" dirty="0" smtClean="0"/>
              <a:t>：报考科目将决定医师业务水平考试内容，请谨慎选择</a:t>
            </a:r>
            <a:endParaRPr lang="en-US" altLang="zh-CN" dirty="0"/>
          </a:p>
        </p:txBody>
      </p:sp>
      <p:sp>
        <p:nvSpPr>
          <p:cNvPr id="7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8667916" y="6606065"/>
            <a:ext cx="475881" cy="262396"/>
          </a:xfrm>
        </p:spPr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69" y="2276872"/>
            <a:ext cx="8604448" cy="32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4704"/>
            <a:ext cx="8763000" cy="487362"/>
          </a:xfrm>
        </p:spPr>
        <p:txBody>
          <a:bodyPr/>
          <a:lstStyle/>
          <a:p>
            <a:r>
              <a:rPr lang="zh-CN" altLang="en-US" sz="2800" dirty="0">
                <a:latin typeface="+mn-ea"/>
              </a:rPr>
              <a:t>二</a:t>
            </a:r>
            <a:r>
              <a:rPr lang="en-US" altLang="zh-CN" sz="2800" dirty="0">
                <a:latin typeface="+mn-ea"/>
              </a:rPr>
              <a:t>.  </a:t>
            </a:r>
            <a:r>
              <a:rPr lang="zh-CN" altLang="en-US" sz="2800" dirty="0">
                <a:latin typeface="+mn-ea"/>
              </a:rPr>
              <a:t>医师功能说明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49717" y="1628800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医师基本信息</a:t>
            </a:r>
            <a:r>
              <a:rPr lang="zh-CN" altLang="en-US" dirty="0" smtClean="0"/>
              <a:t>确认页（第四部分）</a:t>
            </a:r>
            <a:endParaRPr lang="en-US" altLang="zh-CN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872225" y="5746945"/>
            <a:ext cx="78021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注</a:t>
            </a:r>
            <a:r>
              <a:rPr lang="zh-CN" altLang="en-US" dirty="0" smtClean="0"/>
              <a:t>：同行评议（简易流程）信息填写页面，主要业务水平情况（个人述职）</a:t>
            </a:r>
            <a:endParaRPr lang="en-US" altLang="zh-CN" dirty="0" smtClean="0"/>
          </a:p>
          <a:p>
            <a:r>
              <a:rPr lang="en-US" altLang="zh-CN" dirty="0" smtClean="0"/>
              <a:t>       </a:t>
            </a:r>
            <a:r>
              <a:rPr lang="zh-CN" altLang="en-US" dirty="0" smtClean="0"/>
              <a:t>内容需填写</a:t>
            </a:r>
            <a:r>
              <a:rPr lang="en-US" altLang="zh-CN" dirty="0" smtClean="0"/>
              <a:t>200</a:t>
            </a:r>
            <a:r>
              <a:rPr lang="zh-CN" altLang="en-US" dirty="0" smtClean="0"/>
              <a:t>字以上。</a:t>
            </a:r>
            <a:endParaRPr lang="en-US" altLang="zh-CN" dirty="0"/>
          </a:p>
        </p:txBody>
      </p:sp>
      <p:sp>
        <p:nvSpPr>
          <p:cNvPr id="8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8667916" y="6606065"/>
            <a:ext cx="475881" cy="262396"/>
          </a:xfrm>
        </p:spPr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25" y="2564904"/>
            <a:ext cx="8424935" cy="2377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4704"/>
            <a:ext cx="8763000" cy="487362"/>
          </a:xfrm>
        </p:spPr>
        <p:txBody>
          <a:bodyPr/>
          <a:lstStyle/>
          <a:p>
            <a:r>
              <a:rPr lang="zh-CN" altLang="en-US" sz="2800" dirty="0">
                <a:latin typeface="+mn-ea"/>
              </a:rPr>
              <a:t>二</a:t>
            </a:r>
            <a:r>
              <a:rPr lang="en-US" altLang="zh-CN" sz="2800" dirty="0">
                <a:latin typeface="+mn-ea"/>
              </a:rPr>
              <a:t>.  </a:t>
            </a:r>
            <a:r>
              <a:rPr lang="zh-CN" altLang="en-US" sz="2800" dirty="0">
                <a:latin typeface="+mn-ea"/>
              </a:rPr>
              <a:t>医师功能说明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49717" y="1628800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医师基本信息</a:t>
            </a:r>
            <a:r>
              <a:rPr lang="zh-CN" altLang="en-US" dirty="0" smtClean="0"/>
              <a:t>确认页（第五部分）</a:t>
            </a:r>
            <a:endParaRPr lang="en-US" altLang="zh-CN" dirty="0" smtClean="0"/>
          </a:p>
        </p:txBody>
      </p:sp>
      <p:sp>
        <p:nvSpPr>
          <p:cNvPr id="2" name="椭圆 1"/>
          <p:cNvSpPr/>
          <p:nvPr/>
        </p:nvSpPr>
        <p:spPr>
          <a:xfrm>
            <a:off x="8172400" y="4437112"/>
            <a:ext cx="864095" cy="5053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肘形连接符 19"/>
          <p:cNvCxnSpPr/>
          <p:nvPr/>
        </p:nvCxnSpPr>
        <p:spPr>
          <a:xfrm rot="5400000" flipH="1" flipV="1">
            <a:off x="8106744" y="5109852"/>
            <a:ext cx="569713" cy="438398"/>
          </a:xfrm>
          <a:prstGeom prst="bentConnector3">
            <a:avLst>
              <a:gd name="adj1" fmla="val -1537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99592" y="5347871"/>
            <a:ext cx="72008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、基本信息确认完成后，点击保存按钮，即可自动申请报名参加考核。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、在机构审核通过前可随时修改个人信息，无需联系机构打回，修改后请保存。</a:t>
            </a:r>
            <a:endParaRPr lang="zh-CN" altLang="en-US" dirty="0"/>
          </a:p>
        </p:txBody>
      </p:sp>
      <p:sp>
        <p:nvSpPr>
          <p:cNvPr id="9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8667916" y="6606065"/>
            <a:ext cx="475881" cy="262396"/>
          </a:xfrm>
        </p:spPr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61" y="2492895"/>
            <a:ext cx="8387048" cy="2566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4704"/>
            <a:ext cx="8763000" cy="487362"/>
          </a:xfrm>
        </p:spPr>
        <p:txBody>
          <a:bodyPr/>
          <a:lstStyle/>
          <a:p>
            <a:r>
              <a:rPr lang="zh-CN" altLang="en-US" sz="2800" dirty="0">
                <a:latin typeface="+mn-ea"/>
              </a:rPr>
              <a:t>二</a:t>
            </a:r>
            <a:r>
              <a:rPr lang="en-US" altLang="zh-CN" sz="2800" dirty="0">
                <a:latin typeface="+mn-ea"/>
              </a:rPr>
              <a:t>.  </a:t>
            </a:r>
            <a:r>
              <a:rPr lang="zh-CN" altLang="en-US" sz="2800" dirty="0">
                <a:latin typeface="+mn-ea"/>
              </a:rPr>
              <a:t>医师功能说明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18884" y="1628800"/>
            <a:ext cx="4108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医师基本信息</a:t>
            </a:r>
            <a:r>
              <a:rPr lang="zh-CN" altLang="en-US" dirty="0" smtClean="0"/>
              <a:t>确认页（保存成功展示）</a:t>
            </a:r>
            <a:endParaRPr lang="en-US" altLang="zh-CN" dirty="0" smtClean="0"/>
          </a:p>
        </p:txBody>
      </p:sp>
      <p:sp>
        <p:nvSpPr>
          <p:cNvPr id="8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8667916" y="6606065"/>
            <a:ext cx="475881" cy="262396"/>
          </a:xfrm>
        </p:spPr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1800225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09" y="3877718"/>
            <a:ext cx="8424580" cy="2359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4704"/>
            <a:ext cx="8763000" cy="487362"/>
          </a:xfrm>
        </p:spPr>
        <p:txBody>
          <a:bodyPr/>
          <a:lstStyle/>
          <a:p>
            <a:r>
              <a:rPr lang="zh-CN" altLang="en-US" sz="2800" dirty="0">
                <a:latin typeface="+mn-ea"/>
              </a:rPr>
              <a:t>二</a:t>
            </a:r>
            <a:r>
              <a:rPr lang="en-US" altLang="zh-CN" sz="2800" dirty="0">
                <a:latin typeface="+mn-ea"/>
              </a:rPr>
              <a:t>.  </a:t>
            </a:r>
            <a:r>
              <a:rPr lang="zh-CN" altLang="en-US" sz="2800" dirty="0">
                <a:latin typeface="+mn-ea"/>
              </a:rPr>
              <a:t>医师功能说明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611560" y="2708920"/>
            <a:ext cx="158417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箭头连接符 3"/>
          <p:cNvCxnSpPr/>
          <p:nvPr/>
        </p:nvCxnSpPr>
        <p:spPr>
          <a:xfrm>
            <a:off x="1619672" y="3212976"/>
            <a:ext cx="72008" cy="1224136"/>
          </a:xfrm>
          <a:prstGeom prst="straightConnector1">
            <a:avLst/>
          </a:prstGeom>
          <a:ln w="28575">
            <a:solidFill>
              <a:srgbClr val="EC32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483768" y="2601778"/>
            <a:ext cx="6186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本页面为医师考核信息查询页面，成功申请考核后，页面会</a:t>
            </a:r>
            <a:endParaRPr lang="en-US" altLang="zh-CN" dirty="0" smtClean="0"/>
          </a:p>
          <a:p>
            <a:r>
              <a:rPr lang="zh-CN" altLang="en-US" dirty="0"/>
              <a:t>显示</a:t>
            </a:r>
            <a:r>
              <a:rPr lang="zh-CN" altLang="en-US" dirty="0" smtClean="0"/>
              <a:t>医师考核信息。</a:t>
            </a:r>
            <a:endParaRPr lang="zh-CN" altLang="en-US" dirty="0"/>
          </a:p>
        </p:txBody>
      </p:sp>
      <p:sp>
        <p:nvSpPr>
          <p:cNvPr id="9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8667916" y="6606065"/>
            <a:ext cx="475881" cy="262396"/>
          </a:xfrm>
        </p:spPr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852936"/>
            <a:ext cx="8280920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4704"/>
            <a:ext cx="8763000" cy="487362"/>
          </a:xfrm>
        </p:spPr>
        <p:txBody>
          <a:bodyPr/>
          <a:lstStyle/>
          <a:p>
            <a:r>
              <a:rPr lang="zh-CN" altLang="en-US" sz="2800" dirty="0">
                <a:latin typeface="+mn-ea"/>
              </a:rPr>
              <a:t>二</a:t>
            </a:r>
            <a:r>
              <a:rPr lang="en-US" altLang="zh-CN" sz="2800" dirty="0">
                <a:latin typeface="+mn-ea"/>
              </a:rPr>
              <a:t>.  </a:t>
            </a:r>
            <a:r>
              <a:rPr lang="zh-CN" altLang="en-US" sz="2800" dirty="0">
                <a:latin typeface="+mn-ea"/>
              </a:rPr>
              <a:t>医师功能说明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12480" y="1700808"/>
            <a:ext cx="78790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多地点执业的医师，需要在所有执业地点参加“职业道德”和</a:t>
            </a:r>
            <a:r>
              <a:rPr lang="zh-CN" altLang="en-US" dirty="0"/>
              <a:t>“工作业绩”考核，</a:t>
            </a:r>
            <a:endParaRPr lang="en-US" altLang="zh-CN" dirty="0" smtClean="0"/>
          </a:p>
          <a:p>
            <a:r>
              <a:rPr lang="zh-CN" altLang="en-US" dirty="0" smtClean="0"/>
              <a:t>在主执业地点参加“业务水平”考核。</a:t>
            </a:r>
            <a:endParaRPr lang="en-US" altLang="zh-CN" dirty="0" smtClean="0"/>
          </a:p>
          <a:p>
            <a:r>
              <a:rPr lang="zh-CN" altLang="en-US" dirty="0"/>
              <a:t>本</a:t>
            </a:r>
            <a:r>
              <a:rPr lang="zh-CN" altLang="en-US" dirty="0" smtClean="0"/>
              <a:t>页面会显示医师所有执业地点的考核信息。</a:t>
            </a:r>
            <a:endParaRPr lang="zh-CN" altLang="en-US" dirty="0"/>
          </a:p>
        </p:txBody>
      </p:sp>
      <p:sp>
        <p:nvSpPr>
          <p:cNvPr id="7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8667916" y="6606065"/>
            <a:ext cx="475881" cy="262396"/>
          </a:xfrm>
        </p:spPr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1800225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89040"/>
            <a:ext cx="8397999" cy="2471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4704"/>
            <a:ext cx="8763000" cy="487362"/>
          </a:xfrm>
        </p:spPr>
        <p:txBody>
          <a:bodyPr/>
          <a:lstStyle/>
          <a:p>
            <a:r>
              <a:rPr lang="zh-CN" altLang="en-US" sz="2800" dirty="0">
                <a:latin typeface="+mn-ea"/>
              </a:rPr>
              <a:t>二</a:t>
            </a:r>
            <a:r>
              <a:rPr lang="en-US" altLang="zh-CN" sz="2800" dirty="0">
                <a:latin typeface="+mn-ea"/>
              </a:rPr>
              <a:t>.  </a:t>
            </a:r>
            <a:r>
              <a:rPr lang="zh-CN" altLang="en-US" sz="2800" dirty="0">
                <a:latin typeface="+mn-ea"/>
              </a:rPr>
              <a:t>医师功能说明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611560" y="3025604"/>
            <a:ext cx="1080120" cy="432048"/>
          </a:xfrm>
          <a:prstGeom prst="ellipse">
            <a:avLst/>
          </a:prstGeom>
          <a:noFill/>
          <a:ln>
            <a:solidFill>
              <a:srgbClr val="EC32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箭头连接符 3"/>
          <p:cNvCxnSpPr/>
          <p:nvPr/>
        </p:nvCxnSpPr>
        <p:spPr>
          <a:xfrm>
            <a:off x="1547664" y="3501008"/>
            <a:ext cx="504056" cy="864096"/>
          </a:xfrm>
          <a:prstGeom prst="straightConnector1">
            <a:avLst/>
          </a:prstGeom>
          <a:ln w="28575">
            <a:solidFill>
              <a:srgbClr val="EC32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203848" y="271095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本页面为密码修改页面。</a:t>
            </a:r>
            <a:endParaRPr lang="zh-CN" altLang="en-US" dirty="0"/>
          </a:p>
        </p:txBody>
      </p:sp>
      <p:sp>
        <p:nvSpPr>
          <p:cNvPr id="9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8667916" y="6606065"/>
            <a:ext cx="475881" cy="262396"/>
          </a:xfrm>
        </p:spPr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836712"/>
            <a:ext cx="8763000" cy="487362"/>
          </a:xfrm>
          <a:solidFill>
            <a:schemeClr val="accent1">
              <a:lumMod val="50000"/>
            </a:schemeClr>
          </a:solidFill>
        </p:spPr>
        <p:txBody>
          <a:bodyPr/>
          <a:lstStyle/>
          <a:p>
            <a:pPr algn="l"/>
            <a:r>
              <a:rPr lang="zh-CN" altLang="en-US" sz="3200" dirty="0" smtClean="0">
                <a:ea typeface="宋体" panose="02010600030101010101" pitchFamily="2" charset="-122"/>
              </a:rPr>
              <a:t>             目  录</a:t>
            </a:r>
            <a:endParaRPr lang="en-US" altLang="zh-CN" sz="3200" dirty="0">
              <a:ea typeface="宋体" panose="02010600030101010101" pitchFamily="2" charset="-122"/>
            </a:endParaRPr>
          </a:p>
        </p:txBody>
      </p:sp>
      <p:grpSp>
        <p:nvGrpSpPr>
          <p:cNvPr id="61481" name="Group 41"/>
          <p:cNvGrpSpPr/>
          <p:nvPr/>
        </p:nvGrpSpPr>
        <p:grpSpPr bwMode="auto">
          <a:xfrm>
            <a:off x="2016170" y="3537794"/>
            <a:ext cx="5410200" cy="665162"/>
            <a:chOff x="1248" y="3085"/>
            <a:chExt cx="3408" cy="419"/>
          </a:xfrm>
        </p:grpSpPr>
        <p:grpSp>
          <p:nvGrpSpPr>
            <p:cNvPr id="61468" name="Group 28"/>
            <p:cNvGrpSpPr/>
            <p:nvPr/>
          </p:nvGrpSpPr>
          <p:grpSpPr bwMode="auto">
            <a:xfrm>
              <a:off x="1248" y="3085"/>
              <a:ext cx="480" cy="419"/>
              <a:chOff x="3174" y="2656"/>
              <a:chExt cx="1549" cy="1351"/>
            </a:xfrm>
          </p:grpSpPr>
          <p:sp>
            <p:nvSpPr>
              <p:cNvPr id="61469" name="AutoShape 29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70" name="AutoShape 30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71" name="AutoShape 31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1475" name="Line 35"/>
            <p:cNvSpPr>
              <a:spLocks noChangeShapeType="1"/>
            </p:cNvSpPr>
            <p:nvPr/>
          </p:nvSpPr>
          <p:spPr bwMode="auto">
            <a:xfrm>
              <a:off x="1632" y="3469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76" name="Text Box 36"/>
            <p:cNvSpPr txBox="1">
              <a:spLocks noChangeArrowheads="1"/>
            </p:cNvSpPr>
            <p:nvPr/>
          </p:nvSpPr>
          <p:spPr bwMode="auto">
            <a:xfrm>
              <a:off x="2256" y="3133"/>
              <a:ext cx="166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dirty="0">
                  <a:ea typeface="宋体" panose="02010600030101010101" pitchFamily="2" charset="-122"/>
                </a:rPr>
                <a:t>医疗机构功能说明</a:t>
              </a:r>
              <a:endParaRPr lang="en-US" altLang="zh-CN" sz="2400" dirty="0">
                <a:ea typeface="宋体" panose="02010600030101010101" pitchFamily="2" charset="-122"/>
              </a:endParaRPr>
            </a:p>
          </p:txBody>
        </p:sp>
        <p:sp>
          <p:nvSpPr>
            <p:cNvPr id="61477" name="Text Box 37"/>
            <p:cNvSpPr txBox="1">
              <a:spLocks noChangeArrowheads="1"/>
            </p:cNvSpPr>
            <p:nvPr/>
          </p:nvSpPr>
          <p:spPr bwMode="gray">
            <a:xfrm>
              <a:off x="1327" y="3147"/>
              <a:ext cx="31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zh-CN" altLang="en-US" sz="2400" b="1" dirty="0" smtClean="0">
                  <a:solidFill>
                    <a:schemeClr val="bg1"/>
                  </a:solidFill>
                  <a:ea typeface="宋体" panose="02010600030101010101" pitchFamily="2" charset="-122"/>
                </a:rPr>
                <a:t>三</a:t>
              </a:r>
              <a:endParaRPr lang="en-US" altLang="zh-CN" sz="2400" b="1" dirty="0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764704"/>
            <a:ext cx="8748464" cy="487362"/>
          </a:xfrm>
          <a:solidFill>
            <a:schemeClr val="accent1">
              <a:lumMod val="50000"/>
            </a:schemeClr>
          </a:solidFill>
        </p:spPr>
        <p:txBody>
          <a:bodyPr/>
          <a:lstStyle/>
          <a:p>
            <a:pPr algn="l"/>
            <a:r>
              <a:rPr lang="zh-CN" altLang="en-US" sz="3200" dirty="0" smtClean="0">
                <a:ea typeface="宋体" panose="02010600030101010101" pitchFamily="2" charset="-122"/>
              </a:rPr>
              <a:t>             目  录</a:t>
            </a:r>
            <a:endParaRPr lang="en-US" altLang="zh-CN" sz="3200" dirty="0">
              <a:ea typeface="宋体" panose="02010600030101010101" pitchFamily="2" charset="-122"/>
            </a:endParaRPr>
          </a:p>
        </p:txBody>
      </p:sp>
      <p:grpSp>
        <p:nvGrpSpPr>
          <p:cNvPr id="61479" name="Group 39"/>
          <p:cNvGrpSpPr/>
          <p:nvPr/>
        </p:nvGrpSpPr>
        <p:grpSpPr bwMode="auto">
          <a:xfrm>
            <a:off x="1981200" y="1965375"/>
            <a:ext cx="5410200" cy="665162"/>
            <a:chOff x="1248" y="1947"/>
            <a:chExt cx="3408" cy="419"/>
          </a:xfrm>
        </p:grpSpPr>
        <p:grpSp>
          <p:nvGrpSpPr>
            <p:cNvPr id="61454" name="Group 14"/>
            <p:cNvGrpSpPr/>
            <p:nvPr/>
          </p:nvGrpSpPr>
          <p:grpSpPr bwMode="auto">
            <a:xfrm>
              <a:off x="1248" y="1947"/>
              <a:ext cx="480" cy="419"/>
              <a:chOff x="3174" y="2656"/>
              <a:chExt cx="1549" cy="1351"/>
            </a:xfrm>
          </p:grpSpPr>
          <p:sp>
            <p:nvSpPr>
              <p:cNvPr id="61455" name="AutoShape 15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6" name="AutoShape 16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7" name="AutoShape 17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1461" name="Line 21"/>
            <p:cNvSpPr>
              <a:spLocks noChangeShapeType="1"/>
            </p:cNvSpPr>
            <p:nvPr/>
          </p:nvSpPr>
          <p:spPr bwMode="auto">
            <a:xfrm>
              <a:off x="1632" y="2331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62" name="Text Box 22"/>
            <p:cNvSpPr txBox="1">
              <a:spLocks noChangeArrowheads="1"/>
            </p:cNvSpPr>
            <p:nvPr/>
          </p:nvSpPr>
          <p:spPr bwMode="auto">
            <a:xfrm>
              <a:off x="2256" y="1995"/>
              <a:ext cx="128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dirty="0" smtClean="0">
                  <a:ea typeface="宋体" panose="02010600030101010101" pitchFamily="2" charset="-122"/>
                </a:rPr>
                <a:t>系统</a:t>
              </a:r>
              <a:r>
                <a:rPr lang="zh-CN" altLang="en-US" sz="2400" dirty="0">
                  <a:ea typeface="宋体" panose="02010600030101010101" pitchFamily="2" charset="-122"/>
                </a:rPr>
                <a:t>应用准备</a:t>
              </a:r>
              <a:endParaRPr lang="en-US" altLang="zh-CN" sz="2400" dirty="0">
                <a:ea typeface="宋体" panose="02010600030101010101" pitchFamily="2" charset="-122"/>
              </a:endParaRPr>
            </a:p>
          </p:txBody>
        </p:sp>
        <p:sp>
          <p:nvSpPr>
            <p:cNvPr id="61463" name="Text Box 23"/>
            <p:cNvSpPr txBox="1">
              <a:spLocks noChangeArrowheads="1"/>
            </p:cNvSpPr>
            <p:nvPr/>
          </p:nvSpPr>
          <p:spPr bwMode="gray">
            <a:xfrm>
              <a:off x="1327" y="2009"/>
              <a:ext cx="31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zh-CN" altLang="en-US" sz="2400" b="1" dirty="0" smtClean="0">
                  <a:solidFill>
                    <a:schemeClr val="bg1"/>
                  </a:solidFill>
                  <a:ea typeface="宋体" panose="02010600030101010101" pitchFamily="2" charset="-122"/>
                </a:rPr>
                <a:t>一</a:t>
              </a:r>
              <a:endParaRPr lang="en-US" altLang="zh-CN" sz="2400" b="1" dirty="0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61480" name="Group 40"/>
          <p:cNvGrpSpPr/>
          <p:nvPr/>
        </p:nvGrpSpPr>
        <p:grpSpPr bwMode="auto">
          <a:xfrm>
            <a:off x="1981200" y="2857550"/>
            <a:ext cx="5410200" cy="665162"/>
            <a:chOff x="1248" y="2509"/>
            <a:chExt cx="3408" cy="419"/>
          </a:xfrm>
        </p:grpSpPr>
        <p:grpSp>
          <p:nvGrpSpPr>
            <p:cNvPr id="61464" name="Group 24"/>
            <p:cNvGrpSpPr/>
            <p:nvPr/>
          </p:nvGrpSpPr>
          <p:grpSpPr bwMode="auto">
            <a:xfrm>
              <a:off x="1248" y="2509"/>
              <a:ext cx="480" cy="419"/>
              <a:chOff x="1110" y="2656"/>
              <a:chExt cx="1549" cy="1351"/>
            </a:xfrm>
          </p:grpSpPr>
          <p:sp>
            <p:nvSpPr>
              <p:cNvPr id="61465" name="AutoShape 25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66" name="AutoShape 26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67" name="AutoShape 27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1472" name="Line 32"/>
            <p:cNvSpPr>
              <a:spLocks noChangeShapeType="1"/>
            </p:cNvSpPr>
            <p:nvPr/>
          </p:nvSpPr>
          <p:spPr bwMode="auto">
            <a:xfrm>
              <a:off x="1632" y="2893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73" name="Text Box 33"/>
            <p:cNvSpPr txBox="1">
              <a:spLocks noChangeArrowheads="1"/>
            </p:cNvSpPr>
            <p:nvPr/>
          </p:nvSpPr>
          <p:spPr bwMode="auto">
            <a:xfrm>
              <a:off x="2256" y="2557"/>
              <a:ext cx="128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dirty="0" smtClean="0">
                  <a:ea typeface="宋体" panose="02010600030101010101" pitchFamily="2" charset="-122"/>
                </a:rPr>
                <a:t>医师功能说明</a:t>
              </a:r>
              <a:endParaRPr lang="en-US" altLang="zh-CN" sz="2400" dirty="0">
                <a:ea typeface="宋体" panose="02010600030101010101" pitchFamily="2" charset="-122"/>
              </a:endParaRPr>
            </a:p>
          </p:txBody>
        </p:sp>
        <p:sp>
          <p:nvSpPr>
            <p:cNvPr id="61474" name="Text Box 34"/>
            <p:cNvSpPr txBox="1">
              <a:spLocks noChangeArrowheads="1"/>
            </p:cNvSpPr>
            <p:nvPr/>
          </p:nvSpPr>
          <p:spPr bwMode="gray">
            <a:xfrm>
              <a:off x="1327" y="2571"/>
              <a:ext cx="31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zh-CN" altLang="en-US" sz="2400" b="1" dirty="0" smtClean="0">
                  <a:solidFill>
                    <a:schemeClr val="bg1"/>
                  </a:solidFill>
                  <a:ea typeface="宋体" panose="02010600030101010101" pitchFamily="2" charset="-122"/>
                </a:rPr>
                <a:t>二</a:t>
              </a:r>
              <a:endParaRPr lang="en-US" altLang="zh-CN" sz="2400" b="1" dirty="0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61481" name="Group 41"/>
          <p:cNvGrpSpPr/>
          <p:nvPr/>
        </p:nvGrpSpPr>
        <p:grpSpPr bwMode="auto">
          <a:xfrm>
            <a:off x="1981200" y="3771950"/>
            <a:ext cx="5410200" cy="665162"/>
            <a:chOff x="1248" y="3085"/>
            <a:chExt cx="3408" cy="419"/>
          </a:xfrm>
        </p:grpSpPr>
        <p:grpSp>
          <p:nvGrpSpPr>
            <p:cNvPr id="61468" name="Group 28"/>
            <p:cNvGrpSpPr/>
            <p:nvPr/>
          </p:nvGrpSpPr>
          <p:grpSpPr bwMode="auto">
            <a:xfrm>
              <a:off x="1248" y="3085"/>
              <a:ext cx="480" cy="419"/>
              <a:chOff x="3174" y="2656"/>
              <a:chExt cx="1549" cy="1351"/>
            </a:xfrm>
          </p:grpSpPr>
          <p:sp>
            <p:nvSpPr>
              <p:cNvPr id="61469" name="AutoShape 29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70" name="AutoShape 30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71" name="AutoShape 31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1475" name="Line 35"/>
            <p:cNvSpPr>
              <a:spLocks noChangeShapeType="1"/>
            </p:cNvSpPr>
            <p:nvPr/>
          </p:nvSpPr>
          <p:spPr bwMode="auto">
            <a:xfrm>
              <a:off x="1632" y="3469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76" name="Text Box 36"/>
            <p:cNvSpPr txBox="1">
              <a:spLocks noChangeArrowheads="1"/>
            </p:cNvSpPr>
            <p:nvPr/>
          </p:nvSpPr>
          <p:spPr bwMode="auto">
            <a:xfrm>
              <a:off x="2256" y="3133"/>
              <a:ext cx="166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dirty="0">
                  <a:ea typeface="宋体" panose="02010600030101010101" pitchFamily="2" charset="-122"/>
                </a:rPr>
                <a:t>医疗机构功能说明</a:t>
              </a:r>
              <a:endParaRPr lang="en-US" altLang="zh-CN" sz="2400" dirty="0">
                <a:ea typeface="宋体" panose="02010600030101010101" pitchFamily="2" charset="-122"/>
              </a:endParaRPr>
            </a:p>
          </p:txBody>
        </p:sp>
        <p:sp>
          <p:nvSpPr>
            <p:cNvPr id="61477" name="Text Box 37"/>
            <p:cNvSpPr txBox="1">
              <a:spLocks noChangeArrowheads="1"/>
            </p:cNvSpPr>
            <p:nvPr/>
          </p:nvSpPr>
          <p:spPr bwMode="gray">
            <a:xfrm>
              <a:off x="1327" y="3147"/>
              <a:ext cx="31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zh-CN" altLang="en-US" sz="2400" b="1" dirty="0" smtClean="0">
                  <a:solidFill>
                    <a:schemeClr val="bg1"/>
                  </a:solidFill>
                  <a:ea typeface="宋体" panose="02010600030101010101" pitchFamily="2" charset="-122"/>
                </a:rPr>
                <a:t>三</a:t>
              </a:r>
              <a:endParaRPr lang="en-US" altLang="zh-CN" sz="2400" b="1" dirty="0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grpSp>
        <p:nvGrpSpPr>
          <p:cNvPr id="36" name="Group 40"/>
          <p:cNvGrpSpPr/>
          <p:nvPr/>
        </p:nvGrpSpPr>
        <p:grpSpPr bwMode="auto">
          <a:xfrm>
            <a:off x="2013092" y="4801766"/>
            <a:ext cx="5410200" cy="665162"/>
            <a:chOff x="1248" y="2509"/>
            <a:chExt cx="3408" cy="419"/>
          </a:xfrm>
        </p:grpSpPr>
        <p:grpSp>
          <p:nvGrpSpPr>
            <p:cNvPr id="37" name="Group 24"/>
            <p:cNvGrpSpPr/>
            <p:nvPr/>
          </p:nvGrpSpPr>
          <p:grpSpPr bwMode="auto">
            <a:xfrm>
              <a:off x="1248" y="2509"/>
              <a:ext cx="480" cy="419"/>
              <a:chOff x="1110" y="2656"/>
              <a:chExt cx="1549" cy="1351"/>
            </a:xfrm>
          </p:grpSpPr>
          <p:sp>
            <p:nvSpPr>
              <p:cNvPr id="41" name="AutoShape 25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2" name="AutoShape 26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3" name="AutoShape 27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8" name="Line 32"/>
            <p:cNvSpPr>
              <a:spLocks noChangeShapeType="1"/>
            </p:cNvSpPr>
            <p:nvPr/>
          </p:nvSpPr>
          <p:spPr bwMode="auto">
            <a:xfrm>
              <a:off x="1632" y="2893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" name="Text Box 33"/>
            <p:cNvSpPr txBox="1">
              <a:spLocks noChangeArrowheads="1"/>
            </p:cNvSpPr>
            <p:nvPr/>
          </p:nvSpPr>
          <p:spPr bwMode="auto">
            <a:xfrm>
              <a:off x="2256" y="2557"/>
              <a:ext cx="166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dirty="0">
                  <a:ea typeface="宋体" panose="02010600030101010101" pitchFamily="2" charset="-122"/>
                </a:rPr>
                <a:t>考核机构功能说明</a:t>
              </a:r>
              <a:endParaRPr lang="en-US" altLang="zh-CN" sz="2400" dirty="0">
                <a:ea typeface="宋体" panose="02010600030101010101" pitchFamily="2" charset="-122"/>
              </a:endParaRPr>
            </a:p>
          </p:txBody>
        </p:sp>
        <p:sp>
          <p:nvSpPr>
            <p:cNvPr id="40" name="Text Box 34"/>
            <p:cNvSpPr txBox="1">
              <a:spLocks noChangeArrowheads="1"/>
            </p:cNvSpPr>
            <p:nvPr/>
          </p:nvSpPr>
          <p:spPr bwMode="gray">
            <a:xfrm>
              <a:off x="1327" y="2571"/>
              <a:ext cx="31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zh-CN" altLang="en-US" sz="2400" b="1" dirty="0" smtClean="0">
                  <a:solidFill>
                    <a:schemeClr val="bg1"/>
                  </a:solidFill>
                  <a:ea typeface="宋体" panose="02010600030101010101" pitchFamily="2" charset="-122"/>
                </a:rPr>
                <a:t>四</a:t>
              </a:r>
              <a:endParaRPr lang="en-US" altLang="zh-CN" sz="2400" b="1" dirty="0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ea typeface="宋体" panose="02010600030101010101" pitchFamily="2" charset="-122"/>
              </a:rPr>
              <a:t>三</a:t>
            </a:r>
            <a:r>
              <a:rPr lang="en-US" altLang="zh-CN" sz="2800" dirty="0">
                <a:ea typeface="宋体" panose="02010600030101010101" pitchFamily="2" charset="-122"/>
              </a:rPr>
              <a:t>.  </a:t>
            </a:r>
            <a:r>
              <a:rPr lang="zh-CN" altLang="en-US" sz="2800" dirty="0">
                <a:ea typeface="宋体" panose="02010600030101010101" pitchFamily="2" charset="-122"/>
              </a:rPr>
              <a:t>医疗机构功能说明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  <p:sp>
        <p:nvSpPr>
          <p:cNvPr id="21" name="矩形 20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060848"/>
            <a:ext cx="8496943" cy="4279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椭圆 7"/>
          <p:cNvSpPr/>
          <p:nvPr/>
        </p:nvSpPr>
        <p:spPr>
          <a:xfrm>
            <a:off x="4822194" y="3068960"/>
            <a:ext cx="1800200" cy="1368152"/>
          </a:xfrm>
          <a:prstGeom prst="ellipse">
            <a:avLst/>
          </a:prstGeom>
          <a:noFill/>
          <a:ln>
            <a:solidFill>
              <a:srgbClr val="EC3224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6804248" y="3792112"/>
            <a:ext cx="158417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809146" y="2724974"/>
            <a:ext cx="1579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在系统首页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r>
              <a:rPr lang="zh-CN" altLang="en-US" b="1" dirty="0" smtClean="0">
                <a:solidFill>
                  <a:srgbClr val="FF0000"/>
                </a:solidFill>
              </a:rPr>
              <a:t>点击按钮进入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r>
              <a:rPr lang="zh-CN" altLang="en-US" b="1" dirty="0" smtClean="0">
                <a:solidFill>
                  <a:srgbClr val="FF0000"/>
                </a:solidFill>
              </a:rPr>
              <a:t>机构登录界面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ea typeface="宋体" panose="02010600030101010101" pitchFamily="2" charset="-122"/>
              </a:rPr>
              <a:t>三</a:t>
            </a:r>
            <a:r>
              <a:rPr lang="en-US" altLang="zh-CN" sz="2800" dirty="0">
                <a:ea typeface="宋体" panose="02010600030101010101" pitchFamily="2" charset="-122"/>
              </a:rPr>
              <a:t>.  </a:t>
            </a:r>
            <a:r>
              <a:rPr lang="zh-CN" altLang="en-US" sz="2800" dirty="0">
                <a:ea typeface="宋体" panose="02010600030101010101" pitchFamily="2" charset="-122"/>
              </a:rPr>
              <a:t>医疗机构功能说明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  <p:sp>
        <p:nvSpPr>
          <p:cNvPr id="21" name="矩形 20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3"/>
            <a:ext cx="8064896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27584" y="2923621"/>
            <a:ext cx="2973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机构</a:t>
            </a:r>
            <a:r>
              <a:rPr lang="zh-CN" altLang="en-US" b="1" dirty="0">
                <a:solidFill>
                  <a:srgbClr val="FF0000"/>
                </a:solidFill>
              </a:rPr>
              <a:t>执业许可证上的登记</a:t>
            </a:r>
            <a:r>
              <a:rPr lang="zh-CN" altLang="en-US" b="1" dirty="0" smtClean="0">
                <a:solidFill>
                  <a:srgbClr val="FF0000"/>
                </a:solidFill>
              </a:rPr>
              <a:t>号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9" name="肘形连接符 8"/>
          <p:cNvCxnSpPr/>
          <p:nvPr/>
        </p:nvCxnSpPr>
        <p:spPr>
          <a:xfrm>
            <a:off x="1979712" y="3429000"/>
            <a:ext cx="1394871" cy="422131"/>
          </a:xfrm>
          <a:prstGeom prst="bentConnector3">
            <a:avLst>
              <a:gd name="adj1" fmla="val 1662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肘形连接符 9"/>
          <p:cNvCxnSpPr/>
          <p:nvPr/>
        </p:nvCxnSpPr>
        <p:spPr>
          <a:xfrm flipV="1">
            <a:off x="1979711" y="4300302"/>
            <a:ext cx="1394871" cy="432048"/>
          </a:xfrm>
          <a:prstGeom prst="bentConnector3">
            <a:avLst>
              <a:gd name="adj1" fmla="val 1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71600" y="4753642"/>
            <a:ext cx="2116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初始密码：</a:t>
            </a:r>
            <a:r>
              <a:rPr lang="en-US" altLang="zh-CN" b="1" dirty="0" smtClean="0">
                <a:solidFill>
                  <a:srgbClr val="FF0000"/>
                </a:solidFill>
              </a:rPr>
              <a:t>123456</a:t>
            </a:r>
            <a:endParaRPr lang="en-US" altLang="zh-CN" b="1" dirty="0" smtClean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46581" y="3330163"/>
            <a:ext cx="29738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注意：</a:t>
            </a:r>
            <a:endParaRPr lang="en-US" altLang="zh-CN" b="1" dirty="0">
              <a:solidFill>
                <a:srgbClr val="FF0000"/>
              </a:solidFill>
            </a:endParaRPr>
          </a:p>
          <a:p>
            <a:r>
              <a:rPr lang="zh-CN" altLang="en-US" b="1" dirty="0" smtClean="0">
                <a:solidFill>
                  <a:srgbClr val="FF0000"/>
                </a:solidFill>
              </a:rPr>
              <a:t>新</a:t>
            </a:r>
            <a:r>
              <a:rPr lang="zh-CN" altLang="en-US" b="1" dirty="0">
                <a:solidFill>
                  <a:srgbClr val="FF0000"/>
                </a:solidFill>
              </a:rPr>
              <a:t>的考核年度开始，</a:t>
            </a:r>
            <a:endParaRPr lang="en-US" altLang="zh-CN" b="1" dirty="0">
              <a:solidFill>
                <a:srgbClr val="FF0000"/>
              </a:solidFill>
            </a:endParaRPr>
          </a:p>
          <a:p>
            <a:r>
              <a:rPr lang="zh-CN" altLang="en-US" b="1" dirty="0" smtClean="0">
                <a:solidFill>
                  <a:srgbClr val="FF0000"/>
                </a:solidFill>
              </a:rPr>
              <a:t>系统将密码自动</a:t>
            </a:r>
            <a:r>
              <a:rPr lang="zh-CN" altLang="en-US" b="1" dirty="0">
                <a:solidFill>
                  <a:srgbClr val="FF0000"/>
                </a:solidFill>
              </a:rPr>
              <a:t>重置</a:t>
            </a:r>
            <a:r>
              <a:rPr lang="zh-CN" altLang="en-US" b="1" dirty="0" smtClean="0">
                <a:solidFill>
                  <a:srgbClr val="FF0000"/>
                </a:solidFill>
              </a:rPr>
              <a:t>为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r>
              <a:rPr lang="zh-CN" altLang="en-US" b="1" dirty="0" smtClean="0">
                <a:solidFill>
                  <a:srgbClr val="FF0000"/>
                </a:solidFill>
              </a:rPr>
              <a:t>初始</a:t>
            </a:r>
            <a:r>
              <a:rPr lang="zh-CN" altLang="en-US" b="1" dirty="0">
                <a:solidFill>
                  <a:srgbClr val="FF0000"/>
                </a:solidFill>
              </a:rPr>
              <a:t>密码</a:t>
            </a:r>
            <a:r>
              <a:rPr lang="zh-CN" altLang="en-US" b="1" dirty="0" smtClean="0">
                <a:solidFill>
                  <a:srgbClr val="FF0000"/>
                </a:solidFill>
              </a:rPr>
              <a:t>，</a:t>
            </a:r>
            <a:r>
              <a:rPr lang="zh-CN" altLang="en-US" b="1" dirty="0">
                <a:solidFill>
                  <a:srgbClr val="FF0000"/>
                </a:solidFill>
              </a:rPr>
              <a:t>无需</a:t>
            </a:r>
            <a:r>
              <a:rPr lang="zh-CN" altLang="en-US" b="1" dirty="0" smtClean="0">
                <a:solidFill>
                  <a:srgbClr val="FF0000"/>
                </a:solidFill>
              </a:rPr>
              <a:t>回</a:t>
            </a:r>
            <a:r>
              <a:rPr lang="zh-CN" altLang="en-US" b="1" dirty="0">
                <a:solidFill>
                  <a:srgbClr val="FF0000"/>
                </a:solidFill>
              </a:rPr>
              <a:t>忆旧密码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  <p:sp>
        <p:nvSpPr>
          <p:cNvPr id="13" name="矩形 12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80" y="1844824"/>
            <a:ext cx="83058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椭圆 16"/>
          <p:cNvSpPr/>
          <p:nvPr/>
        </p:nvSpPr>
        <p:spPr>
          <a:xfrm>
            <a:off x="3563888" y="3573016"/>
            <a:ext cx="2304256" cy="553612"/>
          </a:xfrm>
          <a:prstGeom prst="ellipse">
            <a:avLst/>
          </a:prstGeom>
          <a:noFill/>
          <a:ln>
            <a:solidFill>
              <a:srgbClr val="EC3224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rgbClr val="EC3224"/>
                </a:solidFill>
              </a:ln>
              <a:noFill/>
            </a:endParaRPr>
          </a:p>
        </p:txBody>
      </p:sp>
      <p:cxnSp>
        <p:nvCxnSpPr>
          <p:cNvPr id="18" name="肘形连接符 17"/>
          <p:cNvCxnSpPr/>
          <p:nvPr/>
        </p:nvCxnSpPr>
        <p:spPr>
          <a:xfrm>
            <a:off x="2339752" y="3573016"/>
            <a:ext cx="1152128" cy="302206"/>
          </a:xfrm>
          <a:prstGeom prst="bentConnector3">
            <a:avLst>
              <a:gd name="adj1" fmla="val 296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2339752" y="4333699"/>
            <a:ext cx="115212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肘形连接符 23"/>
          <p:cNvCxnSpPr/>
          <p:nvPr/>
        </p:nvCxnSpPr>
        <p:spPr>
          <a:xfrm flipV="1">
            <a:off x="2339752" y="5157192"/>
            <a:ext cx="1152128" cy="288032"/>
          </a:xfrm>
          <a:prstGeom prst="bentConnector3">
            <a:avLst>
              <a:gd name="adj1" fmla="val 1097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187623" y="3226349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输入手机号与账号绑定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5923" y="4126628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输入收到的验证码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70338" y="547658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设置新密码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4704"/>
            <a:ext cx="8763000" cy="487362"/>
          </a:xfrm>
        </p:spPr>
        <p:txBody>
          <a:bodyPr/>
          <a:lstStyle/>
          <a:p>
            <a:r>
              <a:rPr lang="zh-CN" altLang="en-US" sz="2800" dirty="0">
                <a:ea typeface="宋体" panose="02010600030101010101" pitchFamily="2" charset="-122"/>
              </a:rPr>
              <a:t>三</a:t>
            </a:r>
            <a:r>
              <a:rPr lang="en-US" altLang="zh-CN" sz="2800" dirty="0">
                <a:ea typeface="宋体" panose="02010600030101010101" pitchFamily="2" charset="-122"/>
              </a:rPr>
              <a:t>.  </a:t>
            </a:r>
            <a:r>
              <a:rPr lang="zh-CN" altLang="en-US" sz="2800" dirty="0">
                <a:ea typeface="宋体" panose="02010600030101010101" pitchFamily="2" charset="-122"/>
              </a:rPr>
              <a:t>医疗机构功能说明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  <p:sp>
        <p:nvSpPr>
          <p:cNvPr id="13" name="矩形 12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59"/>
            <a:ext cx="1771650" cy="602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240" y="1988840"/>
            <a:ext cx="6714256" cy="357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4704"/>
            <a:ext cx="8763000" cy="487362"/>
          </a:xfrm>
        </p:spPr>
        <p:txBody>
          <a:bodyPr/>
          <a:lstStyle/>
          <a:p>
            <a:r>
              <a:rPr lang="zh-CN" altLang="en-US" sz="2800" dirty="0">
                <a:ea typeface="宋体" panose="02010600030101010101" pitchFamily="2" charset="-122"/>
              </a:rPr>
              <a:t>三</a:t>
            </a:r>
            <a:r>
              <a:rPr lang="en-US" altLang="zh-CN" sz="2800" dirty="0">
                <a:ea typeface="宋体" panose="02010600030101010101" pitchFamily="2" charset="-122"/>
              </a:rPr>
              <a:t>.  </a:t>
            </a:r>
            <a:r>
              <a:rPr lang="zh-CN" altLang="en-US" sz="2800" dirty="0">
                <a:ea typeface="宋体" panose="02010600030101010101" pitchFamily="2" charset="-122"/>
              </a:rPr>
              <a:t>医疗机构功能说明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95536" y="1988840"/>
            <a:ext cx="1296144" cy="432048"/>
          </a:xfrm>
          <a:prstGeom prst="ellipse">
            <a:avLst/>
          </a:prstGeom>
          <a:noFill/>
          <a:ln>
            <a:solidFill>
              <a:srgbClr val="EC32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箭头连接符 4"/>
          <p:cNvCxnSpPr/>
          <p:nvPr/>
        </p:nvCxnSpPr>
        <p:spPr>
          <a:xfrm flipV="1">
            <a:off x="1763688" y="2132856"/>
            <a:ext cx="558552" cy="72008"/>
          </a:xfrm>
          <a:prstGeom prst="straightConnector1">
            <a:avLst/>
          </a:prstGeom>
          <a:ln w="28575">
            <a:solidFill>
              <a:srgbClr val="EC32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483768" y="1412776"/>
            <a:ext cx="5032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机构信息确认页面，可调整修改机构基本信息。</a:t>
            </a:r>
            <a:endParaRPr lang="zh-CN" altLang="en-US" dirty="0"/>
          </a:p>
        </p:txBody>
      </p:sp>
      <p:cxnSp>
        <p:nvCxnSpPr>
          <p:cNvPr id="12" name="直接箭头连接符 11"/>
          <p:cNvCxnSpPr/>
          <p:nvPr/>
        </p:nvCxnSpPr>
        <p:spPr>
          <a:xfrm flipV="1">
            <a:off x="3563888" y="5229200"/>
            <a:ext cx="0" cy="463406"/>
          </a:xfrm>
          <a:prstGeom prst="straightConnector1">
            <a:avLst/>
          </a:prstGeom>
          <a:ln w="28575">
            <a:solidFill>
              <a:srgbClr val="EC32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483768" y="5692606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在此修改机构账号绑定的手机号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  <p:sp>
        <p:nvSpPr>
          <p:cNvPr id="13" name="矩形 12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778" y="1260552"/>
            <a:ext cx="1771650" cy="602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258" y="3324222"/>
            <a:ext cx="6767017" cy="190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4704"/>
            <a:ext cx="8763000" cy="487362"/>
          </a:xfrm>
        </p:spPr>
        <p:txBody>
          <a:bodyPr/>
          <a:lstStyle/>
          <a:p>
            <a:r>
              <a:rPr lang="zh-CN" altLang="en-US" sz="2800" dirty="0">
                <a:ea typeface="宋体" panose="02010600030101010101" pitchFamily="2" charset="-122"/>
              </a:rPr>
              <a:t>三</a:t>
            </a:r>
            <a:r>
              <a:rPr lang="en-US" altLang="zh-CN" sz="2800" dirty="0">
                <a:ea typeface="宋体" panose="02010600030101010101" pitchFamily="2" charset="-122"/>
              </a:rPr>
              <a:t>.  </a:t>
            </a:r>
            <a:r>
              <a:rPr lang="zh-CN" altLang="en-US" sz="2800" dirty="0">
                <a:ea typeface="宋体" panose="02010600030101010101" pitchFamily="2" charset="-122"/>
              </a:rPr>
              <a:t>医疗机构功能说明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67544" y="2276872"/>
            <a:ext cx="1296144" cy="504056"/>
          </a:xfrm>
          <a:prstGeom prst="ellipse">
            <a:avLst/>
          </a:prstGeom>
          <a:noFill/>
          <a:ln>
            <a:solidFill>
              <a:srgbClr val="EC32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箭头连接符 10"/>
          <p:cNvCxnSpPr/>
          <p:nvPr/>
        </p:nvCxnSpPr>
        <p:spPr>
          <a:xfrm>
            <a:off x="1907704" y="2708920"/>
            <a:ext cx="576064" cy="615302"/>
          </a:xfrm>
          <a:prstGeom prst="straightConnector1">
            <a:avLst/>
          </a:prstGeom>
          <a:ln w="28575">
            <a:solidFill>
              <a:srgbClr val="EC32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815444" y="2136649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考核委员会管理页面，可对本机构内部考核委员会成员</a:t>
            </a:r>
            <a:endParaRPr lang="en-US" altLang="zh-CN" dirty="0" smtClean="0"/>
          </a:p>
          <a:p>
            <a:r>
              <a:rPr lang="zh-CN" altLang="en-US" dirty="0" smtClean="0"/>
              <a:t>信息进行管理。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  <p:sp>
        <p:nvSpPr>
          <p:cNvPr id="13" name="矩形 12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1771650" cy="602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321" y="3284984"/>
            <a:ext cx="6778861" cy="1825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4704"/>
            <a:ext cx="8763000" cy="487362"/>
          </a:xfrm>
        </p:spPr>
        <p:txBody>
          <a:bodyPr/>
          <a:lstStyle/>
          <a:p>
            <a:r>
              <a:rPr lang="zh-CN" altLang="en-US" sz="2800" dirty="0">
                <a:ea typeface="宋体" panose="02010600030101010101" pitchFamily="2" charset="-122"/>
              </a:rPr>
              <a:t>三</a:t>
            </a:r>
            <a:r>
              <a:rPr lang="en-US" altLang="zh-CN" sz="2800" dirty="0">
                <a:ea typeface="宋体" panose="02010600030101010101" pitchFamily="2" charset="-122"/>
              </a:rPr>
              <a:t>.  </a:t>
            </a:r>
            <a:r>
              <a:rPr lang="zh-CN" altLang="en-US" sz="2800" dirty="0">
                <a:ea typeface="宋体" panose="02010600030101010101" pitchFamily="2" charset="-122"/>
              </a:rPr>
              <a:t>医疗机构功能说明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67544" y="2602089"/>
            <a:ext cx="1296144" cy="504056"/>
          </a:xfrm>
          <a:prstGeom prst="ellipse">
            <a:avLst/>
          </a:prstGeom>
          <a:noFill/>
          <a:ln>
            <a:solidFill>
              <a:srgbClr val="EC32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箭头连接符 7"/>
          <p:cNvCxnSpPr/>
          <p:nvPr/>
        </p:nvCxnSpPr>
        <p:spPr>
          <a:xfrm>
            <a:off x="1835696" y="2996952"/>
            <a:ext cx="576064" cy="344836"/>
          </a:xfrm>
          <a:prstGeom prst="straightConnector1">
            <a:avLst/>
          </a:prstGeom>
          <a:ln w="28575">
            <a:solidFill>
              <a:srgbClr val="EC32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699792" y="2060848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考核办公室管理页面，可对本机构内部考核办公室成员</a:t>
            </a:r>
            <a:endParaRPr lang="en-US" altLang="zh-CN" dirty="0" smtClean="0"/>
          </a:p>
          <a:p>
            <a:r>
              <a:rPr lang="zh-CN" altLang="en-US" dirty="0" smtClean="0"/>
              <a:t>信息进行管理。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  <p:sp>
        <p:nvSpPr>
          <p:cNvPr id="13" name="矩形 12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60" y="1268760"/>
            <a:ext cx="1771650" cy="602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838" y="3041153"/>
            <a:ext cx="6744390" cy="262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4704"/>
            <a:ext cx="8763000" cy="487362"/>
          </a:xfrm>
        </p:spPr>
        <p:txBody>
          <a:bodyPr/>
          <a:lstStyle/>
          <a:p>
            <a:r>
              <a:rPr lang="zh-CN" altLang="en-US" sz="2800" dirty="0">
                <a:ea typeface="宋体" panose="02010600030101010101" pitchFamily="2" charset="-122"/>
              </a:rPr>
              <a:t>三</a:t>
            </a:r>
            <a:r>
              <a:rPr lang="en-US" altLang="zh-CN" sz="2800" dirty="0">
                <a:ea typeface="宋体" panose="02010600030101010101" pitchFamily="2" charset="-122"/>
              </a:rPr>
              <a:t>.  </a:t>
            </a:r>
            <a:r>
              <a:rPr lang="zh-CN" altLang="en-US" sz="2800" dirty="0">
                <a:ea typeface="宋体" panose="02010600030101010101" pitchFamily="2" charset="-122"/>
              </a:rPr>
              <a:t>医疗机构功能说明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64648" y="2996952"/>
            <a:ext cx="1296144" cy="504056"/>
          </a:xfrm>
          <a:prstGeom prst="ellipse">
            <a:avLst/>
          </a:prstGeom>
          <a:noFill/>
          <a:ln>
            <a:solidFill>
              <a:srgbClr val="EC32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1835696" y="3213571"/>
            <a:ext cx="398142" cy="35409"/>
          </a:xfrm>
          <a:prstGeom prst="straightConnector1">
            <a:avLst/>
          </a:prstGeom>
          <a:ln w="28575">
            <a:solidFill>
              <a:srgbClr val="EC32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428493" y="1844824"/>
            <a:ext cx="63550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机构医师信息管理页面。用户可以根据医疗机构名称、姓名、</a:t>
            </a:r>
            <a:endParaRPr lang="zh-CN" altLang="en-US" dirty="0" smtClean="0"/>
          </a:p>
          <a:p>
            <a:r>
              <a:rPr lang="zh-CN" altLang="en-US" dirty="0" smtClean="0"/>
              <a:t>身份证等信息进行查询。同时也可进行添加、导出、查询等</a:t>
            </a:r>
            <a:endParaRPr lang="zh-CN" altLang="en-US" dirty="0" smtClean="0"/>
          </a:p>
          <a:p>
            <a:r>
              <a:rPr lang="zh-CN" altLang="en-US" dirty="0" smtClean="0"/>
              <a:t>操作。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  <p:sp>
        <p:nvSpPr>
          <p:cNvPr id="13" name="矩形 12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51615"/>
            <a:ext cx="1771650" cy="602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186" y="3021093"/>
            <a:ext cx="6869309" cy="2800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4704"/>
            <a:ext cx="8763000" cy="487362"/>
          </a:xfrm>
        </p:spPr>
        <p:txBody>
          <a:bodyPr/>
          <a:lstStyle/>
          <a:p>
            <a:r>
              <a:rPr lang="zh-CN" altLang="en-US" sz="2800" dirty="0">
                <a:ea typeface="宋体" panose="02010600030101010101" pitchFamily="2" charset="-122"/>
              </a:rPr>
              <a:t>三</a:t>
            </a:r>
            <a:r>
              <a:rPr lang="en-US" altLang="zh-CN" sz="2800" dirty="0">
                <a:ea typeface="宋体" panose="02010600030101010101" pitchFamily="2" charset="-122"/>
              </a:rPr>
              <a:t>.  </a:t>
            </a:r>
            <a:r>
              <a:rPr lang="zh-CN" altLang="en-US" sz="2800" dirty="0">
                <a:ea typeface="宋体" panose="02010600030101010101" pitchFamily="2" charset="-122"/>
              </a:rPr>
              <a:t>医疗机构功能说明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5620" y="4350927"/>
            <a:ext cx="1100875" cy="44351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911" y="2955290"/>
            <a:ext cx="1323975" cy="5334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462400" y="1844040"/>
            <a:ext cx="62788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如图单击隐藏按钮弹出隐藏理由对话框，输入</a:t>
            </a:r>
            <a:r>
              <a:rPr lang="en-US" altLang="zh-CN" dirty="0"/>
              <a:t>“</a:t>
            </a:r>
            <a:r>
              <a:rPr lang="zh-CN" altLang="en-US" dirty="0"/>
              <a:t>隐藏理由</a:t>
            </a:r>
            <a:r>
              <a:rPr lang="en-US" altLang="zh-CN" dirty="0"/>
              <a:t>”</a:t>
            </a:r>
            <a:r>
              <a:rPr lang="zh-CN" altLang="en-US" dirty="0"/>
              <a:t>单击</a:t>
            </a:r>
            <a:endParaRPr lang="zh-CN" altLang="en-US" dirty="0"/>
          </a:p>
          <a:p>
            <a:r>
              <a:rPr lang="zh-CN" altLang="en-US" dirty="0"/>
              <a:t>确定，即可隐藏</a:t>
            </a:r>
            <a:r>
              <a:rPr lang="zh-CN" altLang="en-US" dirty="0" smtClean="0"/>
              <a:t>相关人员。</a:t>
            </a:r>
            <a:endParaRPr lang="zh-CN" altLang="en-US" dirty="0"/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7092279" y="4509120"/>
            <a:ext cx="791845" cy="0"/>
          </a:xfrm>
          <a:prstGeom prst="straightConnector1">
            <a:avLst/>
          </a:prstGeom>
          <a:ln w="28575">
            <a:solidFill>
              <a:srgbClr val="EC32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V="1">
            <a:off x="1736886" y="3140968"/>
            <a:ext cx="430300" cy="73251"/>
          </a:xfrm>
          <a:prstGeom prst="straightConnector1">
            <a:avLst/>
          </a:prstGeom>
          <a:ln w="28575">
            <a:solidFill>
              <a:srgbClr val="EC32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  <p:sp>
        <p:nvSpPr>
          <p:cNvPr id="13" name="矩形 12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1771650" cy="602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5" y="3416832"/>
            <a:ext cx="6696744" cy="1877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4704"/>
            <a:ext cx="8763000" cy="487362"/>
          </a:xfrm>
        </p:spPr>
        <p:txBody>
          <a:bodyPr/>
          <a:lstStyle/>
          <a:p>
            <a:r>
              <a:rPr lang="zh-CN" altLang="en-US" sz="2800" dirty="0">
                <a:ea typeface="宋体" panose="02010600030101010101" pitchFamily="2" charset="-122"/>
              </a:rPr>
              <a:t>三</a:t>
            </a:r>
            <a:r>
              <a:rPr lang="en-US" altLang="zh-CN" sz="2800" dirty="0">
                <a:ea typeface="宋体" panose="02010600030101010101" pitchFamily="2" charset="-122"/>
              </a:rPr>
              <a:t>.  </a:t>
            </a:r>
            <a:r>
              <a:rPr lang="zh-CN" altLang="en-US" sz="2800" dirty="0">
                <a:ea typeface="宋体" panose="02010600030101010101" pitchFamily="2" charset="-122"/>
              </a:rPr>
              <a:t>医疗机构功能说明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flipV="1">
            <a:off x="1544803" y="3573016"/>
            <a:ext cx="722942" cy="314771"/>
          </a:xfrm>
          <a:prstGeom prst="straightConnector1">
            <a:avLst/>
          </a:prstGeom>
          <a:ln w="28575">
            <a:solidFill>
              <a:srgbClr val="EC32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2267745" y="2204864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如图为医师暂存界面</a:t>
            </a:r>
            <a:r>
              <a:rPr lang="zh-CN" altLang="en-US" dirty="0" smtClean="0"/>
              <a:t>，显示医师</a:t>
            </a:r>
            <a:r>
              <a:rPr lang="zh-CN" altLang="en-US" dirty="0"/>
              <a:t>信息管理中被隐藏</a:t>
            </a:r>
            <a:r>
              <a:rPr lang="zh-CN" altLang="en-US" dirty="0" smtClean="0"/>
              <a:t>的人员。</a:t>
            </a:r>
            <a:endParaRPr lang="zh-CN" altLang="en-US" dirty="0"/>
          </a:p>
          <a:p>
            <a:r>
              <a:rPr lang="zh-CN" altLang="en-US" dirty="0" smtClean="0"/>
              <a:t>可以根据姓名</a:t>
            </a:r>
            <a:r>
              <a:rPr lang="zh-CN" altLang="en-US" dirty="0"/>
              <a:t>、性别、身份证</a:t>
            </a:r>
            <a:r>
              <a:rPr lang="zh-CN" altLang="en-US" dirty="0" smtClean="0"/>
              <a:t>号等进行</a:t>
            </a:r>
            <a:r>
              <a:rPr lang="zh-CN" altLang="en-US" dirty="0"/>
              <a:t>查询，也可以取消隐藏。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194" y="3671654"/>
            <a:ext cx="1132609" cy="45630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3185" y="3930139"/>
            <a:ext cx="982022" cy="39563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368" y="4581128"/>
            <a:ext cx="982022" cy="395635"/>
          </a:xfrm>
          <a:prstGeom prst="rect">
            <a:avLst/>
          </a:prstGeom>
        </p:spPr>
      </p:pic>
      <p:cxnSp>
        <p:nvCxnSpPr>
          <p:cNvPr id="14" name="直接箭头连接符 13"/>
          <p:cNvCxnSpPr/>
          <p:nvPr/>
        </p:nvCxnSpPr>
        <p:spPr>
          <a:xfrm>
            <a:off x="6417955" y="2851195"/>
            <a:ext cx="426241" cy="1036592"/>
          </a:xfrm>
          <a:prstGeom prst="straightConnector1">
            <a:avLst/>
          </a:prstGeom>
          <a:ln w="28575">
            <a:solidFill>
              <a:srgbClr val="EC32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7949138" y="2851195"/>
            <a:ext cx="426241" cy="1585917"/>
          </a:xfrm>
          <a:prstGeom prst="straightConnector1">
            <a:avLst/>
          </a:prstGeom>
          <a:ln w="28575">
            <a:solidFill>
              <a:srgbClr val="EC32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  <p:sp>
        <p:nvSpPr>
          <p:cNvPr id="13" name="矩形 12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1771650" cy="602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082" y="3482282"/>
            <a:ext cx="6843413" cy="1746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4704"/>
            <a:ext cx="8763000" cy="487362"/>
          </a:xfrm>
        </p:spPr>
        <p:txBody>
          <a:bodyPr/>
          <a:lstStyle/>
          <a:p>
            <a:r>
              <a:rPr lang="zh-CN" altLang="en-US" sz="2800" dirty="0">
                <a:ea typeface="宋体" panose="02010600030101010101" pitchFamily="2" charset="-122"/>
              </a:rPr>
              <a:t>三</a:t>
            </a:r>
            <a:r>
              <a:rPr lang="en-US" altLang="zh-CN" sz="2800" dirty="0">
                <a:ea typeface="宋体" panose="02010600030101010101" pitchFamily="2" charset="-122"/>
              </a:rPr>
              <a:t>.  </a:t>
            </a:r>
            <a:r>
              <a:rPr lang="zh-CN" altLang="en-US" sz="2800" dirty="0">
                <a:ea typeface="宋体" panose="02010600030101010101" pitchFamily="2" charset="-122"/>
              </a:rPr>
              <a:t>医疗机构功能说明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1" y="4005063"/>
            <a:ext cx="1128236" cy="454541"/>
          </a:xfrm>
          <a:prstGeom prst="rect">
            <a:avLst/>
          </a:prstGeom>
        </p:spPr>
      </p:pic>
      <p:cxnSp>
        <p:nvCxnSpPr>
          <p:cNvPr id="2" name="直接箭头连接符 1"/>
          <p:cNvCxnSpPr/>
          <p:nvPr/>
        </p:nvCxnSpPr>
        <p:spPr>
          <a:xfrm flipV="1">
            <a:off x="1691680" y="3717032"/>
            <a:ext cx="501518" cy="515302"/>
          </a:xfrm>
          <a:prstGeom prst="straightConnector1">
            <a:avLst/>
          </a:prstGeom>
          <a:ln w="28575">
            <a:solidFill>
              <a:srgbClr val="EC32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2437248" y="2132856"/>
            <a:ext cx="66479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如图为：科室信息管理</a:t>
            </a:r>
            <a:r>
              <a:rPr lang="zh-CN" altLang="en-US" dirty="0" smtClean="0"/>
              <a:t>界面，用户</a:t>
            </a:r>
            <a:r>
              <a:rPr lang="zh-CN" altLang="en-US" dirty="0"/>
              <a:t>可以根据科室名称、科室登录</a:t>
            </a:r>
            <a:endParaRPr lang="zh-CN" altLang="en-US" dirty="0"/>
          </a:p>
          <a:p>
            <a:r>
              <a:rPr lang="zh-CN" altLang="en-US" dirty="0"/>
              <a:t>名、是否启用等状态，进行信息查询。也可进行新增、删除</a:t>
            </a:r>
            <a:endParaRPr lang="zh-CN" altLang="en-US" dirty="0"/>
          </a:p>
          <a:p>
            <a:r>
              <a:rPr lang="zh-CN" altLang="en-US" dirty="0"/>
              <a:t>修改、等操作。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836712"/>
            <a:ext cx="8763000" cy="487362"/>
          </a:xfrm>
          <a:solidFill>
            <a:schemeClr val="accent1">
              <a:lumMod val="50000"/>
            </a:schemeClr>
          </a:solidFill>
        </p:spPr>
        <p:txBody>
          <a:bodyPr/>
          <a:lstStyle/>
          <a:p>
            <a:pPr algn="l"/>
            <a:r>
              <a:rPr lang="zh-CN" altLang="en-US" sz="3200" dirty="0" smtClean="0">
                <a:ea typeface="宋体" panose="02010600030101010101" pitchFamily="2" charset="-122"/>
              </a:rPr>
              <a:t>             目  录</a:t>
            </a:r>
            <a:endParaRPr lang="en-US" altLang="zh-CN" sz="3200" dirty="0"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  <p:grpSp>
        <p:nvGrpSpPr>
          <p:cNvPr id="13" name="Group 39"/>
          <p:cNvGrpSpPr/>
          <p:nvPr/>
        </p:nvGrpSpPr>
        <p:grpSpPr bwMode="auto">
          <a:xfrm>
            <a:off x="1908575" y="3376141"/>
            <a:ext cx="5410200" cy="665162"/>
            <a:chOff x="1248" y="1947"/>
            <a:chExt cx="3408" cy="419"/>
          </a:xfrm>
        </p:grpSpPr>
        <p:grpSp>
          <p:nvGrpSpPr>
            <p:cNvPr id="14" name="Group 14"/>
            <p:cNvGrpSpPr/>
            <p:nvPr/>
          </p:nvGrpSpPr>
          <p:grpSpPr bwMode="auto">
            <a:xfrm>
              <a:off x="1248" y="1947"/>
              <a:ext cx="480" cy="419"/>
              <a:chOff x="3174" y="2656"/>
              <a:chExt cx="1549" cy="1351"/>
            </a:xfrm>
          </p:grpSpPr>
          <p:sp>
            <p:nvSpPr>
              <p:cNvPr id="18" name="AutoShape 15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" name="AutoShape 16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" name="AutoShape 17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5" name="Line 21"/>
            <p:cNvSpPr>
              <a:spLocks noChangeShapeType="1"/>
            </p:cNvSpPr>
            <p:nvPr/>
          </p:nvSpPr>
          <p:spPr bwMode="auto">
            <a:xfrm>
              <a:off x="1632" y="2331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" name="Text Box 22"/>
            <p:cNvSpPr txBox="1">
              <a:spLocks noChangeArrowheads="1"/>
            </p:cNvSpPr>
            <p:nvPr/>
          </p:nvSpPr>
          <p:spPr bwMode="auto">
            <a:xfrm>
              <a:off x="2256" y="1995"/>
              <a:ext cx="128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dirty="0" smtClean="0">
                  <a:ea typeface="宋体" panose="02010600030101010101" pitchFamily="2" charset="-122"/>
                </a:rPr>
                <a:t>系统</a:t>
              </a:r>
              <a:r>
                <a:rPr lang="zh-CN" altLang="en-US" sz="2400" dirty="0">
                  <a:ea typeface="宋体" panose="02010600030101010101" pitchFamily="2" charset="-122"/>
                </a:rPr>
                <a:t>应用准备</a:t>
              </a:r>
              <a:endParaRPr lang="en-US" altLang="zh-CN" sz="2400" dirty="0">
                <a:ea typeface="宋体" panose="02010600030101010101" pitchFamily="2" charset="-122"/>
              </a:endParaRPr>
            </a:p>
          </p:txBody>
        </p:sp>
        <p:sp>
          <p:nvSpPr>
            <p:cNvPr id="17" name="Text Box 23"/>
            <p:cNvSpPr txBox="1">
              <a:spLocks noChangeArrowheads="1"/>
            </p:cNvSpPr>
            <p:nvPr/>
          </p:nvSpPr>
          <p:spPr bwMode="gray">
            <a:xfrm>
              <a:off x="1327" y="2009"/>
              <a:ext cx="31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zh-CN" altLang="en-US" sz="2400" b="1" dirty="0" smtClean="0">
                  <a:solidFill>
                    <a:schemeClr val="bg1"/>
                  </a:solidFill>
                  <a:ea typeface="宋体" panose="02010600030101010101" pitchFamily="2" charset="-122"/>
                </a:rPr>
                <a:t>一</a:t>
              </a:r>
              <a:endParaRPr lang="en-US" altLang="zh-CN" sz="2400" b="1" dirty="0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  <p:sp>
        <p:nvSpPr>
          <p:cNvPr id="13" name="矩形 12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86" y="1268758"/>
            <a:ext cx="1771650" cy="602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186" y="3310730"/>
            <a:ext cx="6869309" cy="2089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4704"/>
            <a:ext cx="8763000" cy="487362"/>
          </a:xfrm>
        </p:spPr>
        <p:txBody>
          <a:bodyPr/>
          <a:lstStyle/>
          <a:p>
            <a:r>
              <a:rPr lang="zh-CN" altLang="en-US" sz="2800" dirty="0">
                <a:ea typeface="宋体" panose="02010600030101010101" pitchFamily="2" charset="-122"/>
              </a:rPr>
              <a:t>三</a:t>
            </a:r>
            <a:r>
              <a:rPr lang="en-US" altLang="zh-CN" sz="2800" dirty="0">
                <a:ea typeface="宋体" panose="02010600030101010101" pitchFamily="2" charset="-122"/>
              </a:rPr>
              <a:t>.  </a:t>
            </a:r>
            <a:r>
              <a:rPr lang="zh-CN" altLang="en-US" sz="2800" dirty="0">
                <a:ea typeface="宋体" panose="02010600030101010101" pitchFamily="2" charset="-122"/>
              </a:rPr>
              <a:t>医疗机构功能说明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1580154" y="3573016"/>
            <a:ext cx="557019" cy="950157"/>
          </a:xfrm>
          <a:prstGeom prst="straightConnector1">
            <a:avLst/>
          </a:prstGeom>
          <a:ln w="28575">
            <a:solidFill>
              <a:srgbClr val="EC32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149" y="4356935"/>
            <a:ext cx="1155991" cy="46572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349777" y="1684019"/>
            <a:ext cx="64171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如图：考核申请审核页面、用户可以根据医师姓名、身份证号</a:t>
            </a:r>
            <a:endParaRPr lang="zh-CN" altLang="en-US" dirty="0"/>
          </a:p>
          <a:p>
            <a:r>
              <a:rPr lang="zh-CN" altLang="en-US" dirty="0"/>
              <a:t>审核状态、简易流程、科室名称、报考科目、等信息进行</a:t>
            </a:r>
            <a:endParaRPr lang="zh-CN" altLang="en-US" dirty="0"/>
          </a:p>
          <a:p>
            <a:r>
              <a:rPr lang="zh-CN" altLang="en-US" dirty="0"/>
              <a:t>查询。</a:t>
            </a:r>
            <a:endParaRPr lang="zh-CN" altLang="en-US" dirty="0"/>
          </a:p>
          <a:p>
            <a:endParaRPr lang="zh-CN" altLang="en-US" dirty="0"/>
          </a:p>
          <a:p>
            <a:r>
              <a:rPr lang="zh-CN" altLang="en-US" dirty="0"/>
              <a:t>重置：清除文本框中已经输入的内容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326640" y="5510530"/>
            <a:ext cx="52629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审核：选择要审核的</a:t>
            </a:r>
            <a:r>
              <a:rPr lang="zh-CN" altLang="en-US" dirty="0" smtClean="0">
                <a:solidFill>
                  <a:srgbClr val="FF0000"/>
                </a:solidFill>
              </a:rPr>
              <a:t>人员进行单个审核。</a:t>
            </a:r>
            <a:endParaRPr lang="zh-CN" altLang="en-US" dirty="0">
              <a:solidFill>
                <a:srgbClr val="FF0000"/>
              </a:solidFill>
            </a:endParaRPr>
          </a:p>
          <a:p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>
                <a:solidFill>
                  <a:srgbClr val="FF0000"/>
                </a:solidFill>
              </a:rPr>
              <a:t>批量审核</a:t>
            </a:r>
            <a:r>
              <a:rPr lang="zh-CN" altLang="en-US" dirty="0">
                <a:solidFill>
                  <a:srgbClr val="FF0000"/>
                </a:solidFill>
              </a:rPr>
              <a:t>：</a:t>
            </a:r>
            <a:r>
              <a:rPr lang="zh-CN" altLang="en-US" dirty="0" smtClean="0">
                <a:solidFill>
                  <a:srgbClr val="FF0000"/>
                </a:solidFill>
              </a:rPr>
              <a:t>将机构下所有申请人员进行审核通过。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  <p:sp>
        <p:nvSpPr>
          <p:cNvPr id="13" name="矩形 12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563" y="1268760"/>
            <a:ext cx="1771650" cy="602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893" y="3412621"/>
            <a:ext cx="6866282" cy="19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4704"/>
            <a:ext cx="8763000" cy="487362"/>
          </a:xfrm>
        </p:spPr>
        <p:txBody>
          <a:bodyPr/>
          <a:lstStyle/>
          <a:p>
            <a:r>
              <a:rPr lang="zh-CN" altLang="en-US" sz="2800" dirty="0">
                <a:ea typeface="宋体" panose="02010600030101010101" pitchFamily="2" charset="-122"/>
              </a:rPr>
              <a:t>三</a:t>
            </a:r>
            <a:r>
              <a:rPr lang="en-US" altLang="zh-CN" sz="2800" dirty="0">
                <a:ea typeface="宋体" panose="02010600030101010101" pitchFamily="2" charset="-122"/>
              </a:rPr>
              <a:t>.  </a:t>
            </a:r>
            <a:r>
              <a:rPr lang="zh-CN" altLang="en-US" sz="2800" dirty="0">
                <a:ea typeface="宋体" panose="02010600030101010101" pitchFamily="2" charset="-122"/>
              </a:rPr>
              <a:t>医疗机构功能说明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402" y="4691726"/>
            <a:ext cx="1202340" cy="48439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339752" y="2132856"/>
            <a:ext cx="63550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如图：</a:t>
            </a:r>
            <a:r>
              <a:rPr lang="zh-CN" altLang="en-US" dirty="0" smtClean="0"/>
              <a:t>密码修改界面</a:t>
            </a:r>
            <a:r>
              <a:rPr lang="zh-CN" altLang="en-US" dirty="0"/>
              <a:t>，用户输入姓名、手机号点击获取验证码</a:t>
            </a:r>
            <a:endParaRPr lang="zh-CN" altLang="en-US" dirty="0"/>
          </a:p>
          <a:p>
            <a:r>
              <a:rPr lang="zh-CN" altLang="en-US" dirty="0"/>
              <a:t>输入初始密码，新密码，手机验证码，点击修改即可完成密码</a:t>
            </a:r>
            <a:endParaRPr lang="zh-CN" altLang="en-US" dirty="0"/>
          </a:p>
          <a:p>
            <a:r>
              <a:rPr lang="zh-CN" altLang="en-US" dirty="0"/>
              <a:t>的修改。</a:t>
            </a:r>
            <a:endParaRPr lang="zh-CN" altLang="en-US" dirty="0"/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1635742" y="3789040"/>
            <a:ext cx="704010" cy="1080120"/>
          </a:xfrm>
          <a:prstGeom prst="straightConnector1">
            <a:avLst/>
          </a:prstGeom>
          <a:ln w="28575">
            <a:solidFill>
              <a:srgbClr val="EC32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  <p:sp>
        <p:nvSpPr>
          <p:cNvPr id="13" name="矩形 12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4704"/>
            <a:ext cx="8763000" cy="487362"/>
          </a:xfrm>
        </p:spPr>
        <p:txBody>
          <a:bodyPr/>
          <a:lstStyle/>
          <a:p>
            <a:r>
              <a:rPr lang="zh-CN" altLang="en-US" sz="2800" dirty="0">
                <a:ea typeface="宋体" panose="02010600030101010101" pitchFamily="2" charset="-122"/>
              </a:rPr>
              <a:t>三</a:t>
            </a:r>
            <a:r>
              <a:rPr lang="en-US" altLang="zh-CN" sz="2800" dirty="0">
                <a:ea typeface="宋体" panose="02010600030101010101" pitchFamily="2" charset="-122"/>
              </a:rPr>
              <a:t>.  </a:t>
            </a:r>
            <a:r>
              <a:rPr lang="zh-CN" altLang="en-US" sz="2800" dirty="0">
                <a:ea typeface="宋体" panose="02010600030101010101" pitchFamily="2" charset="-122"/>
              </a:rPr>
              <a:t>医疗机构功能说明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5337"/>
            <a:ext cx="1762125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3933056"/>
            <a:ext cx="8568950" cy="2638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604" y="2311793"/>
            <a:ext cx="1209506" cy="48728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157661" y="1401272"/>
            <a:ext cx="68788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医疗机构考核界面</a:t>
            </a:r>
            <a:r>
              <a:rPr lang="zh-CN" altLang="en-US" dirty="0" smtClean="0"/>
              <a:t>：对医师的“职业道德”和“工作业绩”进行考核。</a:t>
            </a:r>
            <a:endParaRPr lang="en-US" altLang="zh-CN" dirty="0" smtClean="0"/>
          </a:p>
          <a:p>
            <a:endParaRPr lang="en-US" altLang="zh-CN" sz="1000" dirty="0" smtClean="0"/>
          </a:p>
          <a:p>
            <a:r>
              <a:rPr lang="en-US" altLang="zh-CN" dirty="0" smtClean="0"/>
              <a:t>1</a:t>
            </a:r>
            <a:r>
              <a:rPr lang="zh-CN" altLang="en-US" dirty="0" smtClean="0"/>
              <a:t>：职业道德工作成绩合格：将机构下所有考核人员的</a:t>
            </a:r>
            <a:r>
              <a:rPr lang="zh-CN" altLang="en-US" dirty="0"/>
              <a:t>“职业道德”和</a:t>
            </a:r>
            <a:r>
              <a:rPr lang="zh-CN" altLang="en-US" dirty="0" smtClean="0"/>
              <a:t>“工作业绩”都选为合格并自动保存。</a:t>
            </a:r>
            <a:endParaRPr lang="en-US" altLang="zh-CN" dirty="0" smtClean="0"/>
          </a:p>
          <a:p>
            <a:endParaRPr lang="zh-CN" altLang="en-US" sz="1000" dirty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：保存：用户</a:t>
            </a:r>
            <a:r>
              <a:rPr lang="zh-CN" altLang="en-US" dirty="0"/>
              <a:t>可以对指定的人员</a:t>
            </a:r>
            <a:r>
              <a:rPr lang="zh-CN" altLang="en-US" dirty="0" smtClean="0"/>
              <a:t>进行单个考核</a:t>
            </a:r>
            <a:r>
              <a:rPr lang="zh-CN" altLang="en-US" dirty="0"/>
              <a:t>。评价“职业道德”和“工作业绩”后点击</a:t>
            </a:r>
            <a:r>
              <a:rPr lang="zh-CN" altLang="en-US" dirty="0" smtClean="0"/>
              <a:t>复选框勾选，单击保存按钮</a:t>
            </a:r>
            <a:r>
              <a:rPr lang="zh-CN" altLang="en-US" dirty="0"/>
              <a:t>。即可完成考评操作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endParaRPr lang="en-US" altLang="zh-CN" sz="1000" dirty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：</a:t>
            </a:r>
            <a:r>
              <a:rPr lang="zh-CN" altLang="en-US" dirty="0"/>
              <a:t>医师</a:t>
            </a:r>
            <a:r>
              <a:rPr lang="zh-CN" altLang="en-US" dirty="0" smtClean="0"/>
              <a:t>“职业道德”</a:t>
            </a:r>
            <a:r>
              <a:rPr lang="zh-CN" altLang="en-US" dirty="0"/>
              <a:t>和</a:t>
            </a:r>
            <a:r>
              <a:rPr lang="zh-CN" altLang="en-US" dirty="0" smtClean="0"/>
              <a:t>“工作业绩”合格后，方可参加“法律法规”和“业务水平”考试。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735" y="5851525"/>
            <a:ext cx="165100" cy="533400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 flipH="1">
            <a:off x="899592" y="2852936"/>
            <a:ext cx="226193" cy="1080120"/>
          </a:xfrm>
          <a:prstGeom prst="straightConnector1">
            <a:avLst/>
          </a:prstGeom>
          <a:ln w="28575">
            <a:solidFill>
              <a:srgbClr val="EC32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图片 6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9800" y="5301208"/>
            <a:ext cx="1386295" cy="4185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  <p:sp>
        <p:nvSpPr>
          <p:cNvPr id="13" name="矩形 12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4704"/>
            <a:ext cx="8763000" cy="487362"/>
          </a:xfrm>
        </p:spPr>
        <p:txBody>
          <a:bodyPr/>
          <a:lstStyle/>
          <a:p>
            <a:r>
              <a:rPr lang="zh-CN" altLang="en-US" sz="2800" dirty="0">
                <a:ea typeface="宋体" panose="02010600030101010101" pitchFamily="2" charset="-122"/>
              </a:rPr>
              <a:t>三</a:t>
            </a:r>
            <a:r>
              <a:rPr lang="en-US" altLang="zh-CN" sz="2800" dirty="0">
                <a:ea typeface="宋体" panose="02010600030101010101" pitchFamily="2" charset="-122"/>
              </a:rPr>
              <a:t>.  </a:t>
            </a:r>
            <a:r>
              <a:rPr lang="zh-CN" altLang="en-US" sz="2800" dirty="0">
                <a:ea typeface="宋体" panose="02010600030101010101" pitchFamily="2" charset="-122"/>
              </a:rPr>
              <a:t>医疗机构功能说明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1762125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15" y="4221088"/>
            <a:ext cx="8568951" cy="2102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2659844"/>
            <a:ext cx="1173857" cy="47292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167453" y="1378213"/>
            <a:ext cx="718658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考核机构</a:t>
            </a:r>
            <a:r>
              <a:rPr lang="zh-CN" altLang="en-US" dirty="0"/>
              <a:t>考核界面：对医师的</a:t>
            </a:r>
            <a:r>
              <a:rPr lang="zh-CN" altLang="en-US" dirty="0" smtClean="0"/>
              <a:t>“业务水平”和“最终考核结论”进行</a:t>
            </a:r>
            <a:r>
              <a:rPr lang="zh-CN" altLang="en-US" dirty="0"/>
              <a:t>考核。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1</a:t>
            </a:r>
            <a:r>
              <a:rPr lang="zh-CN" altLang="en-US" dirty="0" smtClean="0"/>
              <a:t>：业务水平考核结论合格</a:t>
            </a:r>
            <a:r>
              <a:rPr lang="zh-CN" altLang="en-US" dirty="0"/>
              <a:t>：将机构下所有考核人员的</a:t>
            </a:r>
            <a:r>
              <a:rPr lang="zh-CN" altLang="en-US" dirty="0" smtClean="0"/>
              <a:t>“业务水平”和</a:t>
            </a:r>
            <a:endParaRPr lang="en-US" altLang="zh-CN" dirty="0" smtClean="0"/>
          </a:p>
          <a:p>
            <a:r>
              <a:rPr lang="zh-CN" altLang="en-US" dirty="0" smtClean="0"/>
              <a:t>“考核结论”</a:t>
            </a:r>
            <a:r>
              <a:rPr lang="zh-CN" altLang="en-US" dirty="0"/>
              <a:t>都选为合格并自动保存。</a:t>
            </a:r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/>
              <a:t>2</a:t>
            </a:r>
            <a:r>
              <a:rPr lang="zh-CN" altLang="en-US" dirty="0"/>
              <a:t>：保存：用户可以对指定的人员进行单个考核。评价“职业道德”</a:t>
            </a:r>
            <a:r>
              <a:rPr lang="zh-CN" altLang="en-US" dirty="0" smtClean="0"/>
              <a:t>和</a:t>
            </a:r>
            <a:endParaRPr lang="en-US" altLang="zh-CN" dirty="0" smtClean="0"/>
          </a:p>
          <a:p>
            <a:r>
              <a:rPr lang="zh-CN" altLang="en-US" dirty="0" smtClean="0"/>
              <a:t>“工作业绩”</a:t>
            </a:r>
            <a:r>
              <a:rPr lang="zh-CN" altLang="en-US" dirty="0"/>
              <a:t>后点击复选框勾选，单击保存按钮。即可完成考评操作。</a:t>
            </a:r>
            <a:endParaRPr lang="zh-CN" altLang="en-US" dirty="0"/>
          </a:p>
          <a:p>
            <a:endParaRPr lang="en-US" altLang="zh-CN" dirty="0" smtClean="0"/>
          </a:p>
          <a:p>
            <a:r>
              <a:rPr lang="en-US" altLang="zh-CN" dirty="0" smtClean="0"/>
              <a:t>3. </a:t>
            </a:r>
            <a:r>
              <a:rPr lang="zh-CN" altLang="en-US" dirty="0"/>
              <a:t>只有人员的</a:t>
            </a:r>
            <a:r>
              <a:rPr lang="en-US" altLang="zh-CN" dirty="0"/>
              <a:t>“</a:t>
            </a:r>
            <a:r>
              <a:rPr lang="zh-CN" altLang="en-US" dirty="0"/>
              <a:t>职业道德</a:t>
            </a:r>
            <a:r>
              <a:rPr lang="en-US" altLang="zh-CN" dirty="0"/>
              <a:t>”</a:t>
            </a:r>
            <a:r>
              <a:rPr lang="zh-CN" altLang="en-US" dirty="0">
                <a:ea typeface="宋体" panose="02010600030101010101" pitchFamily="2" charset="-122"/>
              </a:rPr>
              <a:t>、</a:t>
            </a:r>
            <a:r>
              <a:rPr lang="en-US" altLang="zh-CN" dirty="0">
                <a:ea typeface="宋体" panose="02010600030101010101" pitchFamily="2" charset="-122"/>
              </a:rPr>
              <a:t>“</a:t>
            </a:r>
            <a:r>
              <a:rPr lang="zh-CN" altLang="en-US" dirty="0">
                <a:ea typeface="宋体" panose="02010600030101010101" pitchFamily="2" charset="-122"/>
              </a:rPr>
              <a:t>工作业绩</a:t>
            </a:r>
            <a:r>
              <a:rPr lang="en-US" altLang="zh-CN" dirty="0">
                <a:ea typeface="宋体" panose="02010600030101010101" pitchFamily="2" charset="-122"/>
              </a:rPr>
              <a:t>”</a:t>
            </a:r>
            <a:r>
              <a:rPr lang="zh-CN" altLang="en-US" dirty="0">
                <a:ea typeface="宋体" panose="02010600030101010101" pitchFamily="2" charset="-122"/>
              </a:rPr>
              <a:t>均为合格的情况</a:t>
            </a:r>
            <a:r>
              <a:rPr lang="zh-CN" altLang="en-US" dirty="0" smtClean="0">
                <a:ea typeface="宋体" panose="02010600030101010101" pitchFamily="2" charset="-122"/>
              </a:rPr>
              <a:t>下才可对</a:t>
            </a:r>
            <a:endParaRPr lang="en-US" altLang="zh-CN" dirty="0" smtClean="0">
              <a:ea typeface="宋体" panose="02010600030101010101" pitchFamily="2" charset="-122"/>
            </a:endParaRPr>
          </a:p>
          <a:p>
            <a:r>
              <a:rPr lang="zh-CN" altLang="en-US" dirty="0" smtClean="0">
                <a:ea typeface="宋体" panose="02010600030101010101" pitchFamily="2" charset="-122"/>
              </a:rPr>
              <a:t>“业务水平”进行考核。</a:t>
            </a:r>
            <a:endParaRPr lang="zh-CN" altLang="en-US" dirty="0"/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758948" y="3122597"/>
            <a:ext cx="226193" cy="1080120"/>
          </a:xfrm>
          <a:prstGeom prst="straightConnector1">
            <a:avLst/>
          </a:prstGeom>
          <a:ln w="28575">
            <a:solidFill>
              <a:srgbClr val="EC32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6" y="5353714"/>
            <a:ext cx="1440160" cy="472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  <p:sp>
        <p:nvSpPr>
          <p:cNvPr id="13" name="矩形 12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4704"/>
            <a:ext cx="8763000" cy="487362"/>
          </a:xfrm>
        </p:spPr>
        <p:txBody>
          <a:bodyPr/>
          <a:lstStyle/>
          <a:p>
            <a:r>
              <a:rPr lang="zh-CN" altLang="en-US" sz="2800" dirty="0">
                <a:ea typeface="宋体" panose="02010600030101010101" pitchFamily="2" charset="-122"/>
              </a:rPr>
              <a:t>三</a:t>
            </a:r>
            <a:r>
              <a:rPr lang="en-US" altLang="zh-CN" sz="2800" dirty="0">
                <a:ea typeface="宋体" panose="02010600030101010101" pitchFamily="2" charset="-122"/>
              </a:rPr>
              <a:t>.  </a:t>
            </a:r>
            <a:r>
              <a:rPr lang="zh-CN" altLang="en-US" sz="2800" dirty="0">
                <a:ea typeface="宋体" panose="02010600030101010101" pitchFamily="2" charset="-122"/>
              </a:rPr>
              <a:t>医疗机构功能说明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1752600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61048"/>
            <a:ext cx="8640959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701316"/>
            <a:ext cx="1237908" cy="49872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148136" y="2378736"/>
            <a:ext cx="6878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考核情况综合查询：用户可以</a:t>
            </a:r>
            <a:r>
              <a:rPr lang="zh-CN" altLang="en-US" dirty="0" smtClean="0"/>
              <a:t>根据多项精确查询条件对医师</a:t>
            </a:r>
            <a:r>
              <a:rPr lang="zh-CN" altLang="en-US" dirty="0"/>
              <a:t>的</a:t>
            </a:r>
            <a:r>
              <a:rPr lang="zh-CN" altLang="en-US" dirty="0" smtClean="0"/>
              <a:t>考核</a:t>
            </a:r>
            <a:endParaRPr lang="en-US" altLang="zh-CN" dirty="0" smtClean="0"/>
          </a:p>
          <a:p>
            <a:r>
              <a:rPr lang="zh-CN" altLang="en-US" dirty="0" smtClean="0"/>
              <a:t>情况进行查询。</a:t>
            </a:r>
            <a:endParaRPr lang="zh-CN" altLang="en-US" dirty="0"/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827584" y="3224530"/>
            <a:ext cx="216673" cy="636518"/>
          </a:xfrm>
          <a:prstGeom prst="straightConnector1">
            <a:avLst/>
          </a:prstGeom>
          <a:ln w="28575">
            <a:solidFill>
              <a:srgbClr val="EC32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  <p:sp>
        <p:nvSpPr>
          <p:cNvPr id="13" name="矩形 12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4704"/>
            <a:ext cx="8763000" cy="487362"/>
          </a:xfrm>
        </p:spPr>
        <p:txBody>
          <a:bodyPr/>
          <a:lstStyle/>
          <a:p>
            <a:r>
              <a:rPr lang="zh-CN" altLang="en-US" sz="2800" dirty="0">
                <a:ea typeface="宋体" panose="02010600030101010101" pitchFamily="2" charset="-122"/>
              </a:rPr>
              <a:t>三</a:t>
            </a:r>
            <a:r>
              <a:rPr lang="en-US" altLang="zh-CN" sz="2800" dirty="0">
                <a:ea typeface="宋体" panose="02010600030101010101" pitchFamily="2" charset="-122"/>
              </a:rPr>
              <a:t>.  </a:t>
            </a:r>
            <a:r>
              <a:rPr lang="zh-CN" altLang="en-US" sz="2800" dirty="0">
                <a:ea typeface="宋体" panose="02010600030101010101" pitchFamily="2" charset="-122"/>
              </a:rPr>
              <a:t>医疗机构功能说明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1752600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96" y="4581128"/>
            <a:ext cx="8619999" cy="955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116" y="3051138"/>
            <a:ext cx="1320595" cy="48361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339752" y="2630997"/>
            <a:ext cx="6519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执业机构考核结果统计页面：用户可以选择对应的年度时间段</a:t>
            </a:r>
            <a:endParaRPr lang="zh-CN" altLang="en-US" dirty="0"/>
          </a:p>
          <a:p>
            <a:r>
              <a:rPr lang="zh-CN" altLang="en-US" dirty="0" smtClean="0"/>
              <a:t>进行机构考核结果统计查询，同时可将查询结果导出为</a:t>
            </a:r>
            <a:r>
              <a:rPr lang="en-US" altLang="zh-CN" dirty="0" smtClean="0"/>
              <a:t>Excel</a:t>
            </a:r>
            <a:r>
              <a:rPr lang="zh-CN" altLang="en-US" dirty="0"/>
              <a:t>。</a:t>
            </a:r>
            <a:endParaRPr lang="zh-CN" altLang="en-US" dirty="0"/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899592" y="3553017"/>
            <a:ext cx="287471" cy="1028111"/>
          </a:xfrm>
          <a:prstGeom prst="straightConnector1">
            <a:avLst/>
          </a:prstGeom>
          <a:ln w="28575">
            <a:solidFill>
              <a:srgbClr val="EC32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  <p:sp>
        <p:nvSpPr>
          <p:cNvPr id="13" name="矩形 12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4704"/>
            <a:ext cx="8763000" cy="487362"/>
          </a:xfrm>
        </p:spPr>
        <p:txBody>
          <a:bodyPr/>
          <a:lstStyle/>
          <a:p>
            <a:r>
              <a:rPr lang="zh-CN" altLang="en-US" sz="2800" dirty="0">
                <a:ea typeface="宋体" panose="02010600030101010101" pitchFamily="2" charset="-122"/>
              </a:rPr>
              <a:t>三</a:t>
            </a:r>
            <a:r>
              <a:rPr lang="en-US" altLang="zh-CN" sz="2800" dirty="0">
                <a:ea typeface="宋体" panose="02010600030101010101" pitchFamily="2" charset="-122"/>
              </a:rPr>
              <a:t>.  </a:t>
            </a:r>
            <a:r>
              <a:rPr lang="zh-CN" altLang="en-US" sz="2800" dirty="0">
                <a:ea typeface="宋体" panose="02010600030101010101" pitchFamily="2" charset="-122"/>
              </a:rPr>
              <a:t>医疗机构功能说明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178117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21088"/>
            <a:ext cx="8612062" cy="1913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605" y="3449320"/>
            <a:ext cx="1323975" cy="5334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449127" y="2583894"/>
            <a:ext cx="68788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医师密码初始化界面：用户可以输入用户名、或登录帐号查询</a:t>
            </a:r>
            <a:endParaRPr lang="zh-CN" altLang="en-US" dirty="0"/>
          </a:p>
          <a:p>
            <a:r>
              <a:rPr lang="zh-CN" altLang="en-US" dirty="0"/>
              <a:t>指定</a:t>
            </a:r>
            <a:r>
              <a:rPr lang="zh-CN" altLang="en-US" dirty="0" smtClean="0"/>
              <a:t>的</a:t>
            </a:r>
            <a:r>
              <a:rPr lang="zh-CN" altLang="en-US" dirty="0"/>
              <a:t>医师</a:t>
            </a:r>
            <a:r>
              <a:rPr lang="zh-CN" altLang="en-US" dirty="0" smtClean="0"/>
              <a:t>登录</a:t>
            </a:r>
            <a:r>
              <a:rPr lang="zh-CN" altLang="en-US" dirty="0"/>
              <a:t>信息，</a:t>
            </a:r>
            <a:r>
              <a:rPr lang="zh-CN" altLang="en-US" dirty="0" smtClean="0"/>
              <a:t>对</a:t>
            </a:r>
            <a:r>
              <a:rPr lang="zh-CN" altLang="en-US" dirty="0"/>
              <a:t>医师的密码进行初始化</a:t>
            </a:r>
            <a:r>
              <a:rPr lang="zh-CN" altLang="en-US" dirty="0" smtClean="0"/>
              <a:t>操作，初始化后</a:t>
            </a:r>
            <a:endParaRPr lang="en-US" altLang="zh-CN" dirty="0" smtClean="0"/>
          </a:p>
          <a:p>
            <a:r>
              <a:rPr lang="zh-CN" altLang="en-US" dirty="0" smtClean="0"/>
              <a:t>的密码为</a:t>
            </a:r>
            <a:r>
              <a:rPr lang="en-US" altLang="zh-CN" dirty="0" smtClean="0"/>
              <a:t>123456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700000">
            <a:off x="7984490" y="5092065"/>
            <a:ext cx="1087755" cy="635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943127" y="6141085"/>
            <a:ext cx="5516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点击初始化密码按钮即可初始化密码。默认为</a:t>
            </a:r>
            <a:r>
              <a:rPr lang="en-US" altLang="zh-CN" dirty="0"/>
              <a:t>123456</a:t>
            </a:r>
            <a:endParaRPr lang="en-US" altLang="zh-CN" dirty="0"/>
          </a:p>
        </p:txBody>
      </p:sp>
      <p:cxnSp>
        <p:nvCxnSpPr>
          <p:cNvPr id="8" name="直接箭头连接符 7"/>
          <p:cNvCxnSpPr/>
          <p:nvPr/>
        </p:nvCxnSpPr>
        <p:spPr>
          <a:xfrm>
            <a:off x="1520825" y="3982720"/>
            <a:ext cx="170815" cy="598805"/>
          </a:xfrm>
          <a:prstGeom prst="straightConnector1">
            <a:avLst/>
          </a:prstGeom>
          <a:ln w="28575">
            <a:solidFill>
              <a:srgbClr val="EC32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  <p:sp>
        <p:nvSpPr>
          <p:cNvPr id="13" name="矩形 12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4704"/>
            <a:ext cx="8763000" cy="487362"/>
          </a:xfrm>
        </p:spPr>
        <p:txBody>
          <a:bodyPr/>
          <a:lstStyle/>
          <a:p>
            <a:r>
              <a:rPr lang="zh-CN" altLang="en-US" sz="2800" dirty="0">
                <a:ea typeface="宋体" panose="02010600030101010101" pitchFamily="2" charset="-122"/>
              </a:rPr>
              <a:t>三</a:t>
            </a:r>
            <a:r>
              <a:rPr lang="en-US" altLang="zh-CN" sz="2800" dirty="0">
                <a:ea typeface="宋体" panose="02010600030101010101" pitchFamily="2" charset="-122"/>
              </a:rPr>
              <a:t>.  </a:t>
            </a:r>
            <a:r>
              <a:rPr lang="zh-CN" altLang="en-US" sz="2800" dirty="0">
                <a:ea typeface="宋体" panose="02010600030101010101" pitchFamily="2" charset="-122"/>
              </a:rPr>
              <a:t>医疗机构功能说明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1781175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93096"/>
            <a:ext cx="8568951" cy="2091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60" y="3858260"/>
            <a:ext cx="1323975" cy="5334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339752" y="2302132"/>
            <a:ext cx="66247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医师</a:t>
            </a:r>
            <a:r>
              <a:rPr lang="zh-CN" altLang="en-US" dirty="0"/>
              <a:t>数据管理</a:t>
            </a:r>
            <a:r>
              <a:rPr lang="zh-CN" altLang="en-US" dirty="0" smtClean="0"/>
              <a:t>界面（新注册</a:t>
            </a:r>
            <a:r>
              <a:rPr lang="en-US" altLang="zh-CN" dirty="0" smtClean="0"/>
              <a:t>/</a:t>
            </a:r>
            <a:r>
              <a:rPr lang="zh-CN" altLang="en-US" dirty="0" smtClean="0"/>
              <a:t>变更</a:t>
            </a:r>
            <a:r>
              <a:rPr lang="en-US" altLang="zh-CN" dirty="0" smtClean="0"/>
              <a:t>/</a:t>
            </a:r>
            <a:r>
              <a:rPr lang="zh-CN" altLang="en-US" dirty="0" smtClean="0"/>
              <a:t>规培医师添加）：可以</a:t>
            </a:r>
            <a:r>
              <a:rPr lang="zh-CN" altLang="en-US" dirty="0"/>
              <a:t>按</a:t>
            </a:r>
            <a:r>
              <a:rPr lang="en-US" altLang="zh-CN" dirty="0"/>
              <a:t>“</a:t>
            </a:r>
            <a:r>
              <a:rPr lang="zh-CN" altLang="en-US" dirty="0"/>
              <a:t>身份证号</a:t>
            </a:r>
            <a:r>
              <a:rPr lang="en-US" altLang="zh-CN" dirty="0" smtClean="0"/>
              <a:t>”</a:t>
            </a:r>
            <a:r>
              <a:rPr lang="zh-CN" altLang="en-US" dirty="0" smtClean="0"/>
              <a:t>或“姓名”</a:t>
            </a:r>
            <a:r>
              <a:rPr lang="en-US" altLang="zh-CN" dirty="0" smtClean="0"/>
              <a:t>+</a:t>
            </a:r>
            <a:r>
              <a:rPr lang="en-US" altLang="zh-CN" dirty="0" smtClean="0">
                <a:ea typeface="宋体" panose="02010600030101010101" pitchFamily="2" charset="-122"/>
              </a:rPr>
              <a:t>“</a:t>
            </a:r>
            <a:r>
              <a:rPr lang="zh-CN" altLang="en-US" dirty="0">
                <a:ea typeface="宋体" panose="02010600030101010101" pitchFamily="2" charset="-122"/>
              </a:rPr>
              <a:t>执</a:t>
            </a:r>
            <a:r>
              <a:rPr lang="zh-CN" altLang="en-US" dirty="0" smtClean="0">
                <a:ea typeface="宋体" panose="02010600030101010101" pitchFamily="2" charset="-122"/>
              </a:rPr>
              <a:t>业证号</a:t>
            </a:r>
            <a:r>
              <a:rPr lang="en-US" altLang="zh-CN" dirty="0" smtClean="0">
                <a:ea typeface="宋体" panose="02010600030101010101" pitchFamily="2" charset="-122"/>
              </a:rPr>
              <a:t>”</a:t>
            </a:r>
            <a:r>
              <a:rPr lang="zh-CN" altLang="en-US" dirty="0" smtClean="0">
                <a:ea typeface="宋体" panose="02010600030101010101" pitchFamily="2" charset="-122"/>
              </a:rPr>
              <a:t>查询，选择</a:t>
            </a:r>
            <a:r>
              <a:rPr lang="zh-CN" altLang="en-US" dirty="0">
                <a:ea typeface="宋体" panose="02010600030101010101" pitchFamily="2" charset="-122"/>
              </a:rPr>
              <a:t>对应的选项，输入对应的身份证号、医师姓名</a:t>
            </a:r>
            <a:r>
              <a:rPr lang="zh-CN" altLang="en-US" dirty="0" smtClean="0">
                <a:ea typeface="宋体" panose="02010600030101010101" pitchFamily="2" charset="-122"/>
              </a:rPr>
              <a:t>、执</a:t>
            </a:r>
            <a:r>
              <a:rPr lang="zh-CN" altLang="en-US" dirty="0">
                <a:ea typeface="宋体" panose="02010600030101010101" pitchFamily="2" charset="-122"/>
              </a:rPr>
              <a:t>业证</a:t>
            </a:r>
            <a:r>
              <a:rPr lang="zh-CN" altLang="en-US" dirty="0" smtClean="0">
                <a:ea typeface="宋体" panose="02010600030101010101" pitchFamily="2" charset="-122"/>
              </a:rPr>
              <a:t>号查出要添加的医师后，</a:t>
            </a:r>
            <a:r>
              <a:rPr lang="zh-CN" altLang="en-US" dirty="0">
                <a:ea typeface="宋体" panose="02010600030101010101" pitchFamily="2" charset="-122"/>
              </a:rPr>
              <a:t>点击“调入”</a:t>
            </a:r>
            <a:r>
              <a:rPr lang="zh-CN" altLang="en-US" dirty="0" smtClean="0">
                <a:ea typeface="宋体" panose="02010600030101010101" pitchFamily="2" charset="-122"/>
              </a:rPr>
              <a:t>按钮即可完成添加。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4667250"/>
            <a:ext cx="1323975" cy="533400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>
            <a:off x="1600746" y="4322197"/>
            <a:ext cx="576064" cy="344836"/>
          </a:xfrm>
          <a:prstGeom prst="straightConnector1">
            <a:avLst/>
          </a:prstGeom>
          <a:ln w="28575">
            <a:solidFill>
              <a:srgbClr val="EC32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WordArt 3"/>
          <p:cNvSpPr>
            <a:spLocks noChangeArrowheads="1" noChangeShapeType="1" noTextEdit="1"/>
          </p:cNvSpPr>
          <p:nvPr/>
        </p:nvSpPr>
        <p:spPr bwMode="gray">
          <a:xfrm>
            <a:off x="2133600" y="3284984"/>
            <a:ext cx="5029200" cy="1342256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zh-CN" altLang="en-US" sz="5400" b="1" kern="10" dirty="0" smtClean="0">
                <a:ln w="28575">
                  <a:solidFill>
                    <a:schemeClr val="bg1"/>
                  </a:solidFill>
                  <a:round/>
                </a:ln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atin typeface="Verdana" panose="020B0604030504040204"/>
              </a:rPr>
              <a:t>谢谢</a:t>
            </a:r>
            <a:r>
              <a:rPr lang="en-US" altLang="zh-CN" sz="5400" b="1" kern="10" dirty="0" smtClean="0">
                <a:ln w="28575">
                  <a:solidFill>
                    <a:schemeClr val="bg1"/>
                  </a:solidFill>
                  <a:round/>
                </a:ln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atin typeface="Verdana" panose="020B0604030504040204"/>
              </a:rPr>
              <a:t>!</a:t>
            </a:r>
            <a:endParaRPr lang="zh-CN" altLang="en-US" sz="5400" b="1" kern="10" dirty="0">
              <a:ln w="28575">
                <a:solidFill>
                  <a:schemeClr val="bg1"/>
                </a:solidFill>
                <a:round/>
              </a:ln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atin typeface="Verdana" panose="020B060403050404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 smtClean="0">
                <a:ea typeface="宋体" panose="02010600030101010101" pitchFamily="2" charset="-122"/>
              </a:rPr>
              <a:t>一</a:t>
            </a:r>
            <a:r>
              <a:rPr lang="en-US" altLang="zh-CN" sz="2800" dirty="0" smtClean="0">
                <a:ea typeface="宋体" panose="02010600030101010101" pitchFamily="2" charset="-122"/>
              </a:rPr>
              <a:t>.  </a:t>
            </a:r>
            <a:r>
              <a:rPr lang="zh-CN" altLang="en-US" sz="2800" dirty="0" smtClean="0">
                <a:ea typeface="宋体" panose="02010600030101010101" pitchFamily="2" charset="-122"/>
              </a:rPr>
              <a:t>系统应用准备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grpSp>
        <p:nvGrpSpPr>
          <p:cNvPr id="7" name="Group 3"/>
          <p:cNvGrpSpPr/>
          <p:nvPr/>
        </p:nvGrpSpPr>
        <p:grpSpPr bwMode="auto">
          <a:xfrm>
            <a:off x="790694" y="2276872"/>
            <a:ext cx="7848872" cy="1944216"/>
            <a:chOff x="912" y="1008"/>
            <a:chExt cx="3984" cy="912"/>
          </a:xfrm>
        </p:grpSpPr>
        <p:sp>
          <p:nvSpPr>
            <p:cNvPr id="8" name="AutoShape 4"/>
            <p:cNvSpPr>
              <a:spLocks noChangeArrowheads="1"/>
            </p:cNvSpPr>
            <p:nvPr/>
          </p:nvSpPr>
          <p:spPr bwMode="gray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1" name="Group 5"/>
            <p:cNvGrpSpPr/>
            <p:nvPr/>
          </p:nvGrpSpPr>
          <p:grpSpPr bwMode="auto">
            <a:xfrm>
              <a:off x="962" y="1092"/>
              <a:ext cx="933" cy="746"/>
              <a:chOff x="962" y="1092"/>
              <a:chExt cx="933" cy="746"/>
            </a:xfrm>
          </p:grpSpPr>
          <p:sp>
            <p:nvSpPr>
              <p:cNvPr id="13" name="AutoShape 6"/>
              <p:cNvSpPr>
                <a:spLocks noChangeArrowheads="1"/>
              </p:cNvSpPr>
              <p:nvPr/>
            </p:nvSpPr>
            <p:spPr bwMode="gray">
              <a:xfrm>
                <a:off x="999" y="1092"/>
                <a:ext cx="871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4" name="Freeform 7"/>
              <p:cNvSpPr/>
              <p:nvPr/>
            </p:nvSpPr>
            <p:spPr bwMode="gray">
              <a:xfrm>
                <a:off x="1047" y="1140"/>
                <a:ext cx="383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54510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5451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" name="Text Box 8"/>
              <p:cNvSpPr txBox="1">
                <a:spLocks noChangeArrowheads="1"/>
              </p:cNvSpPr>
              <p:nvPr/>
            </p:nvSpPr>
            <p:spPr bwMode="gray">
              <a:xfrm>
                <a:off x="962" y="1327"/>
                <a:ext cx="933" cy="4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 eaLnBrk="0" hangingPunct="0"/>
                <a:r>
                  <a:rPr lang="zh-CN" altLang="en-US" sz="28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panose="02010600030101010101" pitchFamily="2" charset="-122"/>
                  </a:rPr>
                  <a:t>登录网址</a:t>
                </a:r>
                <a:endParaRPr lang="en-US" altLang="zh-CN" sz="2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2" name="Text Box 9"/>
            <p:cNvSpPr txBox="1">
              <a:spLocks noChangeArrowheads="1"/>
            </p:cNvSpPr>
            <p:nvPr/>
          </p:nvSpPr>
          <p:spPr bwMode="gray">
            <a:xfrm>
              <a:off x="1945" y="1140"/>
              <a:ext cx="2928" cy="2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800" b="1" dirty="0">
                  <a:solidFill>
                    <a:srgbClr val="FF0000"/>
                  </a:solidFill>
                  <a:ea typeface="宋体" panose="02010600030101010101" pitchFamily="2" charset="-122"/>
                </a:rPr>
                <a:t>http://</a:t>
              </a:r>
              <a:r>
                <a:rPr lang="en-US" altLang="zh-CN" sz="2800" b="1" dirty="0" smtClean="0">
                  <a:solidFill>
                    <a:srgbClr val="FF0000"/>
                  </a:solidFill>
                  <a:ea typeface="宋体" panose="02010600030101010101" pitchFamily="2" charset="-122"/>
                </a:rPr>
                <a:t>101.200.85.213:8080</a:t>
              </a:r>
              <a:endParaRPr lang="en-US" altLang="zh-CN" sz="2800" dirty="0">
                <a:solidFill>
                  <a:srgbClr val="FF000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854081" y="4653136"/>
            <a:ext cx="7785485" cy="141845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b="1" dirty="0" smtClean="0">
                <a:solidFill>
                  <a:srgbClr val="C00000"/>
                </a:solidFill>
                <a:ea typeface="宋体" panose="02010600030101010101" pitchFamily="2" charset="-122"/>
              </a:rPr>
              <a:t>注意：</a:t>
            </a:r>
            <a:endParaRPr lang="en-US" altLang="zh-CN" b="1" dirty="0" smtClean="0">
              <a:solidFill>
                <a:srgbClr val="C00000"/>
              </a:solidFill>
              <a:ea typeface="宋体" panose="02010600030101010101" pitchFamily="2" charset="-122"/>
            </a:endParaRPr>
          </a:p>
          <a:p>
            <a:r>
              <a:rPr lang="en-US" altLang="zh-CN" b="1" dirty="0" smtClean="0">
                <a:solidFill>
                  <a:srgbClr val="C00000"/>
                </a:solidFill>
                <a:ea typeface="宋体" panose="02010600030101010101" pitchFamily="2" charset="-122"/>
              </a:rPr>
              <a:t>1</a:t>
            </a:r>
            <a:r>
              <a:rPr lang="zh-CN" altLang="en-US" b="1" dirty="0" smtClean="0">
                <a:solidFill>
                  <a:srgbClr val="C00000"/>
                </a:solidFill>
                <a:ea typeface="宋体" panose="02010600030101010101" pitchFamily="2" charset="-122"/>
              </a:rPr>
              <a:t>、</a:t>
            </a:r>
            <a:r>
              <a:rPr lang="zh-CN" altLang="en-US" b="1" dirty="0">
                <a:solidFill>
                  <a:srgbClr val="C00000"/>
                </a:solidFill>
                <a:ea typeface="宋体" panose="02010600030101010101" pitchFamily="2" charset="-122"/>
              </a:rPr>
              <a:t>输入网址时请切换至英文输入法</a:t>
            </a:r>
            <a:r>
              <a:rPr lang="en-US" altLang="zh-CN" b="1" dirty="0" smtClean="0">
                <a:solidFill>
                  <a:srgbClr val="C00000"/>
                </a:solidFill>
                <a:ea typeface="宋体" panose="02010600030101010101" pitchFamily="2" charset="-122"/>
              </a:rPr>
              <a:t>;</a:t>
            </a:r>
            <a:endParaRPr lang="en-US" altLang="zh-CN" b="1" dirty="0" smtClean="0">
              <a:solidFill>
                <a:srgbClr val="C00000"/>
              </a:solidFill>
              <a:ea typeface="宋体" panose="02010600030101010101" pitchFamily="2" charset="-122"/>
            </a:endParaRPr>
          </a:p>
          <a:p>
            <a:r>
              <a:rPr lang="en-US" altLang="zh-CN" b="1" dirty="0" smtClean="0">
                <a:solidFill>
                  <a:srgbClr val="C00000"/>
                </a:solidFill>
                <a:ea typeface="宋体" panose="02010600030101010101" pitchFamily="2" charset="-122"/>
              </a:rPr>
              <a:t>2</a:t>
            </a:r>
            <a:r>
              <a:rPr lang="zh-CN" altLang="en-US" b="1" dirty="0" smtClean="0">
                <a:solidFill>
                  <a:srgbClr val="C00000"/>
                </a:solidFill>
                <a:ea typeface="宋体" panose="02010600030101010101" pitchFamily="2" charset="-122"/>
              </a:rPr>
              <a:t>、</a:t>
            </a:r>
            <a:r>
              <a:rPr lang="en-US" altLang="zh-CN" b="1" dirty="0">
                <a:solidFill>
                  <a:srgbClr val="C00000"/>
                </a:solidFill>
                <a:ea typeface="宋体" panose="02010600030101010101" pitchFamily="2" charset="-122"/>
              </a:rPr>
              <a:t> http</a:t>
            </a:r>
            <a:r>
              <a:rPr lang="zh-CN" altLang="en-US" b="1" dirty="0">
                <a:solidFill>
                  <a:srgbClr val="C00000"/>
                </a:solidFill>
                <a:ea typeface="宋体" panose="02010600030101010101" pitchFamily="2" charset="-122"/>
              </a:rPr>
              <a:t>后没有</a:t>
            </a:r>
            <a:r>
              <a:rPr lang="en-US" altLang="zh-CN" b="1" dirty="0" smtClean="0">
                <a:solidFill>
                  <a:srgbClr val="C00000"/>
                </a:solidFill>
                <a:ea typeface="宋体" panose="02010600030101010101" pitchFamily="2" charset="-122"/>
              </a:rPr>
              <a:t>s;</a:t>
            </a:r>
            <a:endParaRPr lang="en-US" altLang="zh-CN" b="1" dirty="0" smtClean="0">
              <a:solidFill>
                <a:srgbClr val="C00000"/>
              </a:solidFill>
              <a:ea typeface="宋体" panose="02010600030101010101" pitchFamily="2" charset="-122"/>
            </a:endParaRPr>
          </a:p>
          <a:p>
            <a:r>
              <a:rPr lang="en-US" altLang="zh-CN" b="1" dirty="0" smtClean="0">
                <a:solidFill>
                  <a:srgbClr val="C00000"/>
                </a:solidFill>
                <a:ea typeface="宋体" panose="02010600030101010101" pitchFamily="2" charset="-122"/>
              </a:rPr>
              <a:t>3</a:t>
            </a:r>
            <a:r>
              <a:rPr lang="zh-CN" altLang="en-US" b="1" dirty="0" smtClean="0">
                <a:solidFill>
                  <a:srgbClr val="C00000"/>
                </a:solidFill>
                <a:ea typeface="宋体" panose="02010600030101010101" pitchFamily="2" charset="-122"/>
              </a:rPr>
              <a:t>、推荐使用</a:t>
            </a:r>
            <a:r>
              <a:rPr lang="en-US" altLang="zh-CN" b="1" dirty="0" smtClean="0">
                <a:solidFill>
                  <a:srgbClr val="C00000"/>
                </a:solidFill>
                <a:ea typeface="宋体" panose="02010600030101010101" pitchFamily="2" charset="-122"/>
              </a:rPr>
              <a:t>360</a:t>
            </a:r>
            <a:r>
              <a:rPr lang="zh-CN" altLang="en-US" b="1" dirty="0">
                <a:solidFill>
                  <a:srgbClr val="C00000"/>
                </a:solidFill>
                <a:ea typeface="宋体" panose="02010600030101010101" pitchFamily="2" charset="-122"/>
              </a:rPr>
              <a:t>浏览器（极速</a:t>
            </a:r>
            <a:r>
              <a:rPr lang="zh-CN" altLang="en-US" b="1" dirty="0" smtClean="0">
                <a:solidFill>
                  <a:srgbClr val="C00000"/>
                </a:solidFill>
                <a:ea typeface="宋体" panose="02010600030101010101" pitchFamily="2" charset="-122"/>
              </a:rPr>
              <a:t>模式）</a:t>
            </a:r>
            <a:r>
              <a:rPr lang="zh-CN" altLang="en-US" b="1" dirty="0">
                <a:solidFill>
                  <a:srgbClr val="C00000"/>
                </a:solidFill>
                <a:ea typeface="宋体" panose="02010600030101010101" pitchFamily="2" charset="-122"/>
              </a:rPr>
              <a:t> 、</a:t>
            </a:r>
            <a:r>
              <a:rPr lang="zh-CN" altLang="en-US" b="1" dirty="0" smtClean="0">
                <a:solidFill>
                  <a:srgbClr val="C00000"/>
                </a:solidFill>
                <a:ea typeface="宋体" panose="02010600030101010101" pitchFamily="2" charset="-122"/>
              </a:rPr>
              <a:t>谷歌</a:t>
            </a:r>
            <a:r>
              <a:rPr lang="en-US" altLang="zh-CN" b="1" dirty="0">
                <a:solidFill>
                  <a:srgbClr val="C00000"/>
                </a:solidFill>
                <a:ea typeface="宋体" panose="02010600030101010101" pitchFamily="2" charset="-122"/>
              </a:rPr>
              <a:t>chrome</a:t>
            </a:r>
            <a:r>
              <a:rPr lang="zh-CN" altLang="en-US" b="1" dirty="0" smtClean="0">
                <a:solidFill>
                  <a:srgbClr val="C00000"/>
                </a:solidFill>
                <a:ea typeface="宋体" panose="02010600030101010101" pitchFamily="2" charset="-122"/>
              </a:rPr>
              <a:t>浏览器。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43808" y="3116096"/>
            <a:ext cx="50765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ea typeface="宋体" panose="02010600030101010101" pitchFamily="2" charset="-122"/>
              </a:rPr>
              <a:t>网址未发生变化，请</a:t>
            </a:r>
            <a:r>
              <a:rPr lang="zh-CN" altLang="en-US" sz="2400" b="1" dirty="0">
                <a:ea typeface="宋体" panose="02010600030101010101" pitchFamily="2" charset="-122"/>
              </a:rPr>
              <a:t>将网址</a:t>
            </a:r>
            <a:r>
              <a:rPr lang="zh-CN" altLang="en-US" sz="2400" b="1" dirty="0" smtClean="0">
                <a:ea typeface="宋体" panose="02010600030101010101" pitchFamily="2" charset="-122"/>
              </a:rPr>
              <a:t>添加至浏览器收藏</a:t>
            </a:r>
            <a:r>
              <a:rPr lang="zh-CN" altLang="en-US" sz="2400" b="1" dirty="0">
                <a:ea typeface="宋体" panose="02010600030101010101" pitchFamily="2" charset="-122"/>
              </a:rPr>
              <a:t>夹</a:t>
            </a:r>
            <a:endParaRPr lang="zh-CN" altLang="en-US" sz="2400" b="1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  <p:sp>
        <p:nvSpPr>
          <p:cNvPr id="21" name="矩形 20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 smtClean="0">
                <a:ea typeface="宋体" panose="02010600030101010101" pitchFamily="2" charset="-122"/>
              </a:rPr>
              <a:t>一</a:t>
            </a:r>
            <a:r>
              <a:rPr lang="en-US" altLang="zh-CN" sz="2800" dirty="0" smtClean="0">
                <a:ea typeface="宋体" panose="02010600030101010101" pitchFamily="2" charset="-122"/>
              </a:rPr>
              <a:t>.  </a:t>
            </a:r>
            <a:r>
              <a:rPr lang="zh-CN" altLang="en-US" sz="2800" dirty="0" smtClean="0">
                <a:ea typeface="宋体" panose="02010600030101010101" pitchFamily="2" charset="-122"/>
              </a:rPr>
              <a:t>系统应用准备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  <p:sp>
        <p:nvSpPr>
          <p:cNvPr id="21" name="矩形 20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5" y="2008004"/>
            <a:ext cx="7956884" cy="454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3235571" y="1484784"/>
            <a:ext cx="30700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</a:rPr>
              <a:t>优化后的系统首页</a:t>
            </a:r>
            <a:endParaRPr lang="zh-CN" alt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836712"/>
            <a:ext cx="8763000" cy="487362"/>
          </a:xfrm>
          <a:solidFill>
            <a:schemeClr val="accent1">
              <a:lumMod val="50000"/>
            </a:schemeClr>
          </a:solidFill>
        </p:spPr>
        <p:txBody>
          <a:bodyPr/>
          <a:lstStyle/>
          <a:p>
            <a:pPr algn="l"/>
            <a:r>
              <a:rPr lang="zh-CN" altLang="en-US" sz="3200" dirty="0" smtClean="0">
                <a:ea typeface="宋体" panose="02010600030101010101" pitchFamily="2" charset="-122"/>
              </a:rPr>
              <a:t>             目  录</a:t>
            </a:r>
            <a:endParaRPr lang="en-US" altLang="zh-CN" sz="3200" dirty="0">
              <a:ea typeface="宋体" panose="02010600030101010101" pitchFamily="2" charset="-122"/>
            </a:endParaRPr>
          </a:p>
        </p:txBody>
      </p:sp>
      <p:grpSp>
        <p:nvGrpSpPr>
          <p:cNvPr id="61480" name="Group 40"/>
          <p:cNvGrpSpPr/>
          <p:nvPr/>
        </p:nvGrpSpPr>
        <p:grpSpPr bwMode="auto">
          <a:xfrm>
            <a:off x="1981200" y="2857550"/>
            <a:ext cx="5410200" cy="665162"/>
            <a:chOff x="1248" y="2509"/>
            <a:chExt cx="3408" cy="419"/>
          </a:xfrm>
        </p:grpSpPr>
        <p:grpSp>
          <p:nvGrpSpPr>
            <p:cNvPr id="61464" name="Group 24"/>
            <p:cNvGrpSpPr/>
            <p:nvPr/>
          </p:nvGrpSpPr>
          <p:grpSpPr bwMode="auto">
            <a:xfrm>
              <a:off x="1248" y="2509"/>
              <a:ext cx="480" cy="419"/>
              <a:chOff x="1110" y="2656"/>
              <a:chExt cx="1549" cy="1351"/>
            </a:xfrm>
          </p:grpSpPr>
          <p:sp>
            <p:nvSpPr>
              <p:cNvPr id="61465" name="AutoShape 25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66" name="AutoShape 26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67" name="AutoShape 27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1472" name="Line 32"/>
            <p:cNvSpPr>
              <a:spLocks noChangeShapeType="1"/>
            </p:cNvSpPr>
            <p:nvPr/>
          </p:nvSpPr>
          <p:spPr bwMode="auto">
            <a:xfrm>
              <a:off x="1632" y="2893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73" name="Text Box 33"/>
            <p:cNvSpPr txBox="1">
              <a:spLocks noChangeArrowheads="1"/>
            </p:cNvSpPr>
            <p:nvPr/>
          </p:nvSpPr>
          <p:spPr bwMode="auto">
            <a:xfrm>
              <a:off x="2256" y="2557"/>
              <a:ext cx="128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dirty="0" smtClean="0">
                  <a:ea typeface="宋体" panose="02010600030101010101" pitchFamily="2" charset="-122"/>
                </a:rPr>
                <a:t>医师功能说明</a:t>
              </a:r>
              <a:endParaRPr lang="en-US" altLang="zh-CN" sz="2400" dirty="0">
                <a:ea typeface="宋体" panose="02010600030101010101" pitchFamily="2" charset="-122"/>
              </a:endParaRPr>
            </a:p>
          </p:txBody>
        </p:sp>
        <p:sp>
          <p:nvSpPr>
            <p:cNvPr id="61474" name="Text Box 34"/>
            <p:cNvSpPr txBox="1">
              <a:spLocks noChangeArrowheads="1"/>
            </p:cNvSpPr>
            <p:nvPr/>
          </p:nvSpPr>
          <p:spPr bwMode="gray">
            <a:xfrm>
              <a:off x="1327" y="2571"/>
              <a:ext cx="31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zh-CN" altLang="en-US" sz="2400" b="1" dirty="0" smtClean="0">
                  <a:solidFill>
                    <a:schemeClr val="bg1"/>
                  </a:solidFill>
                  <a:ea typeface="宋体" panose="02010600030101010101" pitchFamily="2" charset="-122"/>
                </a:rPr>
                <a:t>二</a:t>
              </a:r>
              <a:endParaRPr lang="en-US" altLang="zh-CN" sz="2400" b="1" dirty="0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 smtClean="0">
                <a:ea typeface="宋体" panose="02010600030101010101" pitchFamily="2" charset="-122"/>
              </a:rPr>
              <a:t>二</a:t>
            </a:r>
            <a:r>
              <a:rPr lang="en-US" altLang="zh-CN" sz="2800" dirty="0" smtClean="0">
                <a:ea typeface="宋体" panose="02010600030101010101" pitchFamily="2" charset="-122"/>
              </a:rPr>
              <a:t>.  </a:t>
            </a:r>
            <a:r>
              <a:rPr lang="zh-CN" altLang="en-US" sz="2800" dirty="0">
                <a:ea typeface="宋体" panose="02010600030101010101" pitchFamily="2" charset="-122"/>
              </a:rPr>
              <a:t>医师功能说明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  <p:sp>
        <p:nvSpPr>
          <p:cNvPr id="21" name="矩形 20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060848"/>
            <a:ext cx="8496943" cy="4279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椭圆 7"/>
          <p:cNvSpPr/>
          <p:nvPr/>
        </p:nvSpPr>
        <p:spPr>
          <a:xfrm>
            <a:off x="2915816" y="3068960"/>
            <a:ext cx="1800200" cy="1368152"/>
          </a:xfrm>
          <a:prstGeom prst="ellipse">
            <a:avLst/>
          </a:prstGeom>
          <a:noFill/>
          <a:ln>
            <a:solidFill>
              <a:srgbClr val="EC3224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箭头连接符 11"/>
          <p:cNvCxnSpPr/>
          <p:nvPr/>
        </p:nvCxnSpPr>
        <p:spPr>
          <a:xfrm>
            <a:off x="1115616" y="3753036"/>
            <a:ext cx="169205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115616" y="2780928"/>
            <a:ext cx="1579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在系统首页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r>
              <a:rPr lang="zh-CN" altLang="en-US" b="1" dirty="0" smtClean="0">
                <a:solidFill>
                  <a:srgbClr val="FF0000"/>
                </a:solidFill>
              </a:rPr>
              <a:t>点击按钮进入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r>
              <a:rPr lang="zh-CN" altLang="en-US" b="1" dirty="0" smtClean="0">
                <a:solidFill>
                  <a:srgbClr val="FF0000"/>
                </a:solidFill>
              </a:rPr>
              <a:t>医师登录界面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ea typeface="宋体" panose="02010600030101010101" pitchFamily="2" charset="-122"/>
              </a:rPr>
              <a:t>二</a:t>
            </a:r>
            <a:r>
              <a:rPr lang="en-US" altLang="zh-CN" sz="2800" dirty="0">
                <a:ea typeface="宋体" panose="02010600030101010101" pitchFamily="2" charset="-122"/>
              </a:rPr>
              <a:t>.  </a:t>
            </a:r>
            <a:r>
              <a:rPr lang="zh-CN" altLang="en-US" sz="2800" dirty="0">
                <a:ea typeface="宋体" panose="02010600030101010101" pitchFamily="2" charset="-122"/>
              </a:rPr>
              <a:t>医师功能说明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  <p:sp>
        <p:nvSpPr>
          <p:cNvPr id="21" name="矩形 20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1536158"/>
            <a:ext cx="8014451" cy="5133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肘形连接符 3"/>
          <p:cNvCxnSpPr/>
          <p:nvPr/>
        </p:nvCxnSpPr>
        <p:spPr>
          <a:xfrm>
            <a:off x="2051720" y="3284984"/>
            <a:ext cx="1394871" cy="422131"/>
          </a:xfrm>
          <a:prstGeom prst="bentConnector3">
            <a:avLst>
              <a:gd name="adj1" fmla="val 1662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肘形连接符 17"/>
          <p:cNvCxnSpPr/>
          <p:nvPr/>
        </p:nvCxnSpPr>
        <p:spPr>
          <a:xfrm flipV="1">
            <a:off x="2051720" y="4149080"/>
            <a:ext cx="1394871" cy="432048"/>
          </a:xfrm>
          <a:prstGeom prst="bentConnector3">
            <a:avLst>
              <a:gd name="adj1" fmla="val 1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259632" y="2852936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执业证上的身份证号码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38322" y="4564204"/>
            <a:ext cx="2116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初始密码：</a:t>
            </a:r>
            <a:r>
              <a:rPr lang="en-US" altLang="zh-CN" b="1" dirty="0" smtClean="0">
                <a:solidFill>
                  <a:srgbClr val="FF0000"/>
                </a:solidFill>
              </a:rPr>
              <a:t>123456</a:t>
            </a:r>
            <a:endParaRPr lang="en-US" altLang="zh-CN" b="1" dirty="0" smtClean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40152" y="2887776"/>
            <a:ext cx="297389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注意：</a:t>
            </a:r>
            <a:endParaRPr lang="en-US" altLang="zh-CN" b="1" dirty="0">
              <a:solidFill>
                <a:srgbClr val="FF0000"/>
              </a:solidFill>
            </a:endParaRPr>
          </a:p>
          <a:p>
            <a:r>
              <a:rPr lang="en-US" altLang="zh-CN" b="1" dirty="0">
                <a:solidFill>
                  <a:srgbClr val="FF0000"/>
                </a:solidFill>
              </a:rPr>
              <a:t>1</a:t>
            </a:r>
            <a:r>
              <a:rPr lang="zh-CN" altLang="en-US" b="1" dirty="0" smtClean="0">
                <a:solidFill>
                  <a:srgbClr val="FF0000"/>
                </a:solidFill>
              </a:rPr>
              <a:t>、</a:t>
            </a:r>
            <a:r>
              <a:rPr lang="zh-CN" altLang="en-US" b="1" dirty="0">
                <a:solidFill>
                  <a:srgbClr val="FF0000"/>
                </a:solidFill>
              </a:rPr>
              <a:t>特殊情况：执业证书上</a:t>
            </a:r>
            <a:endParaRPr lang="en-US" altLang="zh-CN" b="1" dirty="0">
              <a:solidFill>
                <a:srgbClr val="FF0000"/>
              </a:solidFill>
            </a:endParaRPr>
          </a:p>
          <a:p>
            <a:r>
              <a:rPr lang="zh-CN" altLang="en-US" b="1" dirty="0">
                <a:solidFill>
                  <a:srgbClr val="FF0000"/>
                </a:solidFill>
              </a:rPr>
              <a:t>是军官证或台胞证的号码，</a:t>
            </a:r>
            <a:endParaRPr lang="en-US" altLang="zh-CN" b="1" dirty="0">
              <a:solidFill>
                <a:srgbClr val="FF0000"/>
              </a:solidFill>
            </a:endParaRPr>
          </a:p>
          <a:p>
            <a:r>
              <a:rPr lang="zh-CN" altLang="en-US" b="1" dirty="0">
                <a:solidFill>
                  <a:srgbClr val="FF0000"/>
                </a:solidFill>
              </a:rPr>
              <a:t>则登录名以执业证书上的</a:t>
            </a:r>
            <a:endParaRPr lang="en-US" altLang="zh-CN" b="1" dirty="0">
              <a:solidFill>
                <a:srgbClr val="FF0000"/>
              </a:solidFill>
            </a:endParaRPr>
          </a:p>
          <a:p>
            <a:r>
              <a:rPr lang="zh-CN" altLang="en-US" b="1" dirty="0">
                <a:solidFill>
                  <a:srgbClr val="FF0000"/>
                </a:solidFill>
              </a:rPr>
              <a:t>号码为</a:t>
            </a:r>
            <a:r>
              <a:rPr lang="zh-CN" altLang="en-US" b="1" dirty="0" smtClean="0">
                <a:solidFill>
                  <a:srgbClr val="FF0000"/>
                </a:solidFill>
              </a:rPr>
              <a:t>准</a:t>
            </a:r>
            <a:endParaRPr lang="en-US" altLang="zh-CN" b="1" dirty="0">
              <a:solidFill>
                <a:srgbClr val="FF0000"/>
              </a:solidFill>
            </a:endParaRPr>
          </a:p>
          <a:p>
            <a:r>
              <a:rPr lang="en-US" altLang="zh-CN" b="1" dirty="0">
                <a:solidFill>
                  <a:srgbClr val="FF0000"/>
                </a:solidFill>
              </a:rPr>
              <a:t>2</a:t>
            </a:r>
            <a:r>
              <a:rPr lang="zh-CN" altLang="en-US" b="1" dirty="0" smtClean="0">
                <a:solidFill>
                  <a:srgbClr val="FF0000"/>
                </a:solidFill>
              </a:rPr>
              <a:t>、</a:t>
            </a:r>
            <a:r>
              <a:rPr lang="zh-CN" altLang="en-US" b="1" dirty="0">
                <a:solidFill>
                  <a:srgbClr val="FF0000"/>
                </a:solidFill>
              </a:rPr>
              <a:t>新的考核年度开始，</a:t>
            </a:r>
            <a:endParaRPr lang="en-US" altLang="zh-CN" b="1" dirty="0">
              <a:solidFill>
                <a:srgbClr val="FF0000"/>
              </a:solidFill>
            </a:endParaRPr>
          </a:p>
          <a:p>
            <a:r>
              <a:rPr lang="zh-CN" altLang="en-US" b="1" dirty="0" smtClean="0">
                <a:solidFill>
                  <a:srgbClr val="FF0000"/>
                </a:solidFill>
              </a:rPr>
              <a:t>系统将密码自动</a:t>
            </a:r>
            <a:r>
              <a:rPr lang="zh-CN" altLang="en-US" b="1" dirty="0">
                <a:solidFill>
                  <a:srgbClr val="FF0000"/>
                </a:solidFill>
              </a:rPr>
              <a:t>重置</a:t>
            </a:r>
            <a:r>
              <a:rPr lang="zh-CN" altLang="en-US" b="1" dirty="0" smtClean="0">
                <a:solidFill>
                  <a:srgbClr val="FF0000"/>
                </a:solidFill>
              </a:rPr>
              <a:t>为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r>
              <a:rPr lang="zh-CN" altLang="en-US" b="1" dirty="0" smtClean="0">
                <a:solidFill>
                  <a:srgbClr val="FF0000"/>
                </a:solidFill>
              </a:rPr>
              <a:t>初始</a:t>
            </a:r>
            <a:r>
              <a:rPr lang="zh-CN" altLang="en-US" b="1" dirty="0">
                <a:solidFill>
                  <a:srgbClr val="FF0000"/>
                </a:solidFill>
              </a:rPr>
              <a:t>密码</a:t>
            </a:r>
            <a:r>
              <a:rPr lang="zh-CN" altLang="en-US" b="1" dirty="0" smtClean="0">
                <a:solidFill>
                  <a:srgbClr val="FF0000"/>
                </a:solidFill>
              </a:rPr>
              <a:t>，</a:t>
            </a:r>
            <a:r>
              <a:rPr lang="zh-CN" altLang="en-US" b="1" dirty="0">
                <a:solidFill>
                  <a:srgbClr val="FF0000"/>
                </a:solidFill>
              </a:rPr>
              <a:t>无需</a:t>
            </a:r>
            <a:r>
              <a:rPr lang="zh-CN" altLang="en-US" b="1" dirty="0" smtClean="0">
                <a:solidFill>
                  <a:srgbClr val="FF0000"/>
                </a:solidFill>
              </a:rPr>
              <a:t>回</a:t>
            </a:r>
            <a:r>
              <a:rPr lang="zh-CN" altLang="en-US" b="1" dirty="0">
                <a:solidFill>
                  <a:srgbClr val="FF0000"/>
                </a:solidFill>
              </a:rPr>
              <a:t>忆旧密码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ea typeface="宋体" panose="02010600030101010101" pitchFamily="2" charset="-122"/>
              </a:rPr>
              <a:t>二</a:t>
            </a:r>
            <a:r>
              <a:rPr lang="en-US" altLang="zh-CN" sz="2800" dirty="0">
                <a:ea typeface="宋体" panose="02010600030101010101" pitchFamily="2" charset="-122"/>
              </a:rPr>
              <a:t>.  </a:t>
            </a:r>
            <a:r>
              <a:rPr lang="zh-CN" altLang="en-US" sz="2800" dirty="0">
                <a:ea typeface="宋体" panose="02010600030101010101" pitchFamily="2" charset="-122"/>
              </a:rPr>
              <a:t>医师功能说明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920C0-A35E-49EF-BBEE-37999590F932}" type="slidenum">
              <a:rPr lang="en-US" altLang="zh-CN" smtClean="0"/>
            </a:fld>
            <a:endParaRPr lang="en-US" altLang="zh-CN" dirty="0"/>
          </a:p>
        </p:txBody>
      </p:sp>
      <p:sp>
        <p:nvSpPr>
          <p:cNvPr id="7" name="矩形 6"/>
          <p:cNvSpPr/>
          <p:nvPr/>
        </p:nvSpPr>
        <p:spPr>
          <a:xfrm>
            <a:off x="4904580" y="38377"/>
            <a:ext cx="4131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医师定期考核信息管理系统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128" y="1844824"/>
            <a:ext cx="8105775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椭圆 20"/>
          <p:cNvSpPr/>
          <p:nvPr/>
        </p:nvSpPr>
        <p:spPr>
          <a:xfrm>
            <a:off x="3563888" y="3573016"/>
            <a:ext cx="2304256" cy="553612"/>
          </a:xfrm>
          <a:prstGeom prst="ellipse">
            <a:avLst/>
          </a:prstGeom>
          <a:noFill/>
          <a:ln>
            <a:solidFill>
              <a:srgbClr val="EC3224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rgbClr val="EC3224"/>
                </a:solidFill>
              </a:ln>
              <a:noFill/>
            </a:endParaRPr>
          </a:p>
        </p:txBody>
      </p:sp>
      <p:cxnSp>
        <p:nvCxnSpPr>
          <p:cNvPr id="23" name="肘形连接符 22"/>
          <p:cNvCxnSpPr/>
          <p:nvPr/>
        </p:nvCxnSpPr>
        <p:spPr>
          <a:xfrm>
            <a:off x="2339752" y="3573016"/>
            <a:ext cx="1152128" cy="302206"/>
          </a:xfrm>
          <a:prstGeom prst="bentConnector3">
            <a:avLst>
              <a:gd name="adj1" fmla="val 296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>
            <a:off x="2339752" y="4333699"/>
            <a:ext cx="115212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肘形连接符 24"/>
          <p:cNvCxnSpPr/>
          <p:nvPr/>
        </p:nvCxnSpPr>
        <p:spPr>
          <a:xfrm flipV="1">
            <a:off x="2339752" y="5157192"/>
            <a:ext cx="1152128" cy="288032"/>
          </a:xfrm>
          <a:prstGeom prst="bentConnector3">
            <a:avLst>
              <a:gd name="adj1" fmla="val 1097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187623" y="3226349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输入手机号与账号绑定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5923" y="4126628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输入收到的验证码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70338" y="547658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设置新密码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4TGp_Medical_light_v2">
  <a:themeElements>
    <a:clrScheme name="Default Design 1">
      <a:dk1>
        <a:srgbClr val="000000"/>
      </a:dk1>
      <a:lt1>
        <a:srgbClr val="FFFFFF"/>
      </a:lt1>
      <a:dk2>
        <a:srgbClr val="FFFFE7"/>
      </a:dk2>
      <a:lt2>
        <a:srgbClr val="B2B2B2"/>
      </a:lt2>
      <a:accent1>
        <a:srgbClr val="728CCE"/>
      </a:accent1>
      <a:accent2>
        <a:srgbClr val="00CC66"/>
      </a:accent2>
      <a:accent3>
        <a:srgbClr val="FFFFFF"/>
      </a:accent3>
      <a:accent4>
        <a:srgbClr val="000000"/>
      </a:accent4>
      <a:accent5>
        <a:srgbClr val="BCC5E3"/>
      </a:accent5>
      <a:accent6>
        <a:srgbClr val="00B95C"/>
      </a:accent6>
      <a:hlink>
        <a:srgbClr val="B0AC52"/>
      </a:hlink>
      <a:folHlink>
        <a:srgbClr val="0099CC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Default Design 1">
        <a:dk1>
          <a:srgbClr val="000000"/>
        </a:dk1>
        <a:lt1>
          <a:srgbClr val="FFFFFF"/>
        </a:lt1>
        <a:dk2>
          <a:srgbClr val="FFFFE7"/>
        </a:dk2>
        <a:lt2>
          <a:srgbClr val="B2B2B2"/>
        </a:lt2>
        <a:accent1>
          <a:srgbClr val="728CCE"/>
        </a:accent1>
        <a:accent2>
          <a:srgbClr val="00CC66"/>
        </a:accent2>
        <a:accent3>
          <a:srgbClr val="FFFFFF"/>
        </a:accent3>
        <a:accent4>
          <a:srgbClr val="000000"/>
        </a:accent4>
        <a:accent5>
          <a:srgbClr val="BCC5E3"/>
        </a:accent5>
        <a:accent6>
          <a:srgbClr val="00B95C"/>
        </a:accent6>
        <a:hlink>
          <a:srgbClr val="B0AC52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FFFFFF"/>
        </a:dk2>
        <a:lt2>
          <a:srgbClr val="A1ABA3"/>
        </a:lt2>
        <a:accent1>
          <a:srgbClr val="A4C961"/>
        </a:accent1>
        <a:accent2>
          <a:srgbClr val="7C57C7"/>
        </a:accent2>
        <a:accent3>
          <a:srgbClr val="FFFFFF"/>
        </a:accent3>
        <a:accent4>
          <a:srgbClr val="000000"/>
        </a:accent4>
        <a:accent5>
          <a:srgbClr val="CFE1B7"/>
        </a:accent5>
        <a:accent6>
          <a:srgbClr val="704EB4"/>
        </a:accent6>
        <a:hlink>
          <a:srgbClr val="4D97B5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66"/>
        </a:dk1>
        <a:lt1>
          <a:srgbClr val="FFFFFF"/>
        </a:lt1>
        <a:dk2>
          <a:srgbClr val="FFFFE7"/>
        </a:dk2>
        <a:lt2>
          <a:srgbClr val="B2B2B2"/>
        </a:lt2>
        <a:accent1>
          <a:srgbClr val="36A4D0"/>
        </a:accent1>
        <a:accent2>
          <a:srgbClr val="FF9966"/>
        </a:accent2>
        <a:accent3>
          <a:srgbClr val="FFFFFF"/>
        </a:accent3>
        <a:accent4>
          <a:srgbClr val="000056"/>
        </a:accent4>
        <a:accent5>
          <a:srgbClr val="AECFE4"/>
        </a:accent5>
        <a:accent6>
          <a:srgbClr val="E78A5C"/>
        </a:accent6>
        <a:hlink>
          <a:srgbClr val="3B5AB1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FFFFE7"/>
        </a:dk2>
        <a:lt2>
          <a:srgbClr val="B2B2B2"/>
        </a:lt2>
        <a:accent1>
          <a:srgbClr val="CCCC00"/>
        </a:accent1>
        <a:accent2>
          <a:srgbClr val="FF7C80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E77073"/>
        </a:accent6>
        <a:hlink>
          <a:srgbClr val="5A94A8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FFFFE7"/>
        </a:dk2>
        <a:lt2>
          <a:srgbClr val="B2B2B2"/>
        </a:lt2>
        <a:accent1>
          <a:srgbClr val="969696"/>
        </a:accent1>
        <a:accent2>
          <a:srgbClr val="FF7C80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E77073"/>
        </a:accent6>
        <a:hlink>
          <a:srgbClr val="5A94A8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014TGp_Medical_light_v2</Template>
  <TotalTime>0</TotalTime>
  <Words>2988</Words>
  <Application>WPS 演示</Application>
  <PresentationFormat>全屏显示(4:3)</PresentationFormat>
  <Paragraphs>413</Paragraphs>
  <Slides>38</Slides>
  <Notes>13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38</vt:i4>
      </vt:variant>
    </vt:vector>
  </HeadingPairs>
  <TitlesOfParts>
    <vt:vector size="45" baseType="lpstr">
      <vt:lpstr>Arial</vt:lpstr>
      <vt:lpstr>宋体</vt:lpstr>
      <vt:lpstr>Wingdings</vt:lpstr>
      <vt:lpstr>微软雅黑</vt:lpstr>
      <vt:lpstr>Arial Unicode MS</vt:lpstr>
      <vt:lpstr>Verdana</vt:lpstr>
      <vt:lpstr>014TGp_Medical_light_v2</vt:lpstr>
      <vt:lpstr>PowerPoint 演示文稿</vt:lpstr>
      <vt:lpstr>             目  录</vt:lpstr>
      <vt:lpstr>             目  录</vt:lpstr>
      <vt:lpstr>一.  系统应用准备</vt:lpstr>
      <vt:lpstr>一.  系统应用准备</vt:lpstr>
      <vt:lpstr>             目  录</vt:lpstr>
      <vt:lpstr>二.  医师功能说明</vt:lpstr>
      <vt:lpstr>二.  医师功能说明</vt:lpstr>
      <vt:lpstr>二.  医师功能说明</vt:lpstr>
      <vt:lpstr>二.  医师功能说明</vt:lpstr>
      <vt:lpstr>二.  医师功能说明</vt:lpstr>
      <vt:lpstr>二.  医师功能说明</vt:lpstr>
      <vt:lpstr>二.  医师功能说明</vt:lpstr>
      <vt:lpstr>二.  医师功能说明</vt:lpstr>
      <vt:lpstr>二.  医师功能说明</vt:lpstr>
      <vt:lpstr>二.  医师功能说明</vt:lpstr>
      <vt:lpstr>二.  医师功能说明</vt:lpstr>
      <vt:lpstr>二.  医师功能说明</vt:lpstr>
      <vt:lpstr>             目  录</vt:lpstr>
      <vt:lpstr>三.  医疗机构功能说明</vt:lpstr>
      <vt:lpstr>三.  医疗机构功能说明</vt:lpstr>
      <vt:lpstr>三.  医疗机构功能说明</vt:lpstr>
      <vt:lpstr>三.  医疗机构功能说明</vt:lpstr>
      <vt:lpstr>三.  医疗机构功能说明</vt:lpstr>
      <vt:lpstr>三.  医疗机构功能说明</vt:lpstr>
      <vt:lpstr>三.  医疗机构功能说明</vt:lpstr>
      <vt:lpstr>三.  医疗机构功能说明</vt:lpstr>
      <vt:lpstr>三.  医疗机构功能说明</vt:lpstr>
      <vt:lpstr>三.  医疗机构功能说明</vt:lpstr>
      <vt:lpstr>三.  医疗机构功能说明</vt:lpstr>
      <vt:lpstr>三.  医疗机构功能说明</vt:lpstr>
      <vt:lpstr>三.  医疗机构功能说明</vt:lpstr>
      <vt:lpstr>三.  医疗机构功能说明</vt:lpstr>
      <vt:lpstr>三.  医疗机构功能说明</vt:lpstr>
      <vt:lpstr>三.  医疗机构功能说明</vt:lpstr>
      <vt:lpstr>三.  医疗机构功能说明</vt:lpstr>
      <vt:lpstr>三.  医疗机构功能说明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微软中国</dc:creator>
  <cp:lastModifiedBy>学术部</cp:lastModifiedBy>
  <cp:revision>589</cp:revision>
  <cp:lastPrinted>2014-03-13T02:14:00Z</cp:lastPrinted>
  <dcterms:created xsi:type="dcterms:W3CDTF">2013-07-08T01:07:00Z</dcterms:created>
  <dcterms:modified xsi:type="dcterms:W3CDTF">2018-03-28T04:09:27Z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