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1.svg" ContentType="image/svg+xml"/>
  <Override PartName="/ppt/media/image13.svg" ContentType="image/svg+xml"/>
  <Override PartName="/ppt/media/image15.svg" ContentType="image/svg+xml"/>
  <Override PartName="/ppt/media/image17.svg" ContentType="image/svg+xml"/>
  <Override PartName="/ppt/media/image19.svg" ContentType="image/svg+xml"/>
  <Override PartName="/ppt/media/image21.svg" ContentType="image/svg+xml"/>
  <Override PartName="/ppt/media/image23.svg" ContentType="image/svg+xml"/>
  <Override PartName="/ppt/media/image31.svg" ContentType="image/svg+xml"/>
  <Override PartName="/ppt/media/image33.svg" ContentType="image/svg+xml"/>
  <Override PartName="/ppt/media/image3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3"/>
    <p:sldId id="1624" r:id="rId4"/>
    <p:sldId id="1616" r:id="rId5"/>
    <p:sldId id="1539" r:id="rId6"/>
    <p:sldId id="1562" r:id="rId7"/>
    <p:sldId id="1536" r:id="rId8"/>
    <p:sldId id="1528" r:id="rId9"/>
    <p:sldId id="1530" r:id="rId10"/>
    <p:sldId id="1617" r:id="rId11"/>
    <p:sldId id="1618" r:id="rId12"/>
    <p:sldId id="1590" r:id="rId13"/>
    <p:sldId id="1619" r:id="rId14"/>
    <p:sldId id="1627" r:id="rId16"/>
    <p:sldId id="1595" r:id="rId17"/>
    <p:sldId id="1596" r:id="rId18"/>
    <p:sldId id="1608" r:id="rId19"/>
    <p:sldId id="1598" r:id="rId20"/>
    <p:sldId id="1625" r:id="rId21"/>
    <p:sldId id="1626" r:id="rId22"/>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8" userDrawn="1">
          <p15:clr>
            <a:srgbClr val="A4A3A4"/>
          </p15:clr>
        </p15:guide>
        <p15:guide id="2" pos="394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MING" initials="LM" lastIdx="20" clrIdx="0"/>
  <p:cmAuthor id="2" name="li yan" initials="ly" lastIdx="9" clrIdx="1"/>
  <p:cmAuthor id="3" name="Administrator" initials="A" lastIdx="1" clrIdx="2"/>
  <p:cmAuthor id="4" name="颖 苏" initials="颖苏"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F6FC6"/>
    <a:srgbClr val="FFFFFF"/>
    <a:srgbClr val="E3F1FD"/>
    <a:srgbClr val="C8E3FB"/>
    <a:srgbClr val="009DD9"/>
    <a:srgbClr val="4874CB"/>
    <a:srgbClr val="42BCA3"/>
    <a:srgbClr val="75BD42"/>
    <a:srgbClr val="1664D4"/>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4FC412D-E039-4259-A1C0-9DDC643C95EA}" styleName="表样式 1">
    <a:wholeTbl>
      <a:tcTxStyle>
        <a:fontRef idx="none">
          <a:schemeClr val="tx1"/>
        </a:fontRef>
      </a:tcTxStyle>
      <a:tcStyle>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lastCol>
      <a:tcTxStyle b="on">
        <a:fontRef idx="none">
          <a:schemeClr val="tx1"/>
        </a:fontRef>
      </a:tcTxStyle>
      <a:tcStyle>
        <a:tcBdr/>
        <a:fill>
          <a:solidFill>
            <a:schemeClr val="accent1">
              <a:alpha val="40000"/>
              <a:lumMod val="40000"/>
              <a:lumOff val="60000"/>
            </a:schemeClr>
          </a:solidFill>
        </a:fill>
      </a:tcStyle>
    </a:lastCol>
    <a:firstCol>
      <a:tcTxStyle b="on">
        <a:fontRef idx="none">
          <a:schemeClr val="tx1"/>
        </a:fontRef>
      </a:tcTxStyle>
      <a:tcStyle>
        <a:tcBdr/>
        <a:fill>
          <a:solidFill>
            <a:schemeClr val="accent1">
              <a:alpha val="40000"/>
              <a:lumMod val="40000"/>
              <a:lumOff val="60000"/>
            </a:schemeClr>
          </a:solidFill>
        </a:fill>
      </a:tcStyle>
    </a:firstCol>
    <a:lastRow>
      <a:tcTxStyle b="on">
        <a:fontRef idx="none">
          <a:schemeClr val="accent1"/>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bg1">
              <a:alpha val="0"/>
            </a:schemeClr>
          </a:solidFill>
        </a:fill>
      </a:tcStyle>
    </a:lastRow>
    <a:firstRow>
      <a:tcTxStyle b="on">
        <a:fontRef idx="none">
          <a:schemeClr val="bg1"/>
        </a:fontRef>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firstRow>
  </a:tblStyle>
  <a:tblStyle styleId="{5C5EFB20-3974-49CF-A924-9828DF6EA594}" styleName="表样式 1">
    <a:wholeTbl>
      <a:tcTxStyle>
        <a:fontRef idx="none">
          <a:schemeClr val="tx1"/>
        </a:fontRef>
      </a:tcTxStyle>
      <a:tcStyle>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lastCol>
      <a:tcTxStyle b="on">
        <a:fontRef idx="none">
          <a:schemeClr val="tx1"/>
        </a:fontRef>
      </a:tcTxStyle>
      <a:tcStyle>
        <a:tcBdr/>
        <a:fill>
          <a:solidFill>
            <a:schemeClr val="accent1">
              <a:alpha val="40000"/>
              <a:lumMod val="40000"/>
              <a:lumOff val="60000"/>
            </a:schemeClr>
          </a:solidFill>
        </a:fill>
      </a:tcStyle>
    </a:lastCol>
    <a:firstCol>
      <a:tcTxStyle b="on">
        <a:fontRef idx="none">
          <a:schemeClr val="tx1"/>
        </a:fontRef>
      </a:tcTxStyle>
      <a:tcStyle>
        <a:tcBdr/>
        <a:fill>
          <a:solidFill>
            <a:schemeClr val="accent1">
              <a:alpha val="40000"/>
              <a:lumMod val="40000"/>
              <a:lumOff val="60000"/>
            </a:schemeClr>
          </a:solidFill>
        </a:fill>
      </a:tcStyle>
    </a:firstCol>
    <a:lastRow>
      <a:tcTxStyle b="on">
        <a:fontRef idx="none">
          <a:schemeClr val="accent1"/>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bg1">
              <a:alpha val="0"/>
            </a:schemeClr>
          </a:solidFill>
        </a:fill>
      </a:tcStyle>
    </a:lastRow>
    <a:firstRow>
      <a:tcTxStyle b="on">
        <a:fontRef idx="none">
          <a:schemeClr val="bg1"/>
        </a:fontRef>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496F42A-81D5-4033-B433-1FD29E788077}" styleName="表样式 1">
    <a:wholeTbl>
      <a:tcTxStyle>
        <a:fontRef idx="none">
          <a:schemeClr val="tx1"/>
        </a:fontRef>
      </a:tcTxStyle>
      <a:tcStyle>
        <a:tcBdr/>
        <a:fill>
          <a:solidFill>
            <a:schemeClr val="bg1">
              <a:alpha val="0"/>
            </a:schemeClr>
          </a:solidFill>
        </a:fill>
      </a:tcStyle>
    </a:wholeTbl>
    <a:band2H>
      <a:tcStyle>
        <a:tcBdr/>
        <a:fill>
          <a:solidFill>
            <a:schemeClr val="accent1">
              <a:lumMod val="40000"/>
              <a:lumOff val="60000"/>
              <a:alpha val="25000"/>
            </a:schemeClr>
          </a:solidFill>
        </a:fill>
      </a:tcStyle>
    </a:band2H>
    <a:band1V>
      <a:tcStyle>
        <a:tcBdr/>
        <a:fill>
          <a:solidFill>
            <a:schemeClr val="accent1">
              <a:lumMod val="40000"/>
              <a:lumOff val="60000"/>
              <a:alpha val="25000"/>
            </a:schemeClr>
          </a:solidFill>
        </a:fill>
      </a:tcStyle>
    </a:band1V>
    <a:lastCol>
      <a:tcTxStyle b="on">
        <a:fontRef idx="none">
          <a:schemeClr val="tx1"/>
        </a:fontRef>
      </a:tcTxStyle>
      <a:tcStyle>
        <a:tcBdr/>
        <a:fill>
          <a:solidFill>
            <a:schemeClr val="accent1">
              <a:lumMod val="40000"/>
              <a:lumOff val="60000"/>
              <a:alpha val="40000"/>
            </a:schemeClr>
          </a:solidFill>
        </a:fill>
      </a:tcStyle>
    </a:lastCol>
    <a:firstCol>
      <a:tcTxStyle b="on">
        <a:fontRef idx="none">
          <a:schemeClr val="tx1"/>
        </a:fontRef>
      </a:tcTxStyle>
      <a:tcStyle>
        <a:tcBdr/>
        <a:fill>
          <a:solidFill>
            <a:schemeClr val="accent1">
              <a:lumMod val="40000"/>
              <a:lumOff val="60000"/>
              <a:alpha val="40000"/>
            </a:schemeClr>
          </a:solidFill>
        </a:fill>
      </a:tcStyle>
    </a:firstCol>
    <a:lastRow>
      <a:tcTxStyle b="on">
        <a:fontRef idx="none">
          <a:schemeClr val="accent1"/>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bg1">
              <a:alpha val="0"/>
            </a:schemeClr>
          </a:solidFill>
        </a:fill>
      </a:tcStyle>
    </a:lastRow>
    <a:firstRow>
      <a:tcTxStyle b="on">
        <a:fontRef idx="none">
          <a:schemeClr val="bg1"/>
        </a:fontRef>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405"/>
  </p:normalViewPr>
  <p:slideViewPr>
    <p:cSldViewPr snapToGrid="0" showGuides="1">
      <p:cViewPr varScale="1">
        <p:scale>
          <a:sx n="114" d="100"/>
          <a:sy n="114" d="100"/>
        </p:scale>
        <p:origin x="438" y="102"/>
      </p:cViewPr>
      <p:guideLst>
        <p:guide orient="horz" pos="2178"/>
        <p:guide pos="394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139.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FE3E3-25D4-400A-A53A-C94AA6F7EC2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3CC291-BABD-4DFB-BA3E-473C75F8554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7FBA69-B7CC-4FB5-995C-F38E4AC542A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209027D5-4A9F-1941-A313-5ACDF216458A}"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B33F9C37-3EF6-3F40-9FA4-DEAC7F0A38C6}"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209027D5-4A9F-1941-A313-5ACDF216458A}"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B33F9C37-3EF6-3F40-9FA4-DEAC7F0A38C6}"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209027D5-4A9F-1941-A313-5ACDF216458A}"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B33F9C37-3EF6-3F40-9FA4-DEAC7F0A38C6}"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209027D5-4A9F-1941-A313-5ACDF216458A}"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B33F9C37-3EF6-3F40-9FA4-DEAC7F0A38C6}"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p:txBody>
          <a:bodyPr/>
          <a:lstStyle/>
          <a:p>
            <a:fld id="{209027D5-4A9F-1941-A313-5ACDF216458A}"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B33F9C37-3EF6-3F40-9FA4-DEAC7F0A38C6}"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209027D5-4A9F-1941-A313-5ACDF216458A}"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B33F9C37-3EF6-3F40-9FA4-DEAC7F0A38C6}"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209027D5-4A9F-1941-A313-5ACDF216458A}"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B33F9C37-3EF6-3F40-9FA4-DEAC7F0A38C6}"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209027D5-4A9F-1941-A313-5ACDF216458A}"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B33F9C37-3EF6-3F40-9FA4-DEAC7F0A38C6}"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9027D5-4A9F-1941-A313-5ACDF216458A}"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B33F9C37-3EF6-3F40-9FA4-DEAC7F0A38C6}"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209027D5-4A9F-1941-A313-5ACDF216458A}"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B33F9C37-3EF6-3F40-9FA4-DEAC7F0A38C6}"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209027D5-4A9F-1941-A313-5ACDF216458A}"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B33F9C37-3EF6-3F40-9FA4-DEAC7F0A38C6}"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9027D5-4A9F-1941-A313-5ACDF216458A}"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F9C37-3EF6-3F40-9FA4-DEAC7F0A38C6}"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image" Target="../media/image31.svg"/><Relationship Id="rId7" Type="http://schemas.openxmlformats.org/officeDocument/2006/relationships/image" Target="../media/image30.png"/><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5" Type="http://schemas.openxmlformats.org/officeDocument/2006/relationships/slideLayout" Target="../slideLayouts/slideLayout7.xml"/><Relationship Id="rId14" Type="http://schemas.openxmlformats.org/officeDocument/2006/relationships/image" Target="../media/image35.svg"/><Relationship Id="rId13" Type="http://schemas.openxmlformats.org/officeDocument/2006/relationships/image" Target="../media/image34.png"/><Relationship Id="rId12" Type="http://schemas.openxmlformats.org/officeDocument/2006/relationships/tags" Target="../tags/tag73.xml"/><Relationship Id="rId11" Type="http://schemas.openxmlformats.org/officeDocument/2006/relationships/image" Target="../media/image33.svg"/><Relationship Id="rId10" Type="http://schemas.openxmlformats.org/officeDocument/2006/relationships/image" Target="../media/image32.pn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74.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4" Type="http://schemas.openxmlformats.org/officeDocument/2006/relationships/slideLayout" Target="../slideLayouts/slideLayout7.xml"/><Relationship Id="rId13" Type="http://schemas.openxmlformats.org/officeDocument/2006/relationships/tags" Target="../tags/tag86.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4" Type="http://schemas.openxmlformats.org/officeDocument/2006/relationships/slideLayout" Target="../slideLayouts/slideLayout7.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5" Type="http://schemas.openxmlformats.org/officeDocument/2006/relationships/notesSlide" Target="../notesSlides/notesSlide2.xml"/><Relationship Id="rId14" Type="http://schemas.openxmlformats.org/officeDocument/2006/relationships/slideLayout" Target="../slideLayouts/slideLayout7.xml"/><Relationship Id="rId13" Type="http://schemas.openxmlformats.org/officeDocument/2006/relationships/tags" Target="../tags/tag110.xml"/><Relationship Id="rId12" Type="http://schemas.openxmlformats.org/officeDocument/2006/relationships/tags" Target="../tags/tag109.xml"/><Relationship Id="rId11" Type="http://schemas.openxmlformats.org/officeDocument/2006/relationships/tags" Target="../tags/tag108.xml"/><Relationship Id="rId10" Type="http://schemas.openxmlformats.org/officeDocument/2006/relationships/tags" Target="../tags/tag107.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7" Type="http://schemas.openxmlformats.org/officeDocument/2006/relationships/notesSlide" Target="../notesSlides/notesSlide3.xml"/><Relationship Id="rId16" Type="http://schemas.openxmlformats.org/officeDocument/2006/relationships/slideLayout" Target="../slideLayouts/slideLayout7.xml"/><Relationship Id="rId15" Type="http://schemas.openxmlformats.org/officeDocument/2006/relationships/tags" Target="../tags/tag124.xml"/><Relationship Id="rId14" Type="http://schemas.openxmlformats.org/officeDocument/2006/relationships/tags" Target="../tags/tag123.xml"/><Relationship Id="rId13" Type="http://schemas.openxmlformats.org/officeDocument/2006/relationships/tags" Target="../tags/tag122.xml"/><Relationship Id="rId12" Type="http://schemas.openxmlformats.org/officeDocument/2006/relationships/tags" Target="../tags/tag12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7" Type="http://schemas.openxmlformats.org/officeDocument/2006/relationships/notesSlide" Target="../notesSlides/notesSlide4.xml"/><Relationship Id="rId16" Type="http://schemas.openxmlformats.org/officeDocument/2006/relationships/slideLayout" Target="../slideLayouts/slideLayout7.xml"/><Relationship Id="rId15" Type="http://schemas.openxmlformats.org/officeDocument/2006/relationships/tags" Target="../tags/tag138.xml"/><Relationship Id="rId14" Type="http://schemas.openxmlformats.org/officeDocument/2006/relationships/tags" Target="../tags/tag137.xml"/><Relationship Id="rId13" Type="http://schemas.openxmlformats.org/officeDocument/2006/relationships/tags" Target="../tags/tag136.xml"/><Relationship Id="rId12" Type="http://schemas.openxmlformats.org/officeDocument/2006/relationships/tags" Target="../tags/tag135.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image" Target="../media/image5.png"/><Relationship Id="rId7" Type="http://schemas.openxmlformats.org/officeDocument/2006/relationships/tags" Target="../tags/tag4.xml"/><Relationship Id="rId6" Type="http://schemas.openxmlformats.org/officeDocument/2006/relationships/image" Target="../media/image4.png"/><Relationship Id="rId5" Type="http://schemas.openxmlformats.org/officeDocument/2006/relationships/tags" Target="../tags/tag3.xml"/><Relationship Id="rId4" Type="http://schemas.openxmlformats.org/officeDocument/2006/relationships/image" Target="../media/image3.jpeg"/><Relationship Id="rId3" Type="http://schemas.openxmlformats.org/officeDocument/2006/relationships/tags" Target="../tags/tag2.xml"/><Relationship Id="rId23" Type="http://schemas.openxmlformats.org/officeDocument/2006/relationships/slideLayout" Target="../slideLayouts/slideLayout7.xml"/><Relationship Id="rId22" Type="http://schemas.openxmlformats.org/officeDocument/2006/relationships/tags" Target="../tags/tag15.xml"/><Relationship Id="rId21" Type="http://schemas.openxmlformats.org/officeDocument/2006/relationships/tags" Target="../tags/tag14.xml"/><Relationship Id="rId20" Type="http://schemas.openxmlformats.org/officeDocument/2006/relationships/tags" Target="../tags/tag13.xml"/><Relationship Id="rId2" Type="http://schemas.openxmlformats.org/officeDocument/2006/relationships/tags" Target="../tags/tag1.xml"/><Relationship Id="rId19" Type="http://schemas.openxmlformats.org/officeDocument/2006/relationships/tags" Target="../tags/tag12.xml"/><Relationship Id="rId18" Type="http://schemas.openxmlformats.org/officeDocument/2006/relationships/tags" Target="../tags/tag11.xml"/><Relationship Id="rId17" Type="http://schemas.openxmlformats.org/officeDocument/2006/relationships/tags" Target="../tags/tag10.xml"/><Relationship Id="rId16" Type="http://schemas.openxmlformats.org/officeDocument/2006/relationships/tags" Target="../tags/tag9.xml"/><Relationship Id="rId15" Type="http://schemas.openxmlformats.org/officeDocument/2006/relationships/tags" Target="../tags/tag8.xml"/><Relationship Id="rId14" Type="http://schemas.openxmlformats.org/officeDocument/2006/relationships/image" Target="../media/image8.png"/><Relationship Id="rId13" Type="http://schemas.openxmlformats.org/officeDocument/2006/relationships/tags" Target="../tags/tag7.xml"/><Relationship Id="rId12" Type="http://schemas.openxmlformats.org/officeDocument/2006/relationships/image" Target="../media/image7.png"/><Relationship Id="rId11" Type="http://schemas.openxmlformats.org/officeDocument/2006/relationships/tags" Target="../tags/tag6.xml"/><Relationship Id="rId10" Type="http://schemas.openxmlformats.org/officeDocument/2006/relationships/image" Target="../media/image6.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7.xml"/><Relationship Id="rId3" Type="http://schemas.openxmlformats.org/officeDocument/2006/relationships/image" Target="../media/image9.png"/><Relationship Id="rId2" Type="http://schemas.openxmlformats.org/officeDocument/2006/relationships/tags" Target="../tags/tag16.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tags" Target="../tags/tag20.xml"/><Relationship Id="rId7" Type="http://schemas.openxmlformats.org/officeDocument/2006/relationships/image" Target="../media/image13.svg"/><Relationship Id="rId6" Type="http://schemas.openxmlformats.org/officeDocument/2006/relationships/image" Target="../media/image12.png"/><Relationship Id="rId5" Type="http://schemas.openxmlformats.org/officeDocument/2006/relationships/tags" Target="../tags/tag19.xml"/><Relationship Id="rId4" Type="http://schemas.openxmlformats.org/officeDocument/2006/relationships/image" Target="../media/image11.svg"/><Relationship Id="rId3" Type="http://schemas.openxmlformats.org/officeDocument/2006/relationships/image" Target="../media/image10.png"/><Relationship Id="rId2" Type="http://schemas.openxmlformats.org/officeDocument/2006/relationships/tags" Target="../tags/tag18.xml"/><Relationship Id="rId18" Type="http://schemas.openxmlformats.org/officeDocument/2006/relationships/slideLayout" Target="../slideLayouts/slideLayout7.xml"/><Relationship Id="rId17" Type="http://schemas.openxmlformats.org/officeDocument/2006/relationships/tags" Target="../tags/tag25.xml"/><Relationship Id="rId16" Type="http://schemas.openxmlformats.org/officeDocument/2006/relationships/tags" Target="../tags/tag24.xml"/><Relationship Id="rId15" Type="http://schemas.openxmlformats.org/officeDocument/2006/relationships/tags" Target="../tags/tag23.xml"/><Relationship Id="rId14" Type="http://schemas.openxmlformats.org/officeDocument/2006/relationships/tags" Target="../tags/tag22.xml"/><Relationship Id="rId13" Type="http://schemas.openxmlformats.org/officeDocument/2006/relationships/image" Target="../media/image17.svg"/><Relationship Id="rId12" Type="http://schemas.openxmlformats.org/officeDocument/2006/relationships/image" Target="../media/image16.png"/><Relationship Id="rId11" Type="http://schemas.openxmlformats.org/officeDocument/2006/relationships/tags" Target="../tags/tag21.xml"/><Relationship Id="rId10" Type="http://schemas.openxmlformats.org/officeDocument/2006/relationships/image" Target="../media/image15.sv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8" Type="http://schemas.openxmlformats.org/officeDocument/2006/relationships/slideLayout" Target="../slideLayouts/slideLayout7.xml"/><Relationship Id="rId17" Type="http://schemas.openxmlformats.org/officeDocument/2006/relationships/tags" Target="../tags/tag41.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2" Type="http://schemas.openxmlformats.org/officeDocument/2006/relationships/slideLayout" Target="../slideLayouts/slideLayout7.xml"/><Relationship Id="rId21" Type="http://schemas.openxmlformats.org/officeDocument/2006/relationships/tags" Target="../tags/tag55.xml"/><Relationship Id="rId20" Type="http://schemas.openxmlformats.org/officeDocument/2006/relationships/tags" Target="../tags/tag54.xml"/><Relationship Id="rId2" Type="http://schemas.openxmlformats.org/officeDocument/2006/relationships/tags" Target="../tags/tag42.xml"/><Relationship Id="rId19" Type="http://schemas.openxmlformats.org/officeDocument/2006/relationships/tags" Target="../tags/tag53.xml"/><Relationship Id="rId18" Type="http://schemas.openxmlformats.org/officeDocument/2006/relationships/tags" Target="../tags/tag52.xml"/><Relationship Id="rId17" Type="http://schemas.openxmlformats.org/officeDocument/2006/relationships/tags" Target="../tags/tag51.xml"/><Relationship Id="rId16" Type="http://schemas.openxmlformats.org/officeDocument/2006/relationships/image" Target="../media/image23.svg"/><Relationship Id="rId15" Type="http://schemas.openxmlformats.org/officeDocument/2006/relationships/image" Target="../media/image22.png"/><Relationship Id="rId14" Type="http://schemas.openxmlformats.org/officeDocument/2006/relationships/tags" Target="../tags/tag50.xml"/><Relationship Id="rId13" Type="http://schemas.openxmlformats.org/officeDocument/2006/relationships/image" Target="../media/image21.svg"/><Relationship Id="rId12" Type="http://schemas.openxmlformats.org/officeDocument/2006/relationships/image" Target="../media/image20.png"/><Relationship Id="rId11" Type="http://schemas.openxmlformats.org/officeDocument/2006/relationships/tags" Target="../tags/tag49.xml"/><Relationship Id="rId10" Type="http://schemas.openxmlformats.org/officeDocument/2006/relationships/image" Target="../media/image19.sv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4.png"/><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image" Target="../media/image26.png"/><Relationship Id="rId7" Type="http://schemas.openxmlformats.org/officeDocument/2006/relationships/tags" Target="../tags/tag62.xml"/><Relationship Id="rId6" Type="http://schemas.openxmlformats.org/officeDocument/2006/relationships/image" Target="../media/image25.png"/><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1" Type="http://schemas.openxmlformats.org/officeDocument/2006/relationships/slideLayout" Target="../slideLayouts/slideLayout7.xml"/><Relationship Id="rId10" Type="http://schemas.openxmlformats.org/officeDocument/2006/relationships/image" Target="../media/image27.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1"/>
          <a:srcRect l="28901"/>
          <a:stretch>
            <a:fillRect/>
          </a:stretch>
        </p:blipFill>
        <p:spPr>
          <a:xfrm>
            <a:off x="0" y="0"/>
            <a:ext cx="12192000" cy="6858000"/>
          </a:xfrm>
          <a:prstGeom prst="rect">
            <a:avLst/>
          </a:prstGeom>
        </p:spPr>
      </p:pic>
      <p:sp>
        <p:nvSpPr>
          <p:cNvPr id="18" name="图形"/>
          <p:cNvSpPr/>
          <p:nvPr/>
        </p:nvSpPr>
        <p:spPr>
          <a:xfrm flipH="1">
            <a:off x="4848860" y="5132070"/>
            <a:ext cx="2226310" cy="961390"/>
          </a:xfrm>
          <a:prstGeom prst="roundRect">
            <a:avLst>
              <a:gd name="adj" fmla="val 50000"/>
            </a:avLst>
          </a:prstGeom>
          <a:gradFill>
            <a:gsLst>
              <a:gs pos="50000">
                <a:schemeClr val="bg1"/>
              </a:gs>
              <a:gs pos="100000">
                <a:schemeClr val="bg1">
                  <a:alpha val="2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noProof="0" dirty="0">
              <a:ln>
                <a:noFill/>
              </a:ln>
              <a:solidFill>
                <a:schemeClr val="bg1"/>
              </a:solidFill>
              <a:effectLst/>
              <a:uLnTx/>
              <a:uFillTx/>
              <a:latin typeface="思源黑体 CN Medium" panose="020B0600000000000000" charset="-122"/>
              <a:ea typeface="思源黑体 CN Medium" panose="020B0600000000000000" charset="-122"/>
              <a:cs typeface="思源黑体 CN Medium" panose="020B0600000000000000" charset="-122"/>
              <a:sym typeface="+mn-ea"/>
            </a:endParaRPr>
          </a:p>
        </p:txBody>
      </p:sp>
      <p:sp>
        <p:nvSpPr>
          <p:cNvPr id="19" name="文本框 18"/>
          <p:cNvSpPr txBox="1"/>
          <p:nvPr/>
        </p:nvSpPr>
        <p:spPr>
          <a:xfrm>
            <a:off x="5299376" y="5413087"/>
            <a:ext cx="1325880" cy="398780"/>
          </a:xfrm>
          <a:prstGeom prst="rect">
            <a:avLst/>
          </a:prstGeom>
          <a:noFill/>
        </p:spPr>
        <p:txBody>
          <a:bodyPr wrap="none" rtlCol="0">
            <a:spAutoFit/>
          </a:bodyPr>
          <a:lstStyle/>
          <a:p>
            <a:pPr algn="ctr"/>
            <a:r>
              <a:rPr lang="en-US" altLang="zh-CN" sz="2000" b="1" dirty="0">
                <a:solidFill>
                  <a:srgbClr val="0070C0"/>
                </a:solidFill>
                <a:latin typeface="Times New Roman" panose="02020603050405020304" charset="0"/>
                <a:ea typeface="微软雅黑" panose="020B0503020204020204" charset="-122"/>
                <a:cs typeface="Times New Roman" panose="02020603050405020304" charset="0"/>
                <a:sym typeface="思源黑体" panose="020B0500000000000000" pitchFamily="34" charset="-122"/>
              </a:rPr>
              <a:t>2025</a:t>
            </a:r>
            <a:r>
              <a:rPr lang="zh-CN" altLang="en-US" sz="2000" b="1" dirty="0">
                <a:solidFill>
                  <a:srgbClr val="0070C0"/>
                </a:solidFill>
                <a:latin typeface="Times New Roman" panose="02020603050405020304" charset="0"/>
                <a:ea typeface="微软雅黑" panose="020B0503020204020204" charset="-122"/>
                <a:cs typeface="Times New Roman" panose="02020603050405020304" charset="0"/>
                <a:sym typeface="思源黑体" panose="020B0500000000000000" pitchFamily="34" charset="-122"/>
              </a:rPr>
              <a:t>年</a:t>
            </a:r>
            <a:r>
              <a:rPr lang="en-US" altLang="zh-CN" sz="2000" b="1" dirty="0">
                <a:solidFill>
                  <a:srgbClr val="0070C0"/>
                </a:solidFill>
                <a:latin typeface="Times New Roman" panose="02020603050405020304" charset="0"/>
                <a:ea typeface="微软雅黑" panose="020B0503020204020204" charset="-122"/>
                <a:cs typeface="Times New Roman" panose="02020603050405020304" charset="0"/>
                <a:sym typeface="思源黑体" panose="020B0500000000000000" pitchFamily="34" charset="-122"/>
              </a:rPr>
              <a:t>3</a:t>
            </a:r>
            <a:r>
              <a:rPr lang="zh-CN" altLang="en-US" sz="2000" b="1" dirty="0">
                <a:solidFill>
                  <a:srgbClr val="0070C0"/>
                </a:solidFill>
                <a:latin typeface="Times New Roman" panose="02020603050405020304" charset="0"/>
                <a:ea typeface="微软雅黑" panose="020B0503020204020204" charset="-122"/>
                <a:cs typeface="Times New Roman" panose="02020603050405020304" charset="0"/>
                <a:sym typeface="思源黑体" panose="020B0500000000000000" pitchFamily="34" charset="-122"/>
              </a:rPr>
              <a:t>月</a:t>
            </a:r>
            <a:endParaRPr lang="zh-CN" altLang="en-US" sz="2000" b="1" dirty="0">
              <a:solidFill>
                <a:srgbClr val="0070C0"/>
              </a:solidFill>
              <a:latin typeface="Times New Roman" panose="02020603050405020304" charset="0"/>
              <a:ea typeface="微软雅黑" panose="020B0503020204020204" charset="-122"/>
              <a:cs typeface="Times New Roman" panose="02020603050405020304" charset="0"/>
            </a:endParaRPr>
          </a:p>
        </p:txBody>
      </p:sp>
      <p:sp>
        <p:nvSpPr>
          <p:cNvPr id="4" name="文本框 3"/>
          <p:cNvSpPr txBox="1"/>
          <p:nvPr/>
        </p:nvSpPr>
        <p:spPr>
          <a:xfrm>
            <a:off x="92710" y="1212850"/>
            <a:ext cx="11496040" cy="2245360"/>
          </a:xfrm>
          <a:prstGeom prst="rect">
            <a:avLst/>
          </a:prstGeom>
          <a:noFill/>
          <a:effectLst/>
        </p:spPr>
        <p:txBody>
          <a:bodyPr wrap="square" rtlCol="0">
            <a:spAutoFit/>
          </a:bodyPr>
          <a:p>
            <a:pPr algn="ctr">
              <a:spcBef>
                <a:spcPts val="0"/>
              </a:spcBef>
              <a:spcAft>
                <a:spcPts val="0"/>
              </a:spcAft>
            </a:pPr>
            <a:r>
              <a:rPr lang="zh-CN" altLang="zh-CN" sz="4400" b="1" spc="600" dirty="0">
                <a:gradFill>
                  <a:gsLst>
                    <a:gs pos="51000">
                      <a:schemeClr val="accent1">
                        <a:lumMod val="5000"/>
                        <a:lumOff val="95000"/>
                      </a:schemeClr>
                    </a:gs>
                    <a:gs pos="100000">
                      <a:srgbClr val="86C3FF"/>
                    </a:gs>
                  </a:gsLst>
                  <a:lin ang="5400000" scaled="1"/>
                </a:gradFill>
                <a:effectLst/>
                <a:latin typeface="Times New Roman" panose="02020603050405020304" charset="0"/>
                <a:ea typeface="微软雅黑" panose="020B0503020204020204" charset="-122"/>
                <a:cs typeface="Times New Roman" panose="02020603050405020304" charset="0"/>
                <a:sym typeface="+mn-ea"/>
              </a:rPr>
              <a:t>北京市昌平区应急避难场所专项规划</a:t>
            </a:r>
            <a:endParaRPr lang="zh-CN" altLang="zh-CN" sz="4400" b="1" spc="600" dirty="0">
              <a:gradFill>
                <a:gsLst>
                  <a:gs pos="51000">
                    <a:schemeClr val="accent1">
                      <a:lumMod val="5000"/>
                      <a:lumOff val="95000"/>
                    </a:schemeClr>
                  </a:gs>
                  <a:gs pos="100000">
                    <a:srgbClr val="86C3FF"/>
                  </a:gs>
                </a:gsLst>
                <a:lin ang="5400000" scaled="1"/>
              </a:gradFill>
              <a:effectLst/>
              <a:latin typeface="Times New Roman" panose="02020603050405020304" charset="0"/>
              <a:ea typeface="微软雅黑" panose="020B0503020204020204" charset="-122"/>
              <a:cs typeface="Times New Roman" panose="02020603050405020304" charset="0"/>
              <a:sym typeface="+mn-ea"/>
            </a:endParaRPr>
          </a:p>
          <a:p>
            <a:pPr algn="ctr">
              <a:spcBef>
                <a:spcPts val="0"/>
              </a:spcBef>
              <a:spcAft>
                <a:spcPts val="0"/>
              </a:spcAft>
            </a:pPr>
            <a:r>
              <a:rPr lang="zh-CN" altLang="zh-CN" sz="3200" b="1" spc="600" dirty="0">
                <a:gradFill>
                  <a:gsLst>
                    <a:gs pos="51000">
                      <a:schemeClr val="accent1">
                        <a:lumMod val="5000"/>
                        <a:lumOff val="95000"/>
                      </a:schemeClr>
                    </a:gs>
                    <a:gs pos="100000">
                      <a:srgbClr val="86C3FF"/>
                    </a:gs>
                  </a:gsLst>
                  <a:lin ang="5400000" scaled="1"/>
                </a:gradFill>
                <a:effectLst/>
                <a:latin typeface="Times New Roman" panose="02020603050405020304" charset="0"/>
                <a:ea typeface="微软雅黑" panose="020B0503020204020204" charset="-122"/>
                <a:cs typeface="Times New Roman" panose="02020603050405020304" charset="0"/>
                <a:sym typeface="+mn-ea"/>
              </a:rPr>
              <a:t>（2024年—2035年）</a:t>
            </a:r>
            <a:endParaRPr lang="zh-CN" altLang="zh-CN" sz="3200" b="1" spc="600" dirty="0">
              <a:gradFill>
                <a:gsLst>
                  <a:gs pos="51000">
                    <a:schemeClr val="accent1">
                      <a:lumMod val="5000"/>
                      <a:lumOff val="95000"/>
                    </a:schemeClr>
                  </a:gs>
                  <a:gs pos="100000">
                    <a:srgbClr val="86C3FF"/>
                  </a:gs>
                </a:gsLst>
                <a:lin ang="5400000" scaled="1"/>
              </a:gradFill>
              <a:effectLst/>
              <a:latin typeface="Times New Roman" panose="02020603050405020304" charset="0"/>
              <a:ea typeface="微软雅黑" panose="020B0503020204020204" charset="-122"/>
              <a:cs typeface="Times New Roman" panose="02020603050405020304" charset="0"/>
              <a:sym typeface="+mn-ea"/>
            </a:endParaRPr>
          </a:p>
          <a:p>
            <a:pPr algn="ctr">
              <a:spcBef>
                <a:spcPts val="0"/>
              </a:spcBef>
              <a:spcAft>
                <a:spcPts val="0"/>
              </a:spcAft>
            </a:pPr>
            <a:endParaRPr lang="zh-CN" altLang="zh-CN" sz="3200" b="1" spc="600" dirty="0">
              <a:gradFill>
                <a:gsLst>
                  <a:gs pos="51000">
                    <a:schemeClr val="accent1">
                      <a:lumMod val="5000"/>
                      <a:lumOff val="95000"/>
                    </a:schemeClr>
                  </a:gs>
                  <a:gs pos="100000">
                    <a:srgbClr val="86C3FF"/>
                  </a:gs>
                </a:gsLst>
                <a:lin ang="5400000" scaled="1"/>
              </a:gradFill>
              <a:effectLst/>
              <a:latin typeface="Times New Roman" panose="02020603050405020304" charset="0"/>
              <a:ea typeface="微软雅黑" panose="020B0503020204020204" charset="-122"/>
              <a:cs typeface="Times New Roman" panose="02020603050405020304" charset="0"/>
              <a:sym typeface="+mn-ea"/>
            </a:endParaRPr>
          </a:p>
          <a:p>
            <a:pPr algn="ctr">
              <a:spcBef>
                <a:spcPts val="0"/>
              </a:spcBef>
              <a:spcAft>
                <a:spcPts val="0"/>
              </a:spcAft>
            </a:pPr>
            <a:r>
              <a:rPr lang="zh-CN" altLang="zh-CN" sz="3200" b="1" spc="600" dirty="0">
                <a:gradFill>
                  <a:gsLst>
                    <a:gs pos="51000">
                      <a:schemeClr val="accent1">
                        <a:lumMod val="5000"/>
                        <a:lumOff val="95000"/>
                      </a:schemeClr>
                    </a:gs>
                    <a:gs pos="100000">
                      <a:srgbClr val="86C3FF"/>
                    </a:gs>
                  </a:gsLst>
                  <a:lin ang="5400000" scaled="1"/>
                </a:gradFill>
                <a:effectLst/>
                <a:latin typeface="Times New Roman" panose="02020603050405020304" charset="0"/>
                <a:ea typeface="微软雅黑" panose="020B0503020204020204" charset="-122"/>
                <a:cs typeface="Times New Roman" panose="02020603050405020304" charset="0"/>
                <a:sym typeface="+mn-ea"/>
              </a:rPr>
              <a:t>（征求意见稿）</a:t>
            </a:r>
            <a:endParaRPr lang="zh-CN" altLang="zh-CN" sz="3200" b="1" spc="600" dirty="0">
              <a:gradFill>
                <a:gsLst>
                  <a:gs pos="51000">
                    <a:schemeClr val="accent1">
                      <a:lumMod val="5000"/>
                      <a:lumOff val="95000"/>
                    </a:schemeClr>
                  </a:gs>
                  <a:gs pos="100000">
                    <a:srgbClr val="86C3FF"/>
                  </a:gs>
                </a:gsLst>
                <a:lin ang="5400000" scaled="1"/>
              </a:gradFill>
              <a:effectLst/>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 r="2758" b="82325"/>
          <a:stretch>
            <a:fillRect/>
          </a:stretch>
        </p:blipFill>
        <p:spPr>
          <a:xfrm>
            <a:off x="336884" y="32084"/>
            <a:ext cx="11855116" cy="1212100"/>
          </a:xfrm>
          <a:prstGeom prst="rect">
            <a:avLst/>
          </a:prstGeom>
        </p:spPr>
      </p:pic>
      <p:sp>
        <p:nvSpPr>
          <p:cNvPr id="3" name="文本框 2"/>
          <p:cNvSpPr txBox="1"/>
          <p:nvPr/>
        </p:nvSpPr>
        <p:spPr>
          <a:xfrm>
            <a:off x="1097280" y="334010"/>
            <a:ext cx="7034530" cy="685165"/>
          </a:xfrm>
          <a:prstGeom prst="rect">
            <a:avLst/>
          </a:prstGeom>
          <a:noFill/>
        </p:spPr>
        <p:txBody>
          <a:bodyPr wrap="square" rtlCol="0">
            <a:noAutofit/>
          </a:bodyPr>
          <a:lstStyle/>
          <a:p>
            <a:pPr algn="l">
              <a:lnSpc>
                <a:spcPct val="90000"/>
              </a:lnSpc>
              <a:spcBef>
                <a:spcPts val="1000"/>
              </a:spcBef>
            </a:pPr>
            <a:r>
              <a:rPr lang="en-US" altLang="zh-CN" sz="3200" b="1" spc="70" dirty="0">
                <a:solidFill>
                  <a:schemeClr val="accent1"/>
                </a:solidFill>
                <a:latin typeface="微软雅黑" panose="020B0503020204020204" charset="-122"/>
                <a:ea typeface="微软雅黑" panose="020B0503020204020204" charset="-122"/>
                <a:sym typeface="+mn-lt"/>
              </a:rPr>
              <a:t>07 </a:t>
            </a:r>
            <a:r>
              <a:rPr lang="zh-CN" altLang="en-US" sz="3200" b="1" spc="70" dirty="0">
                <a:solidFill>
                  <a:schemeClr val="accent1"/>
                </a:solidFill>
                <a:latin typeface="Arial" panose="020B0604020202020204" pitchFamily="34" charset="0"/>
                <a:ea typeface="微软雅黑" panose="020B0503020204020204" charset="-122"/>
                <a:sym typeface="+mn-lt"/>
              </a:rPr>
              <a:t>分类体系</a:t>
            </a:r>
            <a:endParaRPr lang="zh-CN" altLang="en-US" sz="3200" b="1" spc="70" dirty="0">
              <a:solidFill>
                <a:schemeClr val="accent1"/>
              </a:solidFill>
              <a:latin typeface="Arial" panose="020B0604020202020204" pitchFamily="34" charset="0"/>
              <a:ea typeface="微软雅黑" panose="020B0503020204020204" charset="-122"/>
              <a:sym typeface="+mn-lt"/>
            </a:endParaRPr>
          </a:p>
        </p:txBody>
      </p:sp>
      <p:grpSp>
        <p:nvGrpSpPr>
          <p:cNvPr id="4" name="组合 3"/>
          <p:cNvGrpSpPr/>
          <p:nvPr/>
        </p:nvGrpSpPr>
        <p:grpSpPr>
          <a:xfrm>
            <a:off x="594439" y="258233"/>
            <a:ext cx="441220" cy="547312"/>
            <a:chOff x="594438" y="321733"/>
            <a:chExt cx="719061" cy="891959"/>
          </a:xfrm>
        </p:grpSpPr>
        <p:grpSp>
          <p:nvGrpSpPr>
            <p:cNvPr id="5" name="组合 4"/>
            <p:cNvGrpSpPr/>
            <p:nvPr/>
          </p:nvGrpSpPr>
          <p:grpSpPr>
            <a:xfrm>
              <a:off x="594438" y="321733"/>
              <a:ext cx="719061" cy="820994"/>
              <a:chOff x="601313" y="268472"/>
              <a:chExt cx="402995" cy="460123"/>
            </a:xfrm>
          </p:grpSpPr>
          <p:sp>
            <p:nvSpPr>
              <p:cNvPr id="7" name="六边形 6"/>
              <p:cNvSpPr/>
              <p:nvPr/>
            </p:nvSpPr>
            <p:spPr>
              <a:xfrm rot="10800000">
                <a:off x="883213" y="268472"/>
                <a:ext cx="121095" cy="104392"/>
              </a:xfrm>
              <a:prstGeom prst="hexagon">
                <a:avLst/>
              </a:prstGeom>
              <a:gradFill flip="none" rotWithShape="1">
                <a:gsLst>
                  <a:gs pos="4000">
                    <a:srgbClr val="4EC0A9"/>
                  </a:gs>
                  <a:gs pos="100000">
                    <a:srgbClr val="1461D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六边形 7"/>
              <p:cNvSpPr/>
              <p:nvPr/>
            </p:nvSpPr>
            <p:spPr>
              <a:xfrm rot="10800000">
                <a:off x="601313" y="435358"/>
                <a:ext cx="340155" cy="293237"/>
              </a:xfrm>
              <a:prstGeom prst="hexagon">
                <a:avLst/>
              </a:prstGeom>
              <a:noFill/>
              <a:ln w="44450">
                <a:gradFill>
                  <a:gsLst>
                    <a:gs pos="0">
                      <a:srgbClr val="4EC0A9"/>
                    </a:gs>
                    <a:gs pos="100000">
                      <a:srgbClr val="1461D5"/>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gradFill>
                    <a:gsLst>
                      <a:gs pos="4000">
                        <a:srgbClr val="4EC0A9"/>
                      </a:gs>
                      <a:gs pos="100000">
                        <a:srgbClr val="1461D5"/>
                      </a:gs>
                    </a:gsLst>
                    <a:path path="circle">
                      <a:fillToRect l="100000" t="100000"/>
                    </a:path>
                  </a:gradFill>
                  <a:latin typeface="微软雅黑" panose="020B0503020204020204" charset="-122"/>
                  <a:ea typeface="微软雅黑" panose="020B0503020204020204" charset="-122"/>
                </a:endParaRPr>
              </a:p>
            </p:txBody>
          </p:sp>
        </p:grpSp>
        <p:sp>
          <p:nvSpPr>
            <p:cNvPr id="6" name="矩形 5"/>
            <p:cNvSpPr/>
            <p:nvPr/>
          </p:nvSpPr>
          <p:spPr>
            <a:xfrm>
              <a:off x="760439" y="561629"/>
              <a:ext cx="301056" cy="652063"/>
            </a:xfrm>
            <a:prstGeom prst="rect">
              <a:avLst/>
            </a:prstGeom>
          </p:spPr>
          <p:txBody>
            <a:bodyPr wrap="none">
              <a:spAutoFit/>
            </a:bodyPr>
            <a:lstStyle/>
            <a:p>
              <a:pPr algn="ctr"/>
              <a:endParaRPr lang="zh-CN" altLang="en-US" sz="2000" dirty="0"/>
            </a:p>
          </p:txBody>
        </p:sp>
      </p:grpSp>
      <p:sp>
        <p:nvSpPr>
          <p:cNvPr id="143" name="灯片编号占位符 3"/>
          <p:cNvSpPr>
            <a:spLocks noGrp="1"/>
          </p:cNvSpPr>
          <p:nvPr>
            <p:ph type="sldNum" sz="quarter" idx="12"/>
          </p:nvPr>
        </p:nvSpPr>
        <p:spPr>
          <a:xfrm>
            <a:off x="8943975" y="6385209"/>
            <a:ext cx="2743200" cy="365125"/>
          </a:xfrm>
        </p:spPr>
        <p:txBody>
          <a:bodyPr/>
          <a:lstStyle/>
          <a:p>
            <a:fld id="{430851D7-3552-44AB-8522-5B5C38BBEDA5}" type="slidenum">
              <a:rPr lang="zh-CN" altLang="en-US" smtClean="0">
                <a:latin typeface="微软雅黑" panose="020B0503020204020204" charset="-122"/>
                <a:ea typeface="微软雅黑" panose="020B0503020204020204" charset="-122"/>
              </a:rPr>
            </a:fld>
            <a:endParaRPr lang="zh-CN" altLang="en-US" dirty="0">
              <a:latin typeface="微软雅黑" panose="020B0503020204020204" charset="-122"/>
              <a:ea typeface="微软雅黑" panose="020B0503020204020204" charset="-122"/>
            </a:endParaRPr>
          </a:p>
        </p:txBody>
      </p:sp>
      <p:sp>
        <p:nvSpPr>
          <p:cNvPr id="9" name="文本框 8"/>
          <p:cNvSpPr txBox="1"/>
          <p:nvPr/>
        </p:nvSpPr>
        <p:spPr>
          <a:xfrm>
            <a:off x="650240" y="1362710"/>
            <a:ext cx="11093450" cy="1188720"/>
          </a:xfrm>
          <a:prstGeom prst="rect">
            <a:avLst/>
          </a:prstGeom>
        </p:spPr>
        <p:txBody>
          <a:bodyPr>
            <a:noAutofit/>
          </a:bodyPr>
          <a:p>
            <a:pPr indent="0" algn="just" fontAlgn="auto">
              <a:lnSpc>
                <a:spcPct val="150000"/>
              </a:lnSpc>
            </a:pPr>
            <a:r>
              <a:rPr lang="zh-CN" altLang="en-US" sz="2000">
                <a:latin typeface="微软雅黑" panose="020B0503020204020204" charset="-122"/>
                <a:ea typeface="微软雅黑" panose="020B0503020204020204" charset="-122"/>
                <a:sym typeface="+mn-ea"/>
              </a:rPr>
              <a:t>依据灾后紧急避险及避难、人员安置和生活保障对避难场所的空间要求，通过室内公共建筑场所空间建设和室外开敞式公共场地空间建设，分别构建室内型应急避难场所和室外型应急避难场所。</a:t>
            </a:r>
            <a:endParaRPr lang="zh-CN" altLang="en-US" sz="2000">
              <a:latin typeface="微软雅黑" panose="020B0503020204020204" charset="-122"/>
              <a:ea typeface="微软雅黑" panose="020B0503020204020204" charset="-122"/>
            </a:endParaRPr>
          </a:p>
          <a:p>
            <a:pPr indent="0" algn="just" fontAlgn="auto">
              <a:lnSpc>
                <a:spcPct val="150000"/>
              </a:lnSpc>
            </a:pPr>
            <a:endParaRPr lang="zh-CN" altLang="en-US" sz="2000" b="0" i="0" spc="100" dirty="0">
              <a:solidFill>
                <a:schemeClr val="tx1"/>
              </a:solidFill>
              <a:uFillTx/>
              <a:latin typeface="微软雅黑" panose="020B0503020204020204" charset="-122"/>
              <a:ea typeface="微软雅黑" panose="020B0503020204020204" charset="-122"/>
            </a:endParaRPr>
          </a:p>
        </p:txBody>
      </p:sp>
      <p:sp>
        <p:nvSpPr>
          <p:cNvPr id="19" name="文本框 18"/>
          <p:cNvSpPr txBox="1"/>
          <p:nvPr/>
        </p:nvSpPr>
        <p:spPr>
          <a:xfrm>
            <a:off x="696595" y="963930"/>
            <a:ext cx="6096000" cy="398780"/>
          </a:xfrm>
          <a:prstGeom prst="rect">
            <a:avLst/>
          </a:prstGeom>
          <a:noFill/>
        </p:spPr>
        <p:txBody>
          <a:bodyPr wrap="square" rtlCol="0" anchor="t">
            <a:spAutoFit/>
          </a:bodyPr>
          <a:p>
            <a:pPr marL="342900" indent="-342900">
              <a:buFont typeface="Wingdings" panose="05000000000000000000" charset="0"/>
              <a:buChar char="Ø"/>
            </a:pPr>
            <a:r>
              <a:rPr lang="zh-CN" altLang="en-US" sz="2000">
                <a:solidFill>
                  <a:schemeClr val="tx1"/>
                </a:solidFill>
                <a:latin typeface="微软雅黑" panose="020B0503020204020204" charset="-122"/>
                <a:ea typeface="微软雅黑" panose="020B0503020204020204" charset="-122"/>
              </a:rPr>
              <a:t>基于应急避难场所</a:t>
            </a:r>
            <a:r>
              <a:rPr lang="zh-CN" altLang="en-US" sz="2000" b="1">
                <a:solidFill>
                  <a:schemeClr val="tx1"/>
                </a:solidFill>
                <a:latin typeface="微软雅黑" panose="020B0503020204020204" charset="-122"/>
                <a:ea typeface="微软雅黑" panose="020B0503020204020204" charset="-122"/>
              </a:rPr>
              <a:t>空间类型</a:t>
            </a:r>
            <a:r>
              <a:rPr lang="zh-CN" altLang="en-US" sz="2000">
                <a:solidFill>
                  <a:schemeClr val="tx1"/>
                </a:solidFill>
                <a:latin typeface="微软雅黑" panose="020B0503020204020204" charset="-122"/>
                <a:ea typeface="微软雅黑" panose="020B0503020204020204" charset="-122"/>
              </a:rPr>
              <a:t>分类。</a:t>
            </a:r>
            <a:endParaRPr lang="zh-CN" altLang="en-US" sz="2000">
              <a:solidFill>
                <a:schemeClr val="tx1"/>
              </a:solidFill>
              <a:latin typeface="微软雅黑" panose="020B0503020204020204" charset="-122"/>
              <a:ea typeface="微软雅黑" panose="020B0503020204020204" charset="-122"/>
            </a:endParaRPr>
          </a:p>
        </p:txBody>
      </p:sp>
      <p:graphicFrame>
        <p:nvGraphicFramePr>
          <p:cNvPr id="20" name="表格 19"/>
          <p:cNvGraphicFramePr>
            <a:graphicFrameLocks noGrp="1"/>
          </p:cNvGraphicFramePr>
          <p:nvPr>
            <p:custDataLst>
              <p:tags r:id="rId2"/>
            </p:custDataLst>
          </p:nvPr>
        </p:nvGraphicFramePr>
        <p:xfrm>
          <a:off x="669925" y="4697095"/>
          <a:ext cx="10869930" cy="1221740"/>
        </p:xfrm>
        <a:graphic>
          <a:graphicData uri="http://schemas.openxmlformats.org/drawingml/2006/table">
            <a:tbl>
              <a:tblPr firstRow="1" bandRow="1">
                <a:tableStyleId>{5C5EFB20-3974-49CF-A924-9828DF6EA594}</a:tableStyleId>
              </a:tblPr>
              <a:tblGrid>
                <a:gridCol w="1172845"/>
                <a:gridCol w="4718050"/>
                <a:gridCol w="4979035"/>
              </a:tblGrid>
              <a:tr h="1221740">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zh-CN" altLang="en-US" sz="1800" dirty="0">
                          <a:latin typeface="微软雅黑" panose="020B0503020204020204" charset="-122"/>
                          <a:ea typeface="微软雅黑" panose="020B0503020204020204" charset="-122"/>
                        </a:rPr>
                        <a:t>主要特征</a:t>
                      </a:r>
                      <a:endParaRPr lang="zh-CN" altLang="en-US" sz="1800" dirty="0">
                        <a:latin typeface="微软雅黑" panose="020B0503020204020204" charset="-122"/>
                        <a:ea typeface="微软雅黑" panose="020B0503020204020204" charset="-122"/>
                      </a:endParaRPr>
                    </a:p>
                  </a:txBody>
                  <a:tcPr anchor="ct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just"/>
                      <a:r>
                        <a:rPr lang="zh-CN" altLang="en-US" sz="1800" dirty="0">
                          <a:latin typeface="微软雅黑" panose="020B0503020204020204" charset="-122"/>
                          <a:ea typeface="微软雅黑" panose="020B0503020204020204" charset="-122"/>
                        </a:rPr>
                        <a:t>利用室内公共建筑场所空间建设的应急避难场所，包括室内和室外功能兼具的应急避难场所。</a:t>
                      </a:r>
                      <a:endParaRPr lang="zh-CN" altLang="en-US" sz="1800" dirty="0">
                        <a:latin typeface="微软雅黑" panose="020B0503020204020204" charset="-122"/>
                        <a:ea typeface="微软雅黑" panose="020B0503020204020204" charset="-122"/>
                      </a:endParaRPr>
                    </a:p>
                  </a:txBody>
                  <a:tcPr anchor="ctr"/>
                </a:tc>
                <a:tc>
                  <a:txBody>
                    <a:bodyPr/>
                    <a:p>
                      <a:pPr algn="just">
                        <a:buNone/>
                      </a:pPr>
                      <a:r>
                        <a:rPr lang="zh-CN" altLang="en-US" sz="1800" dirty="0">
                          <a:latin typeface="微软雅黑" panose="020B0503020204020204" charset="-122"/>
                          <a:ea typeface="微软雅黑" panose="020B0503020204020204" charset="-122"/>
                        </a:rPr>
                        <a:t>利用室外开敞式公共场地空间建设的应急避难场所，包括在室外搭建可移动帐篷、活动房等设立的应急避难场所。</a:t>
                      </a:r>
                      <a:endParaRPr lang="zh-CN" altLang="en-US" sz="1800" dirty="0">
                        <a:latin typeface="微软雅黑" panose="020B0503020204020204" charset="-122"/>
                        <a:ea typeface="微软雅黑" panose="020B0503020204020204" charset="-122"/>
                      </a:endParaRPr>
                    </a:p>
                  </a:txBody>
                  <a:tcPr anchor="ctr"/>
                </a:tc>
              </a:tr>
            </a:tbl>
          </a:graphicData>
        </a:graphic>
      </p:graphicFrame>
      <p:sp>
        <p:nvSpPr>
          <p:cNvPr id="22" name="TextBox 13"/>
          <p:cNvSpPr txBox="1">
            <a:spLocks noChangeArrowheads="1"/>
          </p:cNvSpPr>
          <p:nvPr>
            <p:custDataLst>
              <p:tags r:id="rId3"/>
            </p:custDataLst>
          </p:nvPr>
        </p:nvSpPr>
        <p:spPr bwMode="auto">
          <a:xfrm>
            <a:off x="2869387" y="4106546"/>
            <a:ext cx="2346888"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ctr" eaLnBrk="1" hangingPunct="1">
              <a:spcBef>
                <a:spcPct val="20000"/>
              </a:spcBef>
              <a:buFont typeface="Arial" panose="020B0604020202020204" pitchFamily="34" charset="0"/>
              <a:buNone/>
            </a:pPr>
            <a:r>
              <a:rPr lang="zh-CN" altLang="en-US" sz="2000" b="1" dirty="0">
                <a:solidFill>
                  <a:srgbClr val="1D4374"/>
                </a:solidFill>
                <a:latin typeface="微软雅黑" panose="020B0503020204020204" charset="-122"/>
                <a:cs typeface="+mn-ea"/>
                <a:sym typeface="+mn-lt"/>
              </a:rPr>
              <a:t>室内型应急避难场所</a:t>
            </a:r>
            <a:endParaRPr lang="en-US" altLang="zh-CN" sz="2000" b="1" dirty="0">
              <a:solidFill>
                <a:srgbClr val="1D4374"/>
              </a:solidFill>
              <a:latin typeface="微软雅黑" panose="020B0503020204020204" charset="-122"/>
              <a:cs typeface="+mn-ea"/>
              <a:sym typeface="+mn-lt"/>
            </a:endParaRPr>
          </a:p>
        </p:txBody>
      </p:sp>
      <p:sp>
        <p:nvSpPr>
          <p:cNvPr id="23" name="TextBox 13"/>
          <p:cNvSpPr txBox="1">
            <a:spLocks noChangeArrowheads="1"/>
          </p:cNvSpPr>
          <p:nvPr>
            <p:custDataLst>
              <p:tags r:id="rId4"/>
            </p:custDataLst>
          </p:nvPr>
        </p:nvSpPr>
        <p:spPr bwMode="auto">
          <a:xfrm>
            <a:off x="7704174" y="4106546"/>
            <a:ext cx="2346888"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ctr" eaLnBrk="1" hangingPunct="1">
              <a:spcBef>
                <a:spcPct val="20000"/>
              </a:spcBef>
              <a:buFont typeface="Arial" panose="020B0604020202020204" pitchFamily="34" charset="0"/>
              <a:buNone/>
            </a:pPr>
            <a:r>
              <a:rPr lang="zh-CN" altLang="en-US" sz="2000" b="1">
                <a:solidFill>
                  <a:srgbClr val="1D4374"/>
                </a:solidFill>
                <a:latin typeface="微软雅黑" panose="020B0503020204020204" charset="-122"/>
                <a:cs typeface="+mn-ea"/>
                <a:sym typeface="+mn-lt"/>
              </a:rPr>
              <a:t>室外型应急避难场所</a:t>
            </a:r>
            <a:endParaRPr lang="en-US" altLang="zh-CN" sz="2000" b="1" dirty="0">
              <a:solidFill>
                <a:srgbClr val="1D4374"/>
              </a:solidFill>
              <a:latin typeface="微软雅黑" panose="020B0503020204020204" charset="-122"/>
              <a:cs typeface="+mn-ea"/>
              <a:sym typeface="+mn-lt"/>
            </a:endParaRPr>
          </a:p>
        </p:txBody>
      </p:sp>
      <p:pic>
        <p:nvPicPr>
          <p:cNvPr id="24" name="https://docer-ks3.wpscdn.cn/picture/178986511/31f50763605255bf5aefc90eda8bdd57_612.jpg" descr="漫画风逃跑的卡通人"/>
          <p:cNvPicPr>
            <a:picLocks noChangeAspect="1"/>
          </p:cNvPicPr>
          <p:nvPr/>
        </p:nvPicPr>
        <p:blipFill>
          <a:blip r:embed="rId5"/>
          <a:stretch>
            <a:fillRect/>
          </a:stretch>
        </p:blipFill>
        <p:spPr>
          <a:xfrm>
            <a:off x="3076575" y="2609850"/>
            <a:ext cx="1783080" cy="1759585"/>
          </a:xfrm>
          <a:prstGeom prst="rect">
            <a:avLst/>
          </a:prstGeom>
        </p:spPr>
      </p:pic>
      <p:pic>
        <p:nvPicPr>
          <p:cNvPr id="25" name="图片 24"/>
          <p:cNvPicPr>
            <a:picLocks noChangeAspect="1"/>
          </p:cNvPicPr>
          <p:nvPr/>
        </p:nvPicPr>
        <p:blipFill>
          <a:blip r:embed="rId6"/>
          <a:stretch>
            <a:fillRect/>
          </a:stretch>
        </p:blipFill>
        <p:spPr>
          <a:xfrm>
            <a:off x="8204835" y="2886710"/>
            <a:ext cx="1108710" cy="12096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 r="2758" b="82325"/>
          <a:stretch>
            <a:fillRect/>
          </a:stretch>
        </p:blipFill>
        <p:spPr>
          <a:xfrm>
            <a:off x="336884" y="32084"/>
            <a:ext cx="11855116" cy="1212100"/>
          </a:xfrm>
          <a:prstGeom prst="rect">
            <a:avLst/>
          </a:prstGeom>
        </p:spPr>
      </p:pic>
      <p:sp>
        <p:nvSpPr>
          <p:cNvPr id="3" name="文本框 2"/>
          <p:cNvSpPr txBox="1"/>
          <p:nvPr/>
        </p:nvSpPr>
        <p:spPr>
          <a:xfrm>
            <a:off x="1097280" y="334010"/>
            <a:ext cx="7034530" cy="685165"/>
          </a:xfrm>
          <a:prstGeom prst="rect">
            <a:avLst/>
          </a:prstGeom>
          <a:noFill/>
        </p:spPr>
        <p:txBody>
          <a:bodyPr wrap="square" rtlCol="0">
            <a:noAutofit/>
          </a:bodyPr>
          <a:lstStyle/>
          <a:p>
            <a:pPr algn="l">
              <a:lnSpc>
                <a:spcPct val="90000"/>
              </a:lnSpc>
              <a:spcBef>
                <a:spcPts val="1000"/>
              </a:spcBef>
            </a:pPr>
            <a:r>
              <a:rPr lang="en-US" altLang="zh-CN" sz="3200" b="1" spc="70" dirty="0">
                <a:solidFill>
                  <a:schemeClr val="accent1"/>
                </a:solidFill>
                <a:latin typeface="微软雅黑" panose="020B0503020204020204" charset="-122"/>
                <a:ea typeface="微软雅黑" panose="020B0503020204020204" charset="-122"/>
                <a:sym typeface="+mn-lt"/>
              </a:rPr>
              <a:t>07 </a:t>
            </a:r>
            <a:r>
              <a:rPr lang="zh-CN" altLang="en-US" sz="3200" b="1" spc="70" dirty="0">
                <a:solidFill>
                  <a:schemeClr val="accent1"/>
                </a:solidFill>
                <a:latin typeface="Arial" panose="020B0604020202020204" pitchFamily="34" charset="0"/>
                <a:ea typeface="微软雅黑" panose="020B0503020204020204" charset="-122"/>
                <a:sym typeface="+mn-lt"/>
              </a:rPr>
              <a:t>分类体系</a:t>
            </a:r>
            <a:endParaRPr lang="zh-CN" altLang="en-US" sz="3200" b="1" spc="70" dirty="0">
              <a:solidFill>
                <a:schemeClr val="accent1"/>
              </a:solidFill>
              <a:latin typeface="Arial" panose="020B0604020202020204" pitchFamily="34" charset="0"/>
              <a:ea typeface="微软雅黑" panose="020B0503020204020204" charset="-122"/>
              <a:sym typeface="+mn-lt"/>
            </a:endParaRPr>
          </a:p>
        </p:txBody>
      </p:sp>
      <p:grpSp>
        <p:nvGrpSpPr>
          <p:cNvPr id="4" name="组合 3"/>
          <p:cNvGrpSpPr/>
          <p:nvPr/>
        </p:nvGrpSpPr>
        <p:grpSpPr>
          <a:xfrm>
            <a:off x="594439" y="258233"/>
            <a:ext cx="441220" cy="547312"/>
            <a:chOff x="594438" y="321733"/>
            <a:chExt cx="719061" cy="891959"/>
          </a:xfrm>
        </p:grpSpPr>
        <p:grpSp>
          <p:nvGrpSpPr>
            <p:cNvPr id="5" name="组合 4"/>
            <p:cNvGrpSpPr/>
            <p:nvPr/>
          </p:nvGrpSpPr>
          <p:grpSpPr>
            <a:xfrm>
              <a:off x="594438" y="321733"/>
              <a:ext cx="719061" cy="820994"/>
              <a:chOff x="601313" y="268472"/>
              <a:chExt cx="402995" cy="460123"/>
            </a:xfrm>
          </p:grpSpPr>
          <p:sp>
            <p:nvSpPr>
              <p:cNvPr id="7" name="六边形 6"/>
              <p:cNvSpPr/>
              <p:nvPr/>
            </p:nvSpPr>
            <p:spPr>
              <a:xfrm rot="10800000">
                <a:off x="883213" y="268472"/>
                <a:ext cx="121095" cy="104392"/>
              </a:xfrm>
              <a:prstGeom prst="hexagon">
                <a:avLst/>
              </a:prstGeom>
              <a:gradFill flip="none" rotWithShape="1">
                <a:gsLst>
                  <a:gs pos="4000">
                    <a:srgbClr val="4EC0A9"/>
                  </a:gs>
                  <a:gs pos="100000">
                    <a:srgbClr val="1461D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六边形 7"/>
              <p:cNvSpPr/>
              <p:nvPr/>
            </p:nvSpPr>
            <p:spPr>
              <a:xfrm rot="10800000">
                <a:off x="601313" y="435358"/>
                <a:ext cx="340155" cy="293237"/>
              </a:xfrm>
              <a:prstGeom prst="hexagon">
                <a:avLst/>
              </a:prstGeom>
              <a:noFill/>
              <a:ln w="44450">
                <a:gradFill>
                  <a:gsLst>
                    <a:gs pos="0">
                      <a:srgbClr val="4EC0A9"/>
                    </a:gs>
                    <a:gs pos="100000">
                      <a:srgbClr val="1461D5"/>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gradFill>
                    <a:gsLst>
                      <a:gs pos="4000">
                        <a:srgbClr val="4EC0A9"/>
                      </a:gs>
                      <a:gs pos="100000">
                        <a:srgbClr val="1461D5"/>
                      </a:gs>
                    </a:gsLst>
                    <a:path path="circle">
                      <a:fillToRect l="100000" t="100000"/>
                    </a:path>
                  </a:gradFill>
                  <a:latin typeface="微软雅黑" panose="020B0503020204020204" charset="-122"/>
                  <a:ea typeface="微软雅黑" panose="020B0503020204020204" charset="-122"/>
                </a:endParaRPr>
              </a:p>
            </p:txBody>
          </p:sp>
        </p:grpSp>
        <p:sp>
          <p:nvSpPr>
            <p:cNvPr id="6" name="矩形 5"/>
            <p:cNvSpPr/>
            <p:nvPr/>
          </p:nvSpPr>
          <p:spPr>
            <a:xfrm>
              <a:off x="760439" y="561629"/>
              <a:ext cx="301056" cy="652063"/>
            </a:xfrm>
            <a:prstGeom prst="rect">
              <a:avLst/>
            </a:prstGeom>
          </p:spPr>
          <p:txBody>
            <a:bodyPr wrap="none">
              <a:spAutoFit/>
            </a:bodyPr>
            <a:lstStyle/>
            <a:p>
              <a:pPr algn="ctr"/>
              <a:endParaRPr lang="zh-CN" altLang="en-US" sz="2000" dirty="0"/>
            </a:p>
          </p:txBody>
        </p:sp>
      </p:grpSp>
      <p:sp>
        <p:nvSpPr>
          <p:cNvPr id="143" name="灯片编号占位符 3"/>
          <p:cNvSpPr>
            <a:spLocks noGrp="1"/>
          </p:cNvSpPr>
          <p:nvPr>
            <p:ph type="sldNum" sz="quarter" idx="12"/>
          </p:nvPr>
        </p:nvSpPr>
        <p:spPr>
          <a:xfrm>
            <a:off x="8943975" y="6385209"/>
            <a:ext cx="2743200" cy="365125"/>
          </a:xfrm>
        </p:spPr>
        <p:txBody>
          <a:bodyPr/>
          <a:lstStyle/>
          <a:p>
            <a:fld id="{430851D7-3552-44AB-8522-5B5C38BBEDA5}" type="slidenum">
              <a:rPr lang="zh-CN" altLang="en-US" smtClean="0">
                <a:latin typeface="微软雅黑" panose="020B0503020204020204" charset="-122"/>
                <a:ea typeface="微软雅黑" panose="020B0503020204020204" charset="-122"/>
              </a:rPr>
            </a:fld>
            <a:endParaRPr lang="zh-CN" altLang="en-US" dirty="0">
              <a:latin typeface="微软雅黑" panose="020B0503020204020204" charset="-122"/>
              <a:ea typeface="微软雅黑" panose="020B0503020204020204" charset="-122"/>
            </a:endParaRPr>
          </a:p>
        </p:txBody>
      </p:sp>
      <p:sp>
        <p:nvSpPr>
          <p:cNvPr id="12" name="文本框 11"/>
          <p:cNvSpPr txBox="1"/>
          <p:nvPr/>
        </p:nvSpPr>
        <p:spPr>
          <a:xfrm>
            <a:off x="650240" y="1362710"/>
            <a:ext cx="11093450" cy="1188720"/>
          </a:xfrm>
          <a:prstGeom prst="rect">
            <a:avLst/>
          </a:prstGeom>
        </p:spPr>
        <p:txBody>
          <a:bodyPr>
            <a:noAutofit/>
          </a:bodyPr>
          <a:p>
            <a:pPr indent="0" algn="just" fontAlgn="auto">
              <a:lnSpc>
                <a:spcPct val="150000"/>
              </a:lnSpc>
            </a:pPr>
            <a:r>
              <a:rPr lang="zh-CN" altLang="en-US" sz="2000" b="0" i="0" spc="100" dirty="0">
                <a:solidFill>
                  <a:schemeClr val="tx1"/>
                </a:solidFill>
                <a:uFillTx/>
                <a:latin typeface="微软雅黑" panose="020B0503020204020204" charset="-122"/>
                <a:ea typeface="微软雅黑" panose="020B0503020204020204" charset="-122"/>
              </a:rPr>
              <a:t>依据应对自然灾害、事故灾难、公共卫生事件、社会安全事件等不同类型灾害的应急避难需求，构建</a:t>
            </a:r>
            <a:r>
              <a:rPr lang="zh-CN" altLang="en-US" sz="2000" b="1" i="0" spc="100" dirty="0">
                <a:solidFill>
                  <a:schemeClr val="tx1"/>
                </a:solidFill>
                <a:uFillTx/>
                <a:latin typeface="微软雅黑" panose="020B0503020204020204" charset="-122"/>
                <a:ea typeface="微软雅黑" panose="020B0503020204020204" charset="-122"/>
              </a:rPr>
              <a:t>综合性、单一性（特定性、专业性）</a:t>
            </a:r>
            <a:r>
              <a:rPr lang="zh-CN" altLang="en-US" sz="2000" b="0" i="0" spc="100" dirty="0">
                <a:solidFill>
                  <a:schemeClr val="tx1"/>
                </a:solidFill>
                <a:uFillTx/>
                <a:latin typeface="微软雅黑" panose="020B0503020204020204" charset="-122"/>
                <a:ea typeface="微软雅黑" panose="020B0503020204020204" charset="-122"/>
              </a:rPr>
              <a:t>应急避难场所类型。</a:t>
            </a:r>
            <a:endParaRPr lang="zh-CN" altLang="en-US" sz="2000" b="0" i="0" spc="100" dirty="0">
              <a:solidFill>
                <a:schemeClr val="tx1"/>
              </a:solidFill>
              <a:uFillTx/>
              <a:latin typeface="微软雅黑" panose="020B0503020204020204" charset="-122"/>
              <a:ea typeface="微软雅黑" panose="020B0503020204020204" charset="-122"/>
            </a:endParaRPr>
          </a:p>
        </p:txBody>
      </p:sp>
      <p:graphicFrame>
        <p:nvGraphicFramePr>
          <p:cNvPr id="10" name="表格 9"/>
          <p:cNvGraphicFramePr>
            <a:graphicFrameLocks noGrp="1"/>
          </p:cNvGraphicFramePr>
          <p:nvPr>
            <p:custDataLst>
              <p:tags r:id="rId2"/>
            </p:custDataLst>
          </p:nvPr>
        </p:nvGraphicFramePr>
        <p:xfrm>
          <a:off x="615315" y="4258310"/>
          <a:ext cx="10880725" cy="1737360"/>
        </p:xfrm>
        <a:graphic>
          <a:graphicData uri="http://schemas.openxmlformats.org/drawingml/2006/table">
            <a:tbl>
              <a:tblPr firstRow="1" bandRow="1">
                <a:tableStyleId>{F5AB1C69-6EDB-4FF4-983F-18BD219EF322}</a:tableStyleId>
              </a:tblPr>
              <a:tblGrid>
                <a:gridCol w="1616710"/>
                <a:gridCol w="3206750"/>
                <a:gridCol w="3178175"/>
                <a:gridCol w="2879090"/>
              </a:tblGrid>
              <a:tr h="1737360">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buClrTx/>
                        <a:buSzTx/>
                        <a:buFontTx/>
                      </a:pPr>
                      <a:r>
                        <a:rPr lang="zh-CN" altLang="en-US" sz="1800" dirty="0">
                          <a:solidFill>
                            <a:schemeClr val="lt1"/>
                          </a:solidFill>
                          <a:latin typeface="微软雅黑" panose="020B0503020204020204" charset="-122"/>
                          <a:ea typeface="微软雅黑" panose="020B0503020204020204" charset="-122"/>
                        </a:rPr>
                        <a:t>主要特征</a:t>
                      </a:r>
                      <a:endParaRPr lang="zh-CN" altLang="en-US" sz="1800" dirty="0">
                        <a:solidFill>
                          <a:schemeClr val="lt1"/>
                        </a:solidFill>
                        <a:latin typeface="微软雅黑" panose="020B0503020204020204" charset="-122"/>
                        <a:ea typeface="微软雅黑" panose="020B0503020204020204" charset="-122"/>
                      </a:endParaRPr>
                    </a:p>
                  </a:txBody>
                  <a:tcPr anchor="ctr">
                    <a:solidFill>
                      <a:schemeClr val="accent2"/>
                    </a:solid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buClrTx/>
                        <a:buSzTx/>
                        <a:buFontTx/>
                      </a:pPr>
                      <a:r>
                        <a:rPr lang="zh-CN" altLang="en-US" sz="1800" dirty="0">
                          <a:solidFill>
                            <a:schemeClr val="lt1"/>
                          </a:solidFill>
                          <a:latin typeface="微软雅黑" panose="020B0503020204020204" charset="-122"/>
                          <a:ea typeface="微软雅黑" panose="020B0503020204020204" charset="-122"/>
                        </a:rPr>
                        <a:t>以应对地震为主导，统筹多种灾害、事故等应急避难需求，结合应急避难资源现状进行融合建设或改造的紧急、短期、长期应急避难场所。</a:t>
                      </a:r>
                      <a:endParaRPr lang="zh-CN" altLang="en-US" sz="1800" dirty="0">
                        <a:solidFill>
                          <a:schemeClr val="lt1"/>
                        </a:solidFill>
                        <a:latin typeface="微软雅黑" panose="020B0503020204020204" charset="-122"/>
                        <a:ea typeface="微软雅黑" panose="020B0503020204020204" charset="-122"/>
                      </a:endParaRPr>
                    </a:p>
                  </a:txBody>
                  <a:tcPr anchor="ctr">
                    <a:solidFill>
                      <a:schemeClr val="accent1"/>
                    </a:solid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buClrTx/>
                        <a:buSzTx/>
                        <a:buFontTx/>
                      </a:pPr>
                      <a:r>
                        <a:rPr lang="zh-CN" altLang="en-US" sz="1800" dirty="0">
                          <a:solidFill>
                            <a:schemeClr val="lt1"/>
                          </a:solidFill>
                          <a:latin typeface="微软雅黑" panose="020B0503020204020204" charset="-122"/>
                          <a:ea typeface="微软雅黑" panose="020B0503020204020204" charset="-122"/>
                        </a:rPr>
                        <a:t>特定性应急避难场所是指为老年人、婴幼儿、孕妇、残障人士和伤病人员提供服务的应急避难场所。</a:t>
                      </a:r>
                      <a:endParaRPr lang="zh-CN" altLang="en-US" sz="1800" dirty="0">
                        <a:solidFill>
                          <a:schemeClr val="lt1"/>
                        </a:solidFill>
                        <a:latin typeface="微软雅黑" panose="020B0503020204020204" charset="-122"/>
                        <a:ea typeface="微软雅黑" panose="020B0503020204020204" charset="-122"/>
                      </a:endParaRPr>
                    </a:p>
                  </a:txBody>
                  <a:tcPr anchor="ctr">
                    <a:solidFill>
                      <a:schemeClr val="accent2"/>
                    </a:solid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buClrTx/>
                        <a:buSzTx/>
                        <a:buFontTx/>
                      </a:pPr>
                      <a:r>
                        <a:rPr lang="zh-CN" altLang="en-US" sz="1800" dirty="0">
                          <a:solidFill>
                            <a:schemeClr val="lt1"/>
                          </a:solidFill>
                          <a:latin typeface="微软雅黑" panose="020B0503020204020204" charset="-122"/>
                          <a:ea typeface="微软雅黑" panose="020B0503020204020204" charset="-122"/>
                          <a:sym typeface="+mn-ea"/>
                        </a:rPr>
                        <a:t>主要适用于水灾、突发地质灾害、森林火灾等自然灾害的专项避难需求建设的紧急、短期应急避难场所，以及必要的长期应急避难场所。</a:t>
                      </a:r>
                      <a:endParaRPr lang="zh-CN" altLang="en-US" sz="1800" dirty="0">
                        <a:solidFill>
                          <a:schemeClr val="lt1"/>
                        </a:solidFill>
                        <a:latin typeface="微软雅黑" panose="020B0503020204020204" charset="-122"/>
                        <a:ea typeface="微软雅黑" panose="020B0503020204020204" charset="-122"/>
                        <a:sym typeface="+mn-ea"/>
                      </a:endParaRPr>
                    </a:p>
                  </a:txBody>
                  <a:tcPr anchor="ctr">
                    <a:solidFill>
                      <a:schemeClr val="accent1"/>
                    </a:solidFill>
                  </a:tcPr>
                </a:tc>
              </a:tr>
            </a:tbl>
          </a:graphicData>
        </a:graphic>
      </p:graphicFrame>
      <p:grpSp>
        <p:nvGrpSpPr>
          <p:cNvPr id="11" name="组合 10"/>
          <p:cNvGrpSpPr/>
          <p:nvPr/>
        </p:nvGrpSpPr>
        <p:grpSpPr>
          <a:xfrm>
            <a:off x="2798267" y="2895600"/>
            <a:ext cx="8538567" cy="1198246"/>
            <a:chOff x="4407" y="5064"/>
            <a:chExt cx="13447" cy="1887"/>
          </a:xfrm>
        </p:grpSpPr>
        <p:sp>
          <p:nvSpPr>
            <p:cNvPr id="13" name="TextBox 13"/>
            <p:cNvSpPr txBox="1">
              <a:spLocks noChangeArrowheads="1"/>
            </p:cNvSpPr>
            <p:nvPr>
              <p:custDataLst>
                <p:tags r:id="rId3"/>
              </p:custDataLst>
            </p:nvPr>
          </p:nvSpPr>
          <p:spPr bwMode="auto">
            <a:xfrm>
              <a:off x="4407" y="6467"/>
              <a:ext cx="3696"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ctr" eaLnBrk="1" hangingPunct="1">
                <a:spcBef>
                  <a:spcPct val="20000"/>
                </a:spcBef>
                <a:buFont typeface="Arial" panose="020B0604020202020204" pitchFamily="34" charset="0"/>
                <a:buNone/>
              </a:pPr>
              <a:r>
                <a:rPr lang="zh-CN" altLang="en-US" sz="2000" b="1" dirty="0">
                  <a:solidFill>
                    <a:schemeClr val="tx1"/>
                  </a:solidFill>
                  <a:latin typeface="微软雅黑" panose="020B0503020204020204" charset="-122"/>
                  <a:cs typeface="+mn-ea"/>
                  <a:sym typeface="+mn-lt"/>
                </a:rPr>
                <a:t>综合性应急避难场所</a:t>
              </a:r>
              <a:endParaRPr lang="zh-CN" altLang="en-US" sz="2000" b="1" dirty="0">
                <a:solidFill>
                  <a:schemeClr val="tx1"/>
                </a:solidFill>
                <a:latin typeface="微软雅黑" panose="020B0503020204020204" charset="-122"/>
                <a:cs typeface="+mn-ea"/>
                <a:sym typeface="+mn-lt"/>
              </a:endParaRPr>
            </a:p>
          </p:txBody>
        </p:sp>
        <p:sp>
          <p:nvSpPr>
            <p:cNvPr id="14" name="TextBox 13"/>
            <p:cNvSpPr txBox="1">
              <a:spLocks noChangeArrowheads="1"/>
            </p:cNvSpPr>
            <p:nvPr>
              <p:custDataLst>
                <p:tags r:id="rId4"/>
              </p:custDataLst>
            </p:nvPr>
          </p:nvSpPr>
          <p:spPr bwMode="auto">
            <a:xfrm>
              <a:off x="9246" y="6461"/>
              <a:ext cx="3696"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ctr" eaLnBrk="1" hangingPunct="1">
                <a:spcBef>
                  <a:spcPct val="20000"/>
                </a:spcBef>
                <a:buFont typeface="Arial" panose="020B0604020202020204" pitchFamily="34" charset="0"/>
                <a:buNone/>
              </a:pPr>
              <a:r>
                <a:rPr lang="zh-CN" altLang="en-US" sz="2000" b="1">
                  <a:solidFill>
                    <a:schemeClr val="tx1"/>
                  </a:solidFill>
                  <a:latin typeface="微软雅黑" panose="020B0503020204020204" charset="-122"/>
                  <a:cs typeface="+mn-ea"/>
                  <a:sym typeface="+mn-lt"/>
                </a:rPr>
                <a:t>特定性应急避难场所</a:t>
              </a:r>
              <a:endParaRPr lang="zh-CN" altLang="en-US" sz="2000" b="1" dirty="0">
                <a:solidFill>
                  <a:schemeClr val="tx1"/>
                </a:solidFill>
                <a:latin typeface="微软雅黑" panose="020B0503020204020204" charset="-122"/>
                <a:cs typeface="+mn-ea"/>
                <a:sym typeface="+mn-lt"/>
              </a:endParaRPr>
            </a:p>
          </p:txBody>
        </p:sp>
        <p:sp>
          <p:nvSpPr>
            <p:cNvPr id="15" name="TextBox 13"/>
            <p:cNvSpPr txBox="1">
              <a:spLocks noChangeArrowheads="1"/>
            </p:cNvSpPr>
            <p:nvPr>
              <p:custDataLst>
                <p:tags r:id="rId5"/>
              </p:custDataLst>
            </p:nvPr>
          </p:nvSpPr>
          <p:spPr bwMode="auto">
            <a:xfrm>
              <a:off x="14158" y="6465"/>
              <a:ext cx="3696"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ctr" eaLnBrk="1" hangingPunct="1">
                <a:spcBef>
                  <a:spcPct val="20000"/>
                </a:spcBef>
                <a:buFont typeface="Arial" panose="020B0604020202020204" pitchFamily="34" charset="0"/>
                <a:buNone/>
              </a:pPr>
              <a:r>
                <a:rPr lang="zh-CN" altLang="en-US" sz="2000" b="1" dirty="0">
                  <a:solidFill>
                    <a:schemeClr val="tx1"/>
                  </a:solidFill>
                  <a:latin typeface="微软雅黑" panose="020B0503020204020204" charset="-122"/>
                  <a:cs typeface="+mn-ea"/>
                  <a:sym typeface="+mn-lt"/>
                </a:rPr>
                <a:t>专业性应急避难场所</a:t>
              </a:r>
              <a:endParaRPr lang="zh-CN" altLang="en-US" sz="2000" b="1" dirty="0">
                <a:solidFill>
                  <a:schemeClr val="tx1"/>
                </a:solidFill>
                <a:latin typeface="微软雅黑" panose="020B0503020204020204" charset="-122"/>
                <a:cs typeface="+mn-ea"/>
                <a:sym typeface="+mn-lt"/>
              </a:endParaRPr>
            </a:p>
          </p:txBody>
        </p:sp>
        <p:pic>
          <p:nvPicPr>
            <p:cNvPr id="16" name="图片 15" descr="环形饼图"/>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5677" y="5064"/>
              <a:ext cx="1144" cy="1144"/>
            </a:xfrm>
            <a:prstGeom prst="rect">
              <a:avLst/>
            </a:prstGeom>
          </p:spPr>
        </p:pic>
        <p:pic>
          <p:nvPicPr>
            <p:cNvPr id="17" name="图片 16" descr="小孩"/>
            <p:cNvPicPr>
              <a:picLocks noChangeAspect="1"/>
            </p:cNvPicPr>
            <p:nvPr>
              <p:custDataLst>
                <p:tags r:id="rId9"/>
              </p:custDataLst>
            </p:nvPr>
          </p:nvPicPr>
          <p:blipFill>
            <a:blip r:embed="rId10">
              <a:extLst>
                <a:ext uri="{96DAC541-7B7A-43D3-8B79-37D633B846F1}">
                  <asvg:svgBlip xmlns:asvg="http://schemas.microsoft.com/office/drawing/2016/SVG/main" r:embed="rId11"/>
                </a:ext>
              </a:extLst>
            </a:blip>
            <a:stretch>
              <a:fillRect/>
            </a:stretch>
          </p:blipFill>
          <p:spPr>
            <a:xfrm>
              <a:off x="10581" y="5172"/>
              <a:ext cx="1024" cy="1024"/>
            </a:xfrm>
            <a:prstGeom prst="rect">
              <a:avLst/>
            </a:prstGeom>
          </p:spPr>
        </p:pic>
        <p:pic>
          <p:nvPicPr>
            <p:cNvPr id="18" name="图片 17" descr="波浪房子"/>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15509" y="5213"/>
              <a:ext cx="995" cy="995"/>
            </a:xfrm>
            <a:prstGeom prst="rect">
              <a:avLst/>
            </a:prstGeom>
          </p:spPr>
        </p:pic>
      </p:grpSp>
      <p:sp>
        <p:nvSpPr>
          <p:cNvPr id="9" name="文本框 8"/>
          <p:cNvSpPr txBox="1"/>
          <p:nvPr/>
        </p:nvSpPr>
        <p:spPr>
          <a:xfrm>
            <a:off x="696595" y="963930"/>
            <a:ext cx="6096000" cy="398780"/>
          </a:xfrm>
          <a:prstGeom prst="rect">
            <a:avLst/>
          </a:prstGeom>
          <a:noFill/>
        </p:spPr>
        <p:txBody>
          <a:bodyPr wrap="square" rtlCol="0" anchor="t">
            <a:spAutoFit/>
          </a:bodyPr>
          <a:p>
            <a:pPr marL="342900" indent="-342900">
              <a:buFont typeface="Wingdings" panose="05000000000000000000" charset="0"/>
              <a:buChar char="Ø"/>
            </a:pPr>
            <a:r>
              <a:rPr lang="zh-CN" altLang="en-US" sz="2000">
                <a:solidFill>
                  <a:schemeClr val="tx1"/>
                </a:solidFill>
                <a:latin typeface="微软雅黑" panose="020B0503020204020204" charset="-122"/>
                <a:ea typeface="微软雅黑" panose="020B0503020204020204" charset="-122"/>
              </a:rPr>
              <a:t>基于应急避难场所</a:t>
            </a:r>
            <a:r>
              <a:rPr lang="zh-CN" altLang="en-US" sz="2000" b="1">
                <a:solidFill>
                  <a:schemeClr val="tx1"/>
                </a:solidFill>
                <a:latin typeface="微软雅黑" panose="020B0503020204020204" charset="-122"/>
                <a:ea typeface="微软雅黑" panose="020B0503020204020204" charset="-122"/>
              </a:rPr>
              <a:t>避难功能</a:t>
            </a:r>
            <a:r>
              <a:rPr lang="zh-CN" altLang="en-US" sz="2000">
                <a:solidFill>
                  <a:schemeClr val="tx1"/>
                </a:solidFill>
                <a:latin typeface="微软雅黑" panose="020B0503020204020204" charset="-122"/>
                <a:ea typeface="微软雅黑" panose="020B0503020204020204" charset="-122"/>
              </a:rPr>
              <a:t>分类。</a:t>
            </a:r>
            <a:endParaRPr lang="zh-CN" altLang="en-US" sz="2000">
              <a:solidFill>
                <a:schemeClr val="tx1"/>
              </a:solidFill>
              <a:latin typeface="微软雅黑" panose="020B0503020204020204" charset="-122"/>
              <a:ea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 r="2758" b="82325"/>
          <a:stretch>
            <a:fillRect/>
          </a:stretch>
        </p:blipFill>
        <p:spPr>
          <a:xfrm>
            <a:off x="336884" y="32084"/>
            <a:ext cx="11855116" cy="1212100"/>
          </a:xfrm>
          <a:prstGeom prst="rect">
            <a:avLst/>
          </a:prstGeom>
        </p:spPr>
      </p:pic>
      <p:grpSp>
        <p:nvGrpSpPr>
          <p:cNvPr id="4" name="组合 3"/>
          <p:cNvGrpSpPr/>
          <p:nvPr/>
        </p:nvGrpSpPr>
        <p:grpSpPr>
          <a:xfrm>
            <a:off x="594439" y="258233"/>
            <a:ext cx="441220" cy="547312"/>
            <a:chOff x="594438" y="321733"/>
            <a:chExt cx="719061" cy="891959"/>
          </a:xfrm>
        </p:grpSpPr>
        <p:grpSp>
          <p:nvGrpSpPr>
            <p:cNvPr id="5" name="组合 4"/>
            <p:cNvGrpSpPr/>
            <p:nvPr/>
          </p:nvGrpSpPr>
          <p:grpSpPr>
            <a:xfrm>
              <a:off x="594438" y="321733"/>
              <a:ext cx="719061" cy="820994"/>
              <a:chOff x="601313" y="268472"/>
              <a:chExt cx="402995" cy="460123"/>
            </a:xfrm>
          </p:grpSpPr>
          <p:sp>
            <p:nvSpPr>
              <p:cNvPr id="7" name="六边形 6"/>
              <p:cNvSpPr/>
              <p:nvPr/>
            </p:nvSpPr>
            <p:spPr>
              <a:xfrm rot="10800000">
                <a:off x="883213" y="268472"/>
                <a:ext cx="121095" cy="104392"/>
              </a:xfrm>
              <a:prstGeom prst="hexagon">
                <a:avLst/>
              </a:prstGeom>
              <a:gradFill flip="none" rotWithShape="1">
                <a:gsLst>
                  <a:gs pos="4000">
                    <a:srgbClr val="4EC0A9"/>
                  </a:gs>
                  <a:gs pos="100000">
                    <a:srgbClr val="1461D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六边形 7"/>
              <p:cNvSpPr/>
              <p:nvPr/>
            </p:nvSpPr>
            <p:spPr>
              <a:xfrm rot="10800000">
                <a:off x="601313" y="435358"/>
                <a:ext cx="340155" cy="293237"/>
              </a:xfrm>
              <a:prstGeom prst="hexagon">
                <a:avLst/>
              </a:prstGeom>
              <a:noFill/>
              <a:ln w="44450">
                <a:gradFill>
                  <a:gsLst>
                    <a:gs pos="0">
                      <a:srgbClr val="4EC0A9"/>
                    </a:gs>
                    <a:gs pos="100000">
                      <a:srgbClr val="1461D5"/>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gradFill>
                    <a:gsLst>
                      <a:gs pos="4000">
                        <a:srgbClr val="4EC0A9"/>
                      </a:gs>
                      <a:gs pos="100000">
                        <a:srgbClr val="1461D5"/>
                      </a:gs>
                    </a:gsLst>
                    <a:path path="circle">
                      <a:fillToRect l="100000" t="100000"/>
                    </a:path>
                  </a:gradFill>
                  <a:latin typeface="微软雅黑" panose="020B0503020204020204" charset="-122"/>
                  <a:ea typeface="微软雅黑" panose="020B0503020204020204" charset="-122"/>
                </a:endParaRPr>
              </a:p>
            </p:txBody>
          </p:sp>
        </p:grpSp>
        <p:sp>
          <p:nvSpPr>
            <p:cNvPr id="6" name="矩形 5"/>
            <p:cNvSpPr/>
            <p:nvPr/>
          </p:nvSpPr>
          <p:spPr>
            <a:xfrm>
              <a:off x="760439" y="561629"/>
              <a:ext cx="301056" cy="652063"/>
            </a:xfrm>
            <a:prstGeom prst="rect">
              <a:avLst/>
            </a:prstGeom>
          </p:spPr>
          <p:txBody>
            <a:bodyPr wrap="none">
              <a:spAutoFit/>
            </a:bodyPr>
            <a:lstStyle/>
            <a:p>
              <a:pPr algn="ctr"/>
              <a:endParaRPr lang="zh-CN" altLang="en-US" sz="2000" dirty="0"/>
            </a:p>
          </p:txBody>
        </p:sp>
      </p:grpSp>
      <p:sp>
        <p:nvSpPr>
          <p:cNvPr id="143" name="灯片编号占位符 3"/>
          <p:cNvSpPr>
            <a:spLocks noGrp="1"/>
          </p:cNvSpPr>
          <p:nvPr>
            <p:ph type="sldNum" sz="quarter" idx="12"/>
          </p:nvPr>
        </p:nvSpPr>
        <p:spPr>
          <a:xfrm>
            <a:off x="8943975" y="6385209"/>
            <a:ext cx="2743200" cy="365125"/>
          </a:xfrm>
        </p:spPr>
        <p:txBody>
          <a:bodyPr/>
          <a:lstStyle/>
          <a:p>
            <a:fld id="{430851D7-3552-44AB-8522-5B5C38BBEDA5}" type="slidenum">
              <a:rPr lang="zh-CN" altLang="en-US" smtClean="0">
                <a:latin typeface="微软雅黑" panose="020B0503020204020204" charset="-122"/>
                <a:ea typeface="微软雅黑" panose="020B0503020204020204" charset="-122"/>
              </a:rPr>
            </a:fld>
            <a:endParaRPr lang="zh-CN" altLang="en-US" dirty="0">
              <a:latin typeface="微软雅黑" panose="020B0503020204020204" charset="-122"/>
              <a:ea typeface="微软雅黑" panose="020B0503020204020204" charset="-122"/>
            </a:endParaRPr>
          </a:p>
        </p:txBody>
      </p:sp>
      <p:sp>
        <p:nvSpPr>
          <p:cNvPr id="218" name="文本框 217"/>
          <p:cNvSpPr txBox="1"/>
          <p:nvPr/>
        </p:nvSpPr>
        <p:spPr>
          <a:xfrm>
            <a:off x="1097280" y="334010"/>
            <a:ext cx="9647555" cy="685165"/>
          </a:xfrm>
          <a:prstGeom prst="rect">
            <a:avLst/>
          </a:prstGeom>
          <a:noFill/>
        </p:spPr>
        <p:txBody>
          <a:bodyPr wrap="square" rtlCol="0">
            <a:noAutofit/>
          </a:bodyPr>
          <a:p>
            <a:pPr algn="l">
              <a:lnSpc>
                <a:spcPct val="90000"/>
              </a:lnSpc>
              <a:spcBef>
                <a:spcPts val="1000"/>
              </a:spcBef>
            </a:pPr>
            <a:r>
              <a:rPr lang="en-US" altLang="zh-CN" sz="3200" b="1" spc="70" dirty="0">
                <a:solidFill>
                  <a:schemeClr val="accent1"/>
                </a:solidFill>
                <a:latin typeface="微软雅黑" panose="020B0503020204020204" charset="-122"/>
                <a:ea typeface="微软雅黑" panose="020B0503020204020204" charset="-122"/>
                <a:sym typeface="+mn-lt"/>
              </a:rPr>
              <a:t>08</a:t>
            </a:r>
            <a:r>
              <a:rPr lang="en-US" altLang="zh-CN" sz="3200" b="1" spc="70" dirty="0">
                <a:solidFill>
                  <a:schemeClr val="accent1"/>
                </a:solidFill>
                <a:latin typeface="Arial" panose="020B0604020202020204" pitchFamily="34" charset="0"/>
                <a:ea typeface="微软雅黑" panose="020B0503020204020204" charset="-122"/>
                <a:sym typeface="+mn-lt"/>
              </a:rPr>
              <a:t> </a:t>
            </a:r>
            <a:r>
              <a:rPr lang="zh-CN" altLang="en-US" sz="3200" b="1" spc="70" dirty="0">
                <a:solidFill>
                  <a:schemeClr val="accent1"/>
                </a:solidFill>
                <a:latin typeface="Arial" panose="020B0604020202020204" pitchFamily="34" charset="0"/>
                <a:ea typeface="微软雅黑" panose="020B0503020204020204" charset="-122"/>
                <a:sym typeface="+mn-lt"/>
              </a:rPr>
              <a:t>分区建设引导</a:t>
            </a:r>
            <a:endParaRPr lang="zh-CN" altLang="en-US" sz="2400" b="1" spc="70" dirty="0">
              <a:solidFill>
                <a:schemeClr val="accent1"/>
              </a:solidFill>
              <a:latin typeface="微软雅黑" panose="020B0503020204020204" charset="-122"/>
              <a:ea typeface="微软雅黑" panose="020B0503020204020204" charset="-122"/>
              <a:sym typeface="+mn-ea"/>
            </a:endParaRPr>
          </a:p>
        </p:txBody>
      </p:sp>
      <p:sp>
        <p:nvSpPr>
          <p:cNvPr id="3" name="文本框 2"/>
          <p:cNvSpPr txBox="1"/>
          <p:nvPr/>
        </p:nvSpPr>
        <p:spPr>
          <a:xfrm>
            <a:off x="640715" y="1060450"/>
            <a:ext cx="10756265" cy="1802765"/>
          </a:xfrm>
          <a:prstGeom prst="rect">
            <a:avLst/>
          </a:prstGeom>
          <a:noFill/>
        </p:spPr>
        <p:txBody>
          <a:bodyPr wrap="square" rtlCol="0" anchor="t">
            <a:noAutofit/>
          </a:bodyPr>
          <a:p>
            <a:pPr indent="0" algn="just" fontAlgn="auto">
              <a:lnSpc>
                <a:spcPct val="150000"/>
              </a:lnSpc>
            </a:pPr>
            <a:r>
              <a:rPr lang="zh-CN" altLang="en-US" sz="2200">
                <a:latin typeface="微软雅黑" panose="020B0503020204020204" charset="-122"/>
                <a:ea typeface="微软雅黑" panose="020B0503020204020204" charset="-122"/>
              </a:rPr>
              <a:t>加强应急避难场所分区建设引导，推动昌平区圈层联动、协同保障关系、构建区域一体化的保障格局。重点加强</a:t>
            </a:r>
            <a:r>
              <a:rPr lang="zh-CN" altLang="en-US" sz="2200" b="1">
                <a:latin typeface="微软雅黑" panose="020B0503020204020204" charset="-122"/>
                <a:ea typeface="微软雅黑" panose="020B0503020204020204" charset="-122"/>
              </a:rPr>
              <a:t>未来科学城对回天地区、昌平新城对多点地区</a:t>
            </a:r>
            <a:r>
              <a:rPr lang="zh-CN" altLang="en-US" sz="2200">
                <a:latin typeface="微软雅黑" panose="020B0503020204020204" charset="-122"/>
                <a:ea typeface="微软雅黑" panose="020B0503020204020204" charset="-122"/>
              </a:rPr>
              <a:t>的支撑保障能力。坚持应急避难场所和城市基础设施相结合，实现最大程度的复合化利用，形成应急避难场所建设分区引导指标。</a:t>
            </a:r>
            <a:endParaRPr lang="zh-CN" altLang="en-US" sz="2200">
              <a:latin typeface="微软雅黑" panose="020B0503020204020204" charset="-122"/>
              <a:ea typeface="微软雅黑" panose="020B0503020204020204" charset="-122"/>
            </a:endParaRPr>
          </a:p>
        </p:txBody>
      </p:sp>
      <p:graphicFrame>
        <p:nvGraphicFramePr>
          <p:cNvPr id="9" name="表格 8"/>
          <p:cNvGraphicFramePr/>
          <p:nvPr>
            <p:custDataLst>
              <p:tags r:id="rId2"/>
            </p:custDataLst>
          </p:nvPr>
        </p:nvGraphicFramePr>
        <p:xfrm>
          <a:off x="820420" y="3359785"/>
          <a:ext cx="10576560" cy="2528570"/>
        </p:xfrm>
        <a:graphic>
          <a:graphicData uri="http://schemas.openxmlformats.org/drawingml/2006/table">
            <a:tbl>
              <a:tblPr firstRow="1" bandRow="1">
                <a:tableStyleId>{0496F42A-81D5-4033-B433-1FD29E788077}</a:tableStyleId>
              </a:tblPr>
              <a:tblGrid>
                <a:gridCol w="2670810"/>
                <a:gridCol w="2609215"/>
                <a:gridCol w="2676525"/>
                <a:gridCol w="2620010"/>
              </a:tblGrid>
              <a:tr h="760730">
                <a:tc>
                  <a:txBody>
                    <a:bodyPr/>
                    <a:p>
                      <a:pPr algn="ctr" fontAlgn="ctr"/>
                      <a:r>
                        <a:rPr lang="zh-CN" altLang="en-US" sz="1800">
                          <a:latin typeface="微软雅黑" panose="020B0503020204020204" charset="-122"/>
                          <a:ea typeface="微软雅黑" panose="020B0503020204020204" charset="-122"/>
                        </a:rPr>
                        <a:t>地区</a:t>
                      </a:r>
                      <a:endParaRPr lang="zh-CN" altLang="en-US" sz="1800">
                        <a:latin typeface="微软雅黑" panose="020B0503020204020204" charset="-122"/>
                        <a:ea typeface="微软雅黑" panose="020B0503020204020204" charset="-122"/>
                      </a:endParaRPr>
                    </a:p>
                  </a:txBody>
                  <a:tcPr marL="6667" marR="6667" marT="6667" marB="0" anchor="ctr" anchorCtr="0"/>
                </a:tc>
                <a:tc>
                  <a:txBody>
                    <a:bodyPr/>
                    <a:p>
                      <a:pPr algn="ctr" fontAlgn="ctr"/>
                      <a:r>
                        <a:rPr lang="zh-CN" altLang="en-US" sz="1800">
                          <a:latin typeface="微软雅黑" panose="020B0503020204020204" charset="-122"/>
                          <a:ea typeface="微软雅黑" panose="020B0503020204020204" charset="-122"/>
                        </a:rPr>
                        <a:t>紧急应急避难场所人口服务保障系数</a:t>
                      </a:r>
                      <a:endParaRPr lang="zh-CN" altLang="en-US" sz="1800">
                        <a:latin typeface="微软雅黑" panose="020B0503020204020204" charset="-122"/>
                        <a:ea typeface="微软雅黑" panose="020B0503020204020204" charset="-122"/>
                      </a:endParaRPr>
                    </a:p>
                  </a:txBody>
                  <a:tcPr marL="6667" marR="6667" marT="6667" marB="0" anchor="ctr" anchorCtr="0"/>
                </a:tc>
                <a:tc>
                  <a:txBody>
                    <a:bodyPr/>
                    <a:p>
                      <a:pPr algn="ctr" fontAlgn="ctr"/>
                      <a:r>
                        <a:rPr lang="zh-CN" altLang="en-US" sz="1800">
                          <a:latin typeface="微软雅黑" panose="020B0503020204020204" charset="-122"/>
                          <a:ea typeface="微软雅黑" panose="020B0503020204020204" charset="-122"/>
                        </a:rPr>
                        <a:t>短期应急避难场所人口服务保障系数</a:t>
                      </a:r>
                      <a:endParaRPr lang="zh-CN" altLang="en-US" sz="1800">
                        <a:latin typeface="微软雅黑" panose="020B0503020204020204" charset="-122"/>
                        <a:ea typeface="微软雅黑" panose="020B0503020204020204" charset="-122"/>
                      </a:endParaRPr>
                    </a:p>
                  </a:txBody>
                  <a:tcPr marL="6667" marR="6667" marT="6667" marB="0" anchor="ctr" anchorCtr="0"/>
                </a:tc>
                <a:tc>
                  <a:txBody>
                    <a:bodyPr/>
                    <a:p>
                      <a:pPr algn="ctr" fontAlgn="ctr"/>
                      <a:r>
                        <a:rPr lang="zh-CN" altLang="en-US" sz="1800">
                          <a:latin typeface="微软雅黑" panose="020B0503020204020204" charset="-122"/>
                          <a:ea typeface="微软雅黑" panose="020B0503020204020204" charset="-122"/>
                        </a:rPr>
                        <a:t>长期应急避难场所人口服务保障系数</a:t>
                      </a:r>
                      <a:endParaRPr lang="zh-CN" altLang="en-US" sz="1800">
                        <a:latin typeface="微软雅黑" panose="020B0503020204020204" charset="-122"/>
                        <a:ea typeface="微软雅黑" panose="020B0503020204020204" charset="-122"/>
                      </a:endParaRPr>
                    </a:p>
                  </a:txBody>
                  <a:tcPr marL="6667" marR="6667" marT="6667" marB="0" anchor="ctr" anchorCtr="0"/>
                </a:tc>
              </a:tr>
              <a:tr h="478790">
                <a:tc>
                  <a:txBody>
                    <a:bodyPr/>
                    <a:p>
                      <a:pPr algn="ctr" fontAlgn="ctr"/>
                      <a:r>
                        <a:rPr lang="zh-CN" altLang="en-US" sz="1600">
                          <a:latin typeface="微软雅黑" panose="020B0503020204020204" charset="-122"/>
                          <a:ea typeface="微软雅黑" panose="020B0503020204020204" charset="-122"/>
                        </a:rPr>
                        <a:t>回天地区</a:t>
                      </a:r>
                      <a:endParaRPr lang="zh-CN" altLang="en-US" sz="1600">
                        <a:latin typeface="微软雅黑" panose="020B0503020204020204" charset="-122"/>
                        <a:ea typeface="微软雅黑" panose="020B0503020204020204" charset="-122"/>
                      </a:endParaRPr>
                    </a:p>
                  </a:txBody>
                  <a:tcPr marL="6667" marR="6667" marT="6667" marB="0" anchor="ctr" anchorCtr="0"/>
                </a:tc>
                <a:tc>
                  <a:txBody>
                    <a:bodyPr/>
                    <a:p>
                      <a:pPr algn="ctr" fontAlgn="ctr">
                        <a:buClrTx/>
                        <a:buSzTx/>
                        <a:buFontTx/>
                      </a:pPr>
                      <a:r>
                        <a:rPr lang="zh-CN" altLang="en-US" sz="1600" b="0" i="0">
                          <a:latin typeface="微软雅黑" panose="020B0503020204020204" charset="-122"/>
                          <a:ea typeface="微软雅黑" panose="020B0503020204020204" charset="-122"/>
                        </a:rPr>
                        <a:t>1.5~1.6</a:t>
                      </a:r>
                      <a:endParaRPr lang="zh-CN" altLang="en-US" sz="1600" b="0" i="0">
                        <a:latin typeface="微软雅黑" panose="020B0503020204020204" charset="-122"/>
                        <a:ea typeface="微软雅黑" panose="020B0503020204020204" charset="-122"/>
                      </a:endParaRPr>
                    </a:p>
                  </a:txBody>
                  <a:tcPr marL="6667" marR="6667" marT="6667" marB="0" anchor="ctr" anchorCtr="0"/>
                </a:tc>
                <a:tc>
                  <a:txBody>
                    <a:bodyPr/>
                    <a:p>
                      <a:pPr algn="ctr" fontAlgn="ctr">
                        <a:buClrTx/>
                        <a:buSzTx/>
                        <a:buFontTx/>
                      </a:pPr>
                      <a:r>
                        <a:rPr lang="zh-CN" altLang="en-US" sz="1600" b="0" i="0">
                          <a:latin typeface="微软雅黑" panose="020B0503020204020204" charset="-122"/>
                          <a:ea typeface="微软雅黑" panose="020B0503020204020204" charset="-122"/>
                        </a:rPr>
                        <a:t>0.2~0.3</a:t>
                      </a:r>
                      <a:endParaRPr lang="zh-CN" altLang="en-US" sz="1600" b="0" i="0">
                        <a:latin typeface="微软雅黑" panose="020B0503020204020204" charset="-122"/>
                        <a:ea typeface="微软雅黑" panose="020B0503020204020204" charset="-122"/>
                      </a:endParaRPr>
                    </a:p>
                  </a:txBody>
                  <a:tcPr marL="6667" marR="6667" marT="6667" marB="0" anchor="ctr" anchorCtr="0"/>
                </a:tc>
                <a:tc>
                  <a:txBody>
                    <a:bodyPr/>
                    <a:p>
                      <a:pPr algn="ctr" fontAlgn="ctr">
                        <a:buClrTx/>
                        <a:buSzTx/>
                        <a:buFontTx/>
                      </a:pPr>
                      <a:r>
                        <a:rPr lang="zh-CN" altLang="en-US" sz="1600" b="0" i="0">
                          <a:latin typeface="微软雅黑" panose="020B0503020204020204" charset="-122"/>
                          <a:ea typeface="微软雅黑" panose="020B0503020204020204" charset="-122"/>
                        </a:rPr>
                        <a:t>0.06</a:t>
                      </a:r>
                      <a:endParaRPr lang="zh-CN" altLang="en-US" sz="1600" b="0" i="0">
                        <a:latin typeface="微软雅黑" panose="020B0503020204020204" charset="-122"/>
                        <a:ea typeface="微软雅黑" panose="020B0503020204020204" charset="-122"/>
                      </a:endParaRPr>
                    </a:p>
                  </a:txBody>
                  <a:tcPr marL="6667" marR="6667" marT="6667" marB="0" anchor="ctr" anchorCtr="0"/>
                </a:tc>
              </a:tr>
              <a:tr h="426085">
                <a:tc>
                  <a:txBody>
                    <a:bodyPr/>
                    <a:p>
                      <a:pPr algn="ctr" fontAlgn="ctr"/>
                      <a:r>
                        <a:rPr lang="zh-CN" altLang="en-US" sz="1600">
                          <a:latin typeface="微软雅黑" panose="020B0503020204020204" charset="-122"/>
                          <a:ea typeface="微软雅黑" panose="020B0503020204020204" charset="-122"/>
                        </a:rPr>
                        <a:t>未来科学城</a:t>
                      </a:r>
                      <a:endParaRPr lang="zh-CN" altLang="en-US" sz="1600">
                        <a:latin typeface="微软雅黑" panose="020B0503020204020204" charset="-122"/>
                        <a:ea typeface="微软雅黑" panose="020B0503020204020204" charset="-122"/>
                      </a:endParaRPr>
                    </a:p>
                  </a:txBody>
                  <a:tcPr marL="6667" marR="6667" marT="6667" marB="0" anchor="ctr" anchorCtr="0"/>
                </a:tc>
                <a:tc>
                  <a:txBody>
                    <a:bodyPr/>
                    <a:p>
                      <a:pPr algn="ctr" fontAlgn="ctr">
                        <a:buClrTx/>
                        <a:buSzTx/>
                        <a:buFontTx/>
                      </a:pPr>
                      <a:r>
                        <a:rPr lang="zh-CN" altLang="en-US" sz="1600" b="0" i="0">
                          <a:latin typeface="微软雅黑" panose="020B0503020204020204" charset="-122"/>
                          <a:ea typeface="微软雅黑" panose="020B0503020204020204" charset="-122"/>
                        </a:rPr>
                        <a:t>1.2</a:t>
                      </a:r>
                      <a:endParaRPr lang="zh-CN" altLang="en-US" sz="1600" b="0" i="0">
                        <a:latin typeface="微软雅黑" panose="020B0503020204020204" charset="-122"/>
                        <a:ea typeface="微软雅黑" panose="020B0503020204020204" charset="-122"/>
                      </a:endParaRPr>
                    </a:p>
                  </a:txBody>
                  <a:tcPr marL="6667" marR="6667" marT="6667" marB="0" anchor="ctr" anchorCtr="0"/>
                </a:tc>
                <a:tc>
                  <a:txBody>
                    <a:bodyPr/>
                    <a:p>
                      <a:pPr algn="ctr" fontAlgn="ctr">
                        <a:buClrTx/>
                        <a:buSzTx/>
                        <a:buFontTx/>
                      </a:pPr>
                      <a:r>
                        <a:rPr lang="zh-CN" altLang="en-US" sz="1600" b="0" i="0">
                          <a:latin typeface="微软雅黑" panose="020B0503020204020204" charset="-122"/>
                          <a:ea typeface="微软雅黑" panose="020B0503020204020204" charset="-122"/>
                        </a:rPr>
                        <a:t>0.3</a:t>
                      </a:r>
                      <a:endParaRPr lang="zh-CN" altLang="en-US" sz="1600" b="0" i="0">
                        <a:latin typeface="微软雅黑" panose="020B0503020204020204" charset="-122"/>
                        <a:ea typeface="微软雅黑" panose="020B0503020204020204" charset="-122"/>
                      </a:endParaRPr>
                    </a:p>
                  </a:txBody>
                  <a:tcPr marL="6667" marR="6667" marT="6667" marB="0" anchor="ctr" anchorCtr="0"/>
                </a:tc>
                <a:tc>
                  <a:txBody>
                    <a:bodyPr/>
                    <a:p>
                      <a:pPr algn="ctr" fontAlgn="ctr">
                        <a:buClrTx/>
                        <a:buSzTx/>
                        <a:buFontTx/>
                      </a:pPr>
                      <a:r>
                        <a:rPr lang="zh-CN" altLang="en-US" sz="1600" b="0" i="0">
                          <a:latin typeface="微软雅黑" panose="020B0503020204020204" charset="-122"/>
                          <a:ea typeface="微软雅黑" panose="020B0503020204020204" charset="-122"/>
                        </a:rPr>
                        <a:t>0.04</a:t>
                      </a:r>
                      <a:endParaRPr lang="zh-CN" altLang="en-US" sz="1600" b="0" i="0">
                        <a:latin typeface="微软雅黑" panose="020B0503020204020204" charset="-122"/>
                        <a:ea typeface="微软雅黑" panose="020B0503020204020204" charset="-122"/>
                      </a:endParaRPr>
                    </a:p>
                  </a:txBody>
                  <a:tcPr marL="6667" marR="6667" marT="6667" marB="0" anchor="ctr" anchorCtr="0"/>
                </a:tc>
              </a:tr>
              <a:tr h="426720">
                <a:tc>
                  <a:txBody>
                    <a:bodyPr/>
                    <a:p>
                      <a:pPr algn="ctr" fontAlgn="ctr"/>
                      <a:r>
                        <a:rPr lang="zh-CN" altLang="en-US" sz="1600">
                          <a:latin typeface="微软雅黑" panose="020B0503020204020204" charset="-122"/>
                          <a:ea typeface="微软雅黑" panose="020B0503020204020204" charset="-122"/>
                        </a:rPr>
                        <a:t>昌平新城</a:t>
                      </a:r>
                      <a:endParaRPr lang="zh-CN" altLang="en-US" sz="1600">
                        <a:latin typeface="微软雅黑" panose="020B0503020204020204" charset="-122"/>
                        <a:ea typeface="微软雅黑" panose="020B0503020204020204" charset="-122"/>
                      </a:endParaRPr>
                    </a:p>
                  </a:txBody>
                  <a:tcPr marL="6667" marR="6667" marT="6667" marB="0" anchor="ctr" anchorCtr="0"/>
                </a:tc>
                <a:tc>
                  <a:txBody>
                    <a:bodyPr/>
                    <a:p>
                      <a:pPr algn="ctr" fontAlgn="ctr">
                        <a:buClrTx/>
                        <a:buSzTx/>
                        <a:buFontTx/>
                      </a:pPr>
                      <a:r>
                        <a:rPr lang="zh-CN" altLang="en-US" sz="1600" b="0" i="0">
                          <a:latin typeface="微软雅黑" panose="020B0503020204020204" charset="-122"/>
                          <a:ea typeface="微软雅黑" panose="020B0503020204020204" charset="-122"/>
                        </a:rPr>
                        <a:t>1.2～1.4</a:t>
                      </a:r>
                      <a:endParaRPr lang="zh-CN" altLang="en-US" sz="1600" b="0" i="0">
                        <a:latin typeface="微软雅黑" panose="020B0503020204020204" charset="-122"/>
                        <a:ea typeface="微软雅黑" panose="020B0503020204020204" charset="-122"/>
                      </a:endParaRPr>
                    </a:p>
                  </a:txBody>
                  <a:tcPr marL="6667" marR="6667" marT="6667" marB="0" anchor="ctr" anchorCtr="0"/>
                </a:tc>
                <a:tc>
                  <a:txBody>
                    <a:bodyPr/>
                    <a:p>
                      <a:pPr algn="ctr" fontAlgn="ctr">
                        <a:buClrTx/>
                        <a:buSzTx/>
                        <a:buFontTx/>
                      </a:pPr>
                      <a:r>
                        <a:rPr lang="zh-CN" altLang="en-US" sz="1600" b="0" i="0">
                          <a:latin typeface="微软雅黑" panose="020B0503020204020204" charset="-122"/>
                          <a:ea typeface="微软雅黑" panose="020B0503020204020204" charset="-122"/>
                        </a:rPr>
                        <a:t>0.3</a:t>
                      </a:r>
                      <a:endParaRPr lang="zh-CN" altLang="en-US" sz="1600" b="0" i="0">
                        <a:latin typeface="微软雅黑" panose="020B0503020204020204" charset="-122"/>
                        <a:ea typeface="微软雅黑" panose="020B0503020204020204" charset="-122"/>
                      </a:endParaRPr>
                    </a:p>
                  </a:txBody>
                  <a:tcPr marL="6667" marR="6667" marT="6667" marB="0" anchor="ctr" anchorCtr="0"/>
                </a:tc>
                <a:tc>
                  <a:txBody>
                    <a:bodyPr/>
                    <a:p>
                      <a:pPr algn="ctr" fontAlgn="ctr">
                        <a:buClrTx/>
                        <a:buSzTx/>
                        <a:buFontTx/>
                      </a:pPr>
                      <a:r>
                        <a:rPr lang="zh-CN" altLang="en-US" sz="1600" b="0" i="0">
                          <a:latin typeface="微软雅黑" panose="020B0503020204020204" charset="-122"/>
                          <a:ea typeface="微软雅黑" panose="020B0503020204020204" charset="-122"/>
                        </a:rPr>
                        <a:t>0.03</a:t>
                      </a:r>
                      <a:endParaRPr lang="zh-CN" altLang="en-US" sz="1600" b="0" i="0">
                        <a:latin typeface="微软雅黑" panose="020B0503020204020204" charset="-122"/>
                        <a:ea typeface="微软雅黑" panose="020B0503020204020204" charset="-122"/>
                      </a:endParaRPr>
                    </a:p>
                  </a:txBody>
                  <a:tcPr marL="6667" marR="6667" marT="6667" marB="0" anchor="ctr" anchorCtr="0"/>
                </a:tc>
              </a:tr>
              <a:tr h="436245">
                <a:tc>
                  <a:txBody>
                    <a:bodyPr/>
                    <a:p>
                      <a:pPr algn="ctr" fontAlgn="ctr"/>
                      <a:r>
                        <a:rPr lang="zh-CN" altLang="en-US" sz="1600">
                          <a:latin typeface="微软雅黑" panose="020B0503020204020204" charset="-122"/>
                          <a:ea typeface="微软雅黑" panose="020B0503020204020204" charset="-122"/>
                          <a:cs typeface="微软雅黑" panose="020B0503020204020204" charset="-122"/>
                        </a:rPr>
                        <a:t>多点地区：</a:t>
                      </a:r>
                      <a:r>
                        <a:rPr lang="en-US" altLang="zh-CN" sz="1600">
                          <a:latin typeface="微软雅黑" panose="020B0503020204020204" charset="-122"/>
                          <a:ea typeface="微软雅黑" panose="020B0503020204020204" charset="-122"/>
                          <a:cs typeface="微软雅黑" panose="020B0503020204020204" charset="-122"/>
                        </a:rPr>
                        <a:t>7</a:t>
                      </a:r>
                      <a:r>
                        <a:rPr lang="zh-CN" altLang="en-US" sz="1600">
                          <a:latin typeface="微软雅黑" panose="020B0503020204020204" charset="-122"/>
                          <a:ea typeface="微软雅黑" panose="020B0503020204020204" charset="-122"/>
                          <a:cs typeface="微软雅黑" panose="020B0503020204020204" charset="-122"/>
                        </a:rPr>
                        <a:t>个镇地区</a:t>
                      </a:r>
                      <a:endParaRPr lang="zh-CN" altLang="en-US" sz="1600">
                        <a:latin typeface="微软雅黑" panose="020B0503020204020204" charset="-122"/>
                        <a:ea typeface="微软雅黑" panose="020B0503020204020204" charset="-122"/>
                        <a:cs typeface="微软雅黑" panose="020B0503020204020204" charset="-122"/>
                      </a:endParaRPr>
                    </a:p>
                  </a:txBody>
                  <a:tcPr marL="6667" marR="6667" marT="6667" marB="0" anchor="ctr" anchorCtr="0"/>
                </a:tc>
                <a:tc>
                  <a:txBody>
                    <a:bodyPr/>
                    <a:p>
                      <a:pPr algn="ctr" fontAlgn="ctr">
                        <a:buClrTx/>
                        <a:buSzTx/>
                        <a:buFontTx/>
                      </a:pPr>
                      <a:r>
                        <a:rPr lang="zh-CN" altLang="en-US" sz="1600" b="0" i="0">
                          <a:latin typeface="微软雅黑" panose="020B0503020204020204" charset="-122"/>
                          <a:ea typeface="微软雅黑" panose="020B0503020204020204" charset="-122"/>
                        </a:rPr>
                        <a:t>1.1～1.3</a:t>
                      </a:r>
                      <a:endParaRPr lang="zh-CN" altLang="en-US" sz="1600" b="0" i="0">
                        <a:latin typeface="微软雅黑" panose="020B0503020204020204" charset="-122"/>
                        <a:ea typeface="微软雅黑" panose="020B0503020204020204" charset="-122"/>
                      </a:endParaRPr>
                    </a:p>
                  </a:txBody>
                  <a:tcPr marL="6667" marR="6667" marT="6667" marB="0" anchor="ctr" anchorCtr="0"/>
                </a:tc>
                <a:tc>
                  <a:txBody>
                    <a:bodyPr/>
                    <a:p>
                      <a:pPr algn="ctr" fontAlgn="ctr">
                        <a:buClrTx/>
                        <a:buSzTx/>
                        <a:buFontTx/>
                      </a:pPr>
                      <a:r>
                        <a:rPr lang="zh-CN" altLang="en-US" sz="1600" b="0" i="0">
                          <a:latin typeface="微软雅黑" panose="020B0503020204020204" charset="-122"/>
                          <a:ea typeface="微软雅黑" panose="020B0503020204020204" charset="-122"/>
                        </a:rPr>
                        <a:t>0.4</a:t>
                      </a:r>
                      <a:endParaRPr lang="zh-CN" altLang="en-US" sz="1600" b="0" i="0">
                        <a:latin typeface="微软雅黑" panose="020B0503020204020204" charset="-122"/>
                        <a:ea typeface="微软雅黑" panose="020B0503020204020204" charset="-122"/>
                      </a:endParaRPr>
                    </a:p>
                  </a:txBody>
                  <a:tcPr marL="6667" marR="6667" marT="6667" marB="0" anchor="ctr" anchorCtr="0"/>
                </a:tc>
                <a:tc>
                  <a:txBody>
                    <a:bodyPr/>
                    <a:p>
                      <a:pPr algn="ctr" fontAlgn="ctr">
                        <a:buClrTx/>
                        <a:buSzTx/>
                        <a:buFontTx/>
                      </a:pPr>
                      <a:r>
                        <a:rPr lang="zh-CN" altLang="en-US" sz="1600" b="0" i="0">
                          <a:latin typeface="微软雅黑" panose="020B0503020204020204" charset="-122"/>
                          <a:ea typeface="微软雅黑" panose="020B0503020204020204" charset="-122"/>
                        </a:rPr>
                        <a:t>0.04</a:t>
                      </a:r>
                      <a:endParaRPr lang="zh-CN" altLang="en-US" sz="1600" b="0" i="0">
                        <a:latin typeface="微软雅黑" panose="020B0503020204020204" charset="-122"/>
                        <a:ea typeface="微软雅黑" panose="020B0503020204020204" charset="-122"/>
                      </a:endParaRPr>
                    </a:p>
                  </a:txBody>
                  <a:tcPr marL="6667" marR="6667" marT="6667" marB="0" anchor="ctr" anchorCtr="0"/>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 r="2758" b="82325"/>
          <a:stretch>
            <a:fillRect/>
          </a:stretch>
        </p:blipFill>
        <p:spPr>
          <a:xfrm>
            <a:off x="336884" y="32084"/>
            <a:ext cx="11855116" cy="1212100"/>
          </a:xfrm>
          <a:prstGeom prst="rect">
            <a:avLst/>
          </a:prstGeom>
        </p:spPr>
      </p:pic>
      <p:grpSp>
        <p:nvGrpSpPr>
          <p:cNvPr id="4" name="组合 3"/>
          <p:cNvGrpSpPr/>
          <p:nvPr/>
        </p:nvGrpSpPr>
        <p:grpSpPr>
          <a:xfrm>
            <a:off x="594439" y="258233"/>
            <a:ext cx="441220" cy="547312"/>
            <a:chOff x="594438" y="321733"/>
            <a:chExt cx="719061" cy="891959"/>
          </a:xfrm>
        </p:grpSpPr>
        <p:grpSp>
          <p:nvGrpSpPr>
            <p:cNvPr id="5" name="组合 4"/>
            <p:cNvGrpSpPr/>
            <p:nvPr/>
          </p:nvGrpSpPr>
          <p:grpSpPr>
            <a:xfrm>
              <a:off x="594438" y="321733"/>
              <a:ext cx="719061" cy="820994"/>
              <a:chOff x="601313" y="268472"/>
              <a:chExt cx="402995" cy="460123"/>
            </a:xfrm>
          </p:grpSpPr>
          <p:sp>
            <p:nvSpPr>
              <p:cNvPr id="7" name="六边形 6"/>
              <p:cNvSpPr/>
              <p:nvPr/>
            </p:nvSpPr>
            <p:spPr>
              <a:xfrm rot="10800000">
                <a:off x="883213" y="268472"/>
                <a:ext cx="121095" cy="104392"/>
              </a:xfrm>
              <a:prstGeom prst="hexagon">
                <a:avLst/>
              </a:prstGeom>
              <a:gradFill flip="none" rotWithShape="1">
                <a:gsLst>
                  <a:gs pos="4000">
                    <a:srgbClr val="4EC0A9"/>
                  </a:gs>
                  <a:gs pos="100000">
                    <a:srgbClr val="1461D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六边形 7"/>
              <p:cNvSpPr/>
              <p:nvPr/>
            </p:nvSpPr>
            <p:spPr>
              <a:xfrm rot="10800000">
                <a:off x="601313" y="435358"/>
                <a:ext cx="340155" cy="293237"/>
              </a:xfrm>
              <a:prstGeom prst="hexagon">
                <a:avLst/>
              </a:prstGeom>
              <a:noFill/>
              <a:ln w="44450">
                <a:gradFill>
                  <a:gsLst>
                    <a:gs pos="0">
                      <a:srgbClr val="4EC0A9"/>
                    </a:gs>
                    <a:gs pos="100000">
                      <a:srgbClr val="1461D5"/>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gradFill>
                    <a:gsLst>
                      <a:gs pos="4000">
                        <a:srgbClr val="4EC0A9"/>
                      </a:gs>
                      <a:gs pos="100000">
                        <a:srgbClr val="1461D5"/>
                      </a:gs>
                    </a:gsLst>
                    <a:path path="circle">
                      <a:fillToRect l="100000" t="100000"/>
                    </a:path>
                  </a:gradFill>
                  <a:latin typeface="微软雅黑" panose="020B0503020204020204" charset="-122"/>
                  <a:ea typeface="微软雅黑" panose="020B0503020204020204" charset="-122"/>
                </a:endParaRPr>
              </a:p>
            </p:txBody>
          </p:sp>
        </p:grpSp>
        <p:sp>
          <p:nvSpPr>
            <p:cNvPr id="6" name="矩形 5"/>
            <p:cNvSpPr/>
            <p:nvPr/>
          </p:nvSpPr>
          <p:spPr>
            <a:xfrm>
              <a:off x="760439" y="561629"/>
              <a:ext cx="301056" cy="652063"/>
            </a:xfrm>
            <a:prstGeom prst="rect">
              <a:avLst/>
            </a:prstGeom>
          </p:spPr>
          <p:txBody>
            <a:bodyPr wrap="none">
              <a:spAutoFit/>
            </a:bodyPr>
            <a:lstStyle/>
            <a:p>
              <a:pPr algn="ctr"/>
              <a:endParaRPr lang="zh-CN" altLang="en-US" sz="2000" dirty="0"/>
            </a:p>
          </p:txBody>
        </p:sp>
      </p:grpSp>
      <p:sp>
        <p:nvSpPr>
          <p:cNvPr id="143" name="灯片编号占位符 3"/>
          <p:cNvSpPr>
            <a:spLocks noGrp="1"/>
          </p:cNvSpPr>
          <p:nvPr>
            <p:ph type="sldNum" sz="quarter" idx="12"/>
          </p:nvPr>
        </p:nvSpPr>
        <p:spPr>
          <a:xfrm>
            <a:off x="8943975" y="6385209"/>
            <a:ext cx="2743200" cy="365125"/>
          </a:xfrm>
        </p:spPr>
        <p:txBody>
          <a:bodyPr/>
          <a:lstStyle/>
          <a:p>
            <a:fld id="{430851D7-3552-44AB-8522-5B5C38BBEDA5}" type="slidenum">
              <a:rPr lang="zh-CN" altLang="en-US" smtClean="0">
                <a:latin typeface="微软雅黑" panose="020B0503020204020204" charset="-122"/>
                <a:ea typeface="微软雅黑" panose="020B0503020204020204" charset="-122"/>
              </a:rPr>
            </a:fld>
            <a:endParaRPr lang="zh-CN" altLang="en-US" dirty="0">
              <a:latin typeface="微软雅黑" panose="020B0503020204020204" charset="-122"/>
              <a:ea typeface="微软雅黑" panose="020B0503020204020204" charset="-122"/>
            </a:endParaRPr>
          </a:p>
        </p:txBody>
      </p:sp>
      <p:sp>
        <p:nvSpPr>
          <p:cNvPr id="12" name="矩形: 圆角 2"/>
          <p:cNvSpPr/>
          <p:nvPr>
            <p:custDataLst>
              <p:tags r:id="rId2"/>
            </p:custDataLst>
          </p:nvPr>
        </p:nvSpPr>
        <p:spPr>
          <a:xfrm>
            <a:off x="422275" y="1687195"/>
            <a:ext cx="3323590" cy="4669155"/>
          </a:xfrm>
          <a:prstGeom prst="roundRect">
            <a:avLst>
              <a:gd name="adj" fmla="val 6347"/>
            </a:avLst>
          </a:prstGeom>
          <a:gradFill flip="none" rotWithShape="1">
            <a:gsLst>
              <a:gs pos="0">
                <a:schemeClr val="accent3">
                  <a:lumMod val="20000"/>
                  <a:lumOff val="80000"/>
                  <a:alpha val="20000"/>
                </a:schemeClr>
              </a:gs>
              <a:gs pos="100000">
                <a:schemeClr val="bg1">
                  <a:alpha val="0"/>
                </a:schemeClr>
              </a:gs>
            </a:gsLst>
            <a:path path="circle">
              <a:fillToRect l="100000" t="100000"/>
            </a:path>
            <a:tileRect r="-100000" b="-100000"/>
          </a:gradFill>
          <a:ln w="15875">
            <a:solidFill>
              <a:schemeClr val="accent3">
                <a:lumMod val="20000"/>
                <a:lumOff val="80000"/>
              </a:schemeClr>
            </a:solidFill>
          </a:ln>
          <a:effectLst>
            <a:outerShdw blurRad="279400" dist="228600" dir="2700000" algn="tl" rotWithShape="0">
              <a:schemeClr val="accent3">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616585" rIns="239795" bIns="350520" rtlCol="0" anchor="t" anchorCtr="0">
            <a:noAutofit/>
          </a:bodyPr>
          <a:p>
            <a:pPr algn="just">
              <a:lnSpc>
                <a:spcPct val="150000"/>
              </a:lnSpc>
            </a:pP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至</a:t>
            </a:r>
            <a:r>
              <a:rPr lang="en-US" altLang="zh-CN" sz="1600">
                <a:solidFill>
                  <a:schemeClr val="tx1"/>
                </a:solidFill>
                <a:latin typeface="微软雅黑" panose="020B0503020204020204" charset="-122"/>
                <a:ea typeface="微软雅黑" panose="020B0503020204020204" charset="-122"/>
                <a:cs typeface="微软雅黑" panose="020B0503020204020204" charset="-122"/>
                <a:sym typeface="+mn-ea"/>
              </a:rPr>
              <a:t>2035</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年，紧急避难人口服务保障系数应达到</a:t>
            </a:r>
            <a:r>
              <a:rPr lang="en-US" altLang="zh-CN" sz="1600">
                <a:solidFill>
                  <a:schemeClr val="tx1"/>
                </a:solidFill>
                <a:latin typeface="微软雅黑" panose="020B0503020204020204" charset="-122"/>
                <a:ea typeface="微软雅黑" panose="020B0503020204020204" charset="-122"/>
                <a:cs typeface="微软雅黑" panose="020B0503020204020204" charset="-122"/>
                <a:sym typeface="+mn-ea"/>
              </a:rPr>
              <a:t>1.0</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600">
                <a:solidFill>
                  <a:schemeClr val="tx1"/>
                </a:solidFill>
                <a:latin typeface="微软雅黑" panose="020B0503020204020204" charset="-122"/>
                <a:ea typeface="微软雅黑" panose="020B0503020204020204" charset="-122"/>
                <a:cs typeface="微软雅黑" panose="020B0503020204020204" charset="-122"/>
                <a:sym typeface="+mn-ea"/>
              </a:rPr>
              <a:t>1.2</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，根据</a:t>
            </a:r>
            <a:r>
              <a:rPr lang="en-US" altLang="zh-CN" sz="16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应急避难场所分级和分类</a:t>
            </a:r>
            <a:r>
              <a:rPr lang="en-US" altLang="zh-CN" sz="16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600">
                <a:solidFill>
                  <a:schemeClr val="tx1"/>
                </a:solidFill>
                <a:latin typeface="微软雅黑" panose="020B0503020204020204" charset="-122"/>
                <a:ea typeface="微软雅黑" panose="020B0503020204020204" charset="-122"/>
                <a:cs typeface="微软雅黑" panose="020B0503020204020204" charset="-122"/>
                <a:sym typeface="+mn-ea"/>
              </a:rPr>
              <a:t>GB/T 44013-2024</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）要求，室内型紧急应急避难场所人均有效避难面积不小于</a:t>
            </a:r>
            <a:r>
              <a:rPr lang="en-US" altLang="zh-CN" sz="1600" b="1">
                <a:solidFill>
                  <a:schemeClr val="tx1"/>
                </a:solidFill>
                <a:latin typeface="微软雅黑" panose="020B0503020204020204" charset="-122"/>
                <a:ea typeface="微软雅黑" panose="020B0503020204020204" charset="-122"/>
                <a:cs typeface="微软雅黑" panose="020B0503020204020204" charset="-122"/>
                <a:sym typeface="+mn-ea"/>
              </a:rPr>
              <a:t>2.0</a:t>
            </a:r>
            <a:r>
              <a:rPr lang="zh-CN" altLang="en-US" sz="1600" b="1">
                <a:solidFill>
                  <a:schemeClr val="tx1"/>
                </a:solidFill>
                <a:latin typeface="微软雅黑" panose="020B0503020204020204" charset="-122"/>
                <a:ea typeface="微软雅黑" panose="020B0503020204020204" charset="-122"/>
                <a:cs typeface="微软雅黑" panose="020B0503020204020204" charset="-122"/>
                <a:sym typeface="+mn-ea"/>
              </a:rPr>
              <a:t>平方米</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，室外型紧急应急避难场所人均有效避难面积不小于</a:t>
            </a:r>
            <a:r>
              <a:rPr lang="en-US" altLang="zh-CN" sz="1600" b="1">
                <a:solidFill>
                  <a:schemeClr val="tx1"/>
                </a:solidFill>
                <a:latin typeface="微软雅黑" panose="020B0503020204020204" charset="-122"/>
                <a:ea typeface="微软雅黑" panose="020B0503020204020204" charset="-122"/>
                <a:cs typeface="微软雅黑" panose="020B0503020204020204" charset="-122"/>
                <a:sym typeface="+mn-ea"/>
              </a:rPr>
              <a:t>1.5</a:t>
            </a:r>
            <a:r>
              <a:rPr lang="zh-CN" altLang="en-US" sz="1600" b="1">
                <a:solidFill>
                  <a:schemeClr val="tx1"/>
                </a:solidFill>
                <a:latin typeface="微软雅黑" panose="020B0503020204020204" charset="-122"/>
                <a:ea typeface="微软雅黑" panose="020B0503020204020204" charset="-122"/>
                <a:cs typeface="微软雅黑" panose="020B0503020204020204" charset="-122"/>
                <a:sym typeface="+mn-ea"/>
              </a:rPr>
              <a:t>平方米，</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并以服务半径</a:t>
            </a:r>
            <a:r>
              <a:rPr lang="en-US" altLang="zh-CN" sz="1600">
                <a:solidFill>
                  <a:schemeClr val="tx1"/>
                </a:solidFill>
                <a:latin typeface="微软雅黑" panose="020B0503020204020204" charset="-122"/>
                <a:ea typeface="微软雅黑" panose="020B0503020204020204" charset="-122"/>
                <a:cs typeface="微软雅黑" panose="020B0503020204020204" charset="-122"/>
                <a:sym typeface="+mn-ea"/>
              </a:rPr>
              <a:t>500</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米，实现各镇（街道）全区域覆盖。</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pPr algn="just">
              <a:lnSpc>
                <a:spcPct val="150000"/>
              </a:lnSpc>
            </a:pPr>
            <a:endParaRPr lang="zh-CN" altLang="en-US" sz="1600"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3" name="任意多边形: 形状 28"/>
          <p:cNvSpPr/>
          <p:nvPr>
            <p:custDataLst>
              <p:tags r:id="rId3"/>
            </p:custDataLst>
          </p:nvPr>
        </p:nvSpPr>
        <p:spPr>
          <a:xfrm>
            <a:off x="822325" y="1567498"/>
            <a:ext cx="2523509" cy="489935"/>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p:spPr>
        <p:style>
          <a:lnRef idx="0">
            <a:srgbClr val="FFFFFF"/>
          </a:lnRef>
          <a:fillRef idx="1">
            <a:schemeClr val="accent1"/>
          </a:fillRef>
          <a:effectRef idx="0">
            <a:srgbClr val="FFFFFF"/>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lumMod val="100000"/>
                  </a:schemeClr>
                </a:solidFill>
                <a:latin typeface="微软雅黑" panose="020B0503020204020204" charset="-122"/>
                <a:ea typeface="微软雅黑" panose="020B0503020204020204" charset="-122"/>
                <a:cs typeface="+mn-ea"/>
                <a:sym typeface="+mn-ea"/>
              </a:rPr>
              <a:t>紧急应急避难场所</a:t>
            </a:r>
            <a:endParaRPr lang="zh-CN" altLang="en-US" sz="2000" b="1" dirty="0">
              <a:solidFill>
                <a:schemeClr val="lt1">
                  <a:lumMod val="100000"/>
                </a:schemeClr>
              </a:solidFill>
              <a:latin typeface="微软雅黑" panose="020B0503020204020204" charset="-122"/>
              <a:ea typeface="微软雅黑" panose="020B0503020204020204" charset="-122"/>
              <a:cs typeface="+mn-ea"/>
              <a:sym typeface="+mn-ea"/>
            </a:endParaRPr>
          </a:p>
        </p:txBody>
      </p:sp>
      <p:sp>
        <p:nvSpPr>
          <p:cNvPr id="25" name="等腰三角形 24"/>
          <p:cNvSpPr/>
          <p:nvPr>
            <p:custDataLst>
              <p:tags r:id="rId4"/>
            </p:custDataLst>
          </p:nvPr>
        </p:nvSpPr>
        <p:spPr>
          <a:xfrm>
            <a:off x="712470" y="1567498"/>
            <a:ext cx="110359" cy="120119"/>
          </a:xfrm>
          <a:prstGeom prst="triangle">
            <a:avLst>
              <a:gd name="adj" fmla="val 100000"/>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6" name="等腰三角形 25"/>
          <p:cNvSpPr/>
          <p:nvPr>
            <p:custDataLst>
              <p:tags r:id="rId5"/>
            </p:custDataLst>
          </p:nvPr>
        </p:nvSpPr>
        <p:spPr>
          <a:xfrm flipH="1">
            <a:off x="3345815" y="1567498"/>
            <a:ext cx="110359" cy="120119"/>
          </a:xfrm>
          <a:prstGeom prst="triangle">
            <a:avLst>
              <a:gd name="adj" fmla="val 100000"/>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6" name="矩形: 圆角 35"/>
          <p:cNvSpPr/>
          <p:nvPr>
            <p:custDataLst>
              <p:tags r:id="rId6"/>
            </p:custDataLst>
          </p:nvPr>
        </p:nvSpPr>
        <p:spPr>
          <a:xfrm>
            <a:off x="4229735" y="1687195"/>
            <a:ext cx="3618865" cy="4669155"/>
          </a:xfrm>
          <a:prstGeom prst="roundRect">
            <a:avLst>
              <a:gd name="adj" fmla="val 6347"/>
            </a:avLst>
          </a:prstGeom>
          <a:gradFill flip="none" rotWithShape="1">
            <a:gsLst>
              <a:gs pos="0">
                <a:schemeClr val="accent3">
                  <a:lumMod val="20000"/>
                  <a:lumOff val="80000"/>
                  <a:alpha val="20000"/>
                </a:schemeClr>
              </a:gs>
              <a:gs pos="100000">
                <a:schemeClr val="bg1">
                  <a:alpha val="0"/>
                </a:schemeClr>
              </a:gs>
            </a:gsLst>
            <a:path path="circle">
              <a:fillToRect l="100000" t="100000"/>
            </a:path>
            <a:tileRect r="-100000" b="-100000"/>
          </a:gradFill>
          <a:ln w="15875">
            <a:solidFill>
              <a:schemeClr val="accent3">
                <a:lumMod val="20000"/>
                <a:lumOff val="80000"/>
              </a:schemeClr>
            </a:solidFill>
          </a:ln>
          <a:effectLst>
            <a:outerShdw blurRad="279400" dist="228600" dir="2700000" algn="tl" rotWithShape="0">
              <a:schemeClr val="accent3">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616585" rIns="239795" bIns="350520" rtlCol="0" anchor="t" anchorCtr="0">
            <a:noAutofit/>
          </a:bodyPr>
          <a:p>
            <a:pPr algn="just">
              <a:lnSpc>
                <a:spcPct val="150000"/>
              </a:lnSpc>
            </a:pP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至</a:t>
            </a:r>
            <a:r>
              <a:rPr lang="en-US" altLang="zh-CN" sz="1600">
                <a:solidFill>
                  <a:schemeClr val="tx1"/>
                </a:solidFill>
                <a:latin typeface="微软雅黑" panose="020B0503020204020204" charset="-122"/>
                <a:ea typeface="微软雅黑" panose="020B0503020204020204" charset="-122"/>
                <a:cs typeface="微软雅黑" panose="020B0503020204020204" charset="-122"/>
                <a:sym typeface="+mn-ea"/>
              </a:rPr>
              <a:t>2035</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年，短期避难人口服务保障系数应达到</a:t>
            </a:r>
            <a:r>
              <a:rPr lang="en-US" altLang="zh-CN" sz="1600">
                <a:solidFill>
                  <a:schemeClr val="tx1"/>
                </a:solidFill>
                <a:latin typeface="微软雅黑" panose="020B0503020204020204" charset="-122"/>
                <a:ea typeface="微软雅黑" panose="020B0503020204020204" charset="-122"/>
                <a:cs typeface="微软雅黑" panose="020B0503020204020204" charset="-122"/>
                <a:sym typeface="+mn-ea"/>
              </a:rPr>
              <a:t>0.2</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，其中常态化人口服务保障系数应达到</a:t>
            </a:r>
            <a:r>
              <a:rPr lang="en-US" altLang="zh-CN" sz="1600">
                <a:solidFill>
                  <a:schemeClr val="tx1"/>
                </a:solidFill>
                <a:latin typeface="微软雅黑" panose="020B0503020204020204" charset="-122"/>
                <a:ea typeface="微软雅黑" panose="020B0503020204020204" charset="-122"/>
                <a:cs typeface="微软雅黑" panose="020B0503020204020204" charset="-122"/>
                <a:sym typeface="+mn-ea"/>
              </a:rPr>
              <a:t>0.01</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，短期避难人口需求预计为</a:t>
            </a:r>
            <a:r>
              <a:rPr lang="en-US" altLang="zh-CN" sz="1600">
                <a:solidFill>
                  <a:schemeClr val="tx1"/>
                </a:solidFill>
                <a:latin typeface="微软雅黑" panose="020B0503020204020204" charset="-122"/>
                <a:ea typeface="微软雅黑" panose="020B0503020204020204" charset="-122"/>
                <a:cs typeface="微软雅黑" panose="020B0503020204020204" charset="-122"/>
                <a:sym typeface="+mn-ea"/>
              </a:rPr>
              <a:t>46.8</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万人。根据《应急避难场所</a:t>
            </a:r>
            <a:r>
              <a:rPr lang="en-US" altLang="zh-CN" sz="160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分级和分类》（</a:t>
            </a:r>
            <a:r>
              <a:rPr lang="en-US" altLang="zh-CN" sz="1600">
                <a:solidFill>
                  <a:schemeClr val="tx1"/>
                </a:solidFill>
                <a:latin typeface="微软雅黑" panose="020B0503020204020204" charset="-122"/>
                <a:ea typeface="微软雅黑" panose="020B0503020204020204" charset="-122"/>
                <a:cs typeface="微软雅黑" panose="020B0503020204020204" charset="-122"/>
                <a:sym typeface="+mn-ea"/>
              </a:rPr>
              <a:t>GB/T 44013-2024</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）要求，室内型短期应急避难场所人均有效避难面积不小于</a:t>
            </a:r>
            <a:r>
              <a:rPr lang="en-US" altLang="zh-CN" sz="1600" b="1">
                <a:solidFill>
                  <a:schemeClr val="tx1"/>
                </a:solidFill>
                <a:latin typeface="微软雅黑" panose="020B0503020204020204" charset="-122"/>
                <a:ea typeface="微软雅黑" panose="020B0503020204020204" charset="-122"/>
                <a:cs typeface="微软雅黑" panose="020B0503020204020204" charset="-122"/>
                <a:sym typeface="+mn-ea"/>
              </a:rPr>
              <a:t>2.5</a:t>
            </a:r>
            <a:r>
              <a:rPr lang="zh-CN" altLang="en-US" sz="1600" b="1">
                <a:solidFill>
                  <a:schemeClr val="tx1"/>
                </a:solidFill>
                <a:latin typeface="微软雅黑" panose="020B0503020204020204" charset="-122"/>
                <a:ea typeface="微软雅黑" panose="020B0503020204020204" charset="-122"/>
                <a:cs typeface="微软雅黑" panose="020B0503020204020204" charset="-122"/>
                <a:sym typeface="+mn-ea"/>
              </a:rPr>
              <a:t>平方米</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，室外型短期应急避难场所人均有效避难面积不小于</a:t>
            </a:r>
            <a:r>
              <a:rPr lang="en-US" altLang="zh-CN" sz="1600" b="1">
                <a:solidFill>
                  <a:schemeClr val="tx1"/>
                </a:solidFill>
                <a:latin typeface="微软雅黑" panose="020B0503020204020204" charset="-122"/>
                <a:ea typeface="微软雅黑" panose="020B0503020204020204" charset="-122"/>
                <a:cs typeface="微软雅黑" panose="020B0503020204020204" charset="-122"/>
                <a:sym typeface="+mn-ea"/>
              </a:rPr>
              <a:t>2.0</a:t>
            </a:r>
            <a:r>
              <a:rPr lang="zh-CN" altLang="en-US" sz="1600" b="1">
                <a:solidFill>
                  <a:schemeClr val="tx1"/>
                </a:solidFill>
                <a:latin typeface="微软雅黑" panose="020B0503020204020204" charset="-122"/>
                <a:ea typeface="微软雅黑" panose="020B0503020204020204" charset="-122"/>
                <a:cs typeface="微软雅黑" panose="020B0503020204020204" charset="-122"/>
                <a:sym typeface="+mn-ea"/>
              </a:rPr>
              <a:t>平方米。</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pPr algn="just">
              <a:lnSpc>
                <a:spcPct val="150000"/>
              </a:lnSpc>
            </a:pPr>
            <a:endPar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37" name="任意多边形: 形状 36"/>
          <p:cNvSpPr/>
          <p:nvPr>
            <p:custDataLst>
              <p:tags r:id="rId7"/>
            </p:custDataLst>
          </p:nvPr>
        </p:nvSpPr>
        <p:spPr>
          <a:xfrm>
            <a:off x="4716780" y="1567498"/>
            <a:ext cx="2523509" cy="489935"/>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p:spPr>
        <p:style>
          <a:lnRef idx="0">
            <a:srgbClr val="FFFFFF"/>
          </a:lnRef>
          <a:fillRef idx="1">
            <a:schemeClr val="accent1"/>
          </a:fillRef>
          <a:effectRef idx="0">
            <a:srgbClr val="FFFFFF"/>
          </a:effectRef>
          <a:fontRef idx="minor">
            <a:schemeClr val="lt1"/>
          </a:fontRef>
        </p:style>
        <p:txBody>
          <a:bodyPr wrap="square" rtlCol="0" anchor="ctr">
            <a:noAutofit/>
          </a:bodyPr>
          <a:p>
            <a:pPr algn="ctr">
              <a:spcBef>
                <a:spcPct val="0"/>
              </a:spcBef>
              <a:spcAft>
                <a:spcPct val="0"/>
              </a:spcAft>
            </a:pPr>
            <a:r>
              <a:rPr lang="zh-CN" altLang="en-US" sz="2000" b="1">
                <a:solidFill>
                  <a:schemeClr val="lt1">
                    <a:lumMod val="100000"/>
                  </a:schemeClr>
                </a:solidFill>
                <a:latin typeface="微软雅黑" panose="020B0503020204020204" charset="-122"/>
                <a:ea typeface="微软雅黑" panose="020B0503020204020204" charset="-122"/>
                <a:cs typeface="+mn-ea"/>
                <a:sym typeface="+mn-ea"/>
              </a:rPr>
              <a:t>短期应急避难场所</a:t>
            </a:r>
            <a:endParaRPr lang="zh-CN" altLang="en-US" sz="2000" b="1">
              <a:solidFill>
                <a:schemeClr val="lt1">
                  <a:lumMod val="100000"/>
                </a:schemeClr>
              </a:solidFill>
              <a:latin typeface="微软雅黑" panose="020B0503020204020204" charset="-122"/>
              <a:ea typeface="微软雅黑" panose="020B0503020204020204" charset="-122"/>
              <a:cs typeface="+mn-ea"/>
              <a:sym typeface="+mn-ea"/>
            </a:endParaRPr>
          </a:p>
        </p:txBody>
      </p:sp>
      <p:sp>
        <p:nvSpPr>
          <p:cNvPr id="38" name="等腰三角形 37"/>
          <p:cNvSpPr/>
          <p:nvPr>
            <p:custDataLst>
              <p:tags r:id="rId8"/>
            </p:custDataLst>
          </p:nvPr>
        </p:nvSpPr>
        <p:spPr>
          <a:xfrm>
            <a:off x="4606290" y="1567498"/>
            <a:ext cx="110359" cy="120119"/>
          </a:xfrm>
          <a:prstGeom prst="triangle">
            <a:avLst>
              <a:gd name="adj" fmla="val 100000"/>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9" name="等腰三角形 38"/>
          <p:cNvSpPr/>
          <p:nvPr>
            <p:custDataLst>
              <p:tags r:id="rId9"/>
            </p:custDataLst>
          </p:nvPr>
        </p:nvSpPr>
        <p:spPr>
          <a:xfrm flipH="1">
            <a:off x="7240270" y="1567498"/>
            <a:ext cx="110359" cy="120119"/>
          </a:xfrm>
          <a:prstGeom prst="triangle">
            <a:avLst>
              <a:gd name="adj" fmla="val 100000"/>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3" name="矩形: 圆角 42"/>
          <p:cNvSpPr/>
          <p:nvPr>
            <p:custDataLst>
              <p:tags r:id="rId10"/>
            </p:custDataLst>
          </p:nvPr>
        </p:nvSpPr>
        <p:spPr>
          <a:xfrm>
            <a:off x="8259445" y="1687195"/>
            <a:ext cx="3323590" cy="4669155"/>
          </a:xfrm>
          <a:prstGeom prst="roundRect">
            <a:avLst>
              <a:gd name="adj" fmla="val 6347"/>
            </a:avLst>
          </a:prstGeom>
          <a:gradFill flip="none" rotWithShape="1">
            <a:gsLst>
              <a:gs pos="0">
                <a:schemeClr val="accent3">
                  <a:lumMod val="20000"/>
                  <a:lumOff val="80000"/>
                  <a:alpha val="20000"/>
                </a:schemeClr>
              </a:gs>
              <a:gs pos="100000">
                <a:schemeClr val="bg1">
                  <a:alpha val="0"/>
                </a:schemeClr>
              </a:gs>
            </a:gsLst>
            <a:path path="circle">
              <a:fillToRect l="100000" t="100000"/>
            </a:path>
            <a:tileRect r="-100000" b="-100000"/>
          </a:gradFill>
          <a:ln w="15875">
            <a:solidFill>
              <a:schemeClr val="accent3">
                <a:lumMod val="20000"/>
                <a:lumOff val="80000"/>
              </a:schemeClr>
            </a:solidFill>
          </a:ln>
          <a:effectLst>
            <a:outerShdw blurRad="279400" dist="228600" dir="2700000" algn="tl" rotWithShape="0">
              <a:schemeClr val="accent3">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616585" rIns="239795" bIns="350520" rtlCol="0" anchor="t" anchorCtr="0">
            <a:noAutofit/>
          </a:bodyPr>
          <a:p>
            <a:pPr algn="just">
              <a:lnSpc>
                <a:spcPct val="150000"/>
              </a:lnSpc>
            </a:pP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至</a:t>
            </a:r>
            <a:r>
              <a:rPr lang="en-US" altLang="zh-CN" sz="1600">
                <a:solidFill>
                  <a:schemeClr val="tx1"/>
                </a:solidFill>
                <a:latin typeface="微软雅黑" panose="020B0503020204020204" charset="-122"/>
                <a:ea typeface="微软雅黑" panose="020B0503020204020204" charset="-122"/>
                <a:cs typeface="微软雅黑" panose="020B0503020204020204" charset="-122"/>
                <a:sym typeface="+mn-ea"/>
              </a:rPr>
              <a:t>2035</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年，长期避难人口服务保障系数应达到</a:t>
            </a:r>
            <a:r>
              <a:rPr lang="en-US" altLang="zh-CN" sz="1600">
                <a:solidFill>
                  <a:schemeClr val="tx1"/>
                </a:solidFill>
                <a:latin typeface="微软雅黑" panose="020B0503020204020204" charset="-122"/>
                <a:ea typeface="微软雅黑" panose="020B0503020204020204" charset="-122"/>
                <a:cs typeface="微软雅黑" panose="020B0503020204020204" charset="-122"/>
                <a:sym typeface="+mn-ea"/>
              </a:rPr>
              <a:t>0.04</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，其中常态化人口服务保障系数应达到</a:t>
            </a:r>
            <a:r>
              <a:rPr lang="en-US" altLang="zh-CN" sz="1600">
                <a:solidFill>
                  <a:schemeClr val="tx1"/>
                </a:solidFill>
                <a:latin typeface="微软雅黑" panose="020B0503020204020204" charset="-122"/>
                <a:ea typeface="微软雅黑" panose="020B0503020204020204" charset="-122"/>
                <a:cs typeface="微软雅黑" panose="020B0503020204020204" charset="-122"/>
                <a:sym typeface="+mn-ea"/>
              </a:rPr>
              <a:t>0.01</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，长期避难人口需求预计为</a:t>
            </a:r>
            <a:r>
              <a:rPr lang="en-US" altLang="zh-CN" sz="1600">
                <a:solidFill>
                  <a:schemeClr val="tx1"/>
                </a:solidFill>
                <a:latin typeface="微软雅黑" panose="020B0503020204020204" charset="-122"/>
                <a:ea typeface="微软雅黑" panose="020B0503020204020204" charset="-122"/>
                <a:cs typeface="微软雅黑" panose="020B0503020204020204" charset="-122"/>
                <a:sym typeface="+mn-ea"/>
              </a:rPr>
              <a:t>9.36</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万人。根据《应急避难场所</a:t>
            </a:r>
            <a:r>
              <a:rPr lang="en-US" altLang="zh-CN" sz="160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分级和分类》（</a:t>
            </a:r>
            <a:r>
              <a:rPr lang="en-US" altLang="zh-CN" sz="1600">
                <a:solidFill>
                  <a:schemeClr val="tx1"/>
                </a:solidFill>
                <a:latin typeface="微软雅黑" panose="020B0503020204020204" charset="-122"/>
                <a:ea typeface="微软雅黑" panose="020B0503020204020204" charset="-122"/>
                <a:cs typeface="微软雅黑" panose="020B0503020204020204" charset="-122"/>
                <a:sym typeface="+mn-ea"/>
              </a:rPr>
              <a:t>DB11/T 2141-2023</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）要求，长期应急避难场所人均有效避难面积为</a:t>
            </a:r>
            <a:r>
              <a:rPr lang="en-US" altLang="zh-CN" sz="1600" b="1">
                <a:solidFill>
                  <a:schemeClr val="tx1"/>
                </a:solidFill>
                <a:latin typeface="微软雅黑" panose="020B0503020204020204" charset="-122"/>
                <a:ea typeface="微软雅黑" panose="020B0503020204020204" charset="-122"/>
                <a:cs typeface="微软雅黑" panose="020B0503020204020204" charset="-122"/>
                <a:sym typeface="+mn-ea"/>
              </a:rPr>
              <a:t>3.0</a:t>
            </a:r>
            <a:r>
              <a:rPr lang="zh-CN" altLang="en-US" sz="1600" b="1">
                <a:solidFill>
                  <a:schemeClr val="tx1"/>
                </a:solidFill>
                <a:latin typeface="微软雅黑" panose="020B0503020204020204" charset="-122"/>
                <a:ea typeface="微软雅黑" panose="020B0503020204020204" charset="-122"/>
                <a:cs typeface="微软雅黑" panose="020B0503020204020204" charset="-122"/>
                <a:sym typeface="+mn-ea"/>
              </a:rPr>
              <a:t>平方米</a:t>
            </a:r>
            <a:r>
              <a:rPr lang="en-US" altLang="zh-CN" sz="1600" b="1">
                <a:solidFill>
                  <a:schemeClr val="tx1"/>
                </a:solidFill>
                <a:latin typeface="微软雅黑" panose="020B0503020204020204" charset="-122"/>
                <a:ea typeface="微软雅黑" panose="020B0503020204020204" charset="-122"/>
                <a:cs typeface="微软雅黑" panose="020B0503020204020204" charset="-122"/>
                <a:sym typeface="+mn-ea"/>
              </a:rPr>
              <a:t>~4.5</a:t>
            </a:r>
            <a:r>
              <a:rPr lang="zh-CN" altLang="en-US" sz="1600" b="1">
                <a:solidFill>
                  <a:schemeClr val="tx1"/>
                </a:solidFill>
                <a:latin typeface="微软雅黑" panose="020B0503020204020204" charset="-122"/>
                <a:ea typeface="微软雅黑" panose="020B0503020204020204" charset="-122"/>
                <a:cs typeface="微软雅黑" panose="020B0503020204020204" charset="-122"/>
                <a:sym typeface="+mn-ea"/>
              </a:rPr>
              <a:t>平方米</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pPr algn="just">
              <a:lnSpc>
                <a:spcPct val="150000"/>
              </a:lnSpc>
            </a:pPr>
            <a:endPar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4" name="任意多边形: 形状 43"/>
          <p:cNvSpPr/>
          <p:nvPr>
            <p:custDataLst>
              <p:tags r:id="rId11"/>
            </p:custDataLst>
          </p:nvPr>
        </p:nvSpPr>
        <p:spPr>
          <a:xfrm>
            <a:off x="8608695" y="1567498"/>
            <a:ext cx="2523509" cy="489935"/>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p:spPr>
        <p:style>
          <a:lnRef idx="0">
            <a:srgbClr val="FFFFFF"/>
          </a:lnRef>
          <a:fillRef idx="1">
            <a:schemeClr val="accent1"/>
          </a:fillRef>
          <a:effectRef idx="0">
            <a:srgbClr val="FFFFFF"/>
          </a:effectRef>
          <a:fontRef idx="minor">
            <a:schemeClr val="lt1"/>
          </a:fontRef>
        </p:style>
        <p:txBody>
          <a:bodyPr wrap="square" rtlCol="0" anchor="ctr">
            <a:noAutofit/>
          </a:bodyPr>
          <a:p>
            <a:pPr algn="ctr">
              <a:spcBef>
                <a:spcPct val="0"/>
              </a:spcBef>
              <a:spcAft>
                <a:spcPct val="0"/>
              </a:spcAft>
            </a:pPr>
            <a:r>
              <a:rPr lang="zh-CN" altLang="en-US" sz="2000" b="1">
                <a:solidFill>
                  <a:schemeClr val="lt1">
                    <a:lumMod val="100000"/>
                  </a:schemeClr>
                </a:solidFill>
                <a:latin typeface="微软雅黑" panose="020B0503020204020204" charset="-122"/>
                <a:ea typeface="微软雅黑" panose="020B0503020204020204" charset="-122"/>
                <a:cs typeface="+mn-ea"/>
                <a:sym typeface="+mn-ea"/>
              </a:rPr>
              <a:t>长期应急避难场所</a:t>
            </a:r>
            <a:endParaRPr lang="zh-CN" altLang="en-US" sz="2000" b="1">
              <a:solidFill>
                <a:schemeClr val="lt1">
                  <a:lumMod val="100000"/>
                </a:schemeClr>
              </a:solidFill>
              <a:latin typeface="微软雅黑" panose="020B0503020204020204" charset="-122"/>
              <a:ea typeface="微软雅黑" panose="020B0503020204020204" charset="-122"/>
              <a:cs typeface="+mn-ea"/>
              <a:sym typeface="+mn-ea"/>
            </a:endParaRPr>
          </a:p>
        </p:txBody>
      </p:sp>
      <p:sp>
        <p:nvSpPr>
          <p:cNvPr id="45" name="等腰三角形 44"/>
          <p:cNvSpPr/>
          <p:nvPr>
            <p:custDataLst>
              <p:tags r:id="rId12"/>
            </p:custDataLst>
          </p:nvPr>
        </p:nvSpPr>
        <p:spPr>
          <a:xfrm>
            <a:off x="8498205" y="1567498"/>
            <a:ext cx="110359" cy="120119"/>
          </a:xfrm>
          <a:prstGeom prst="triangle">
            <a:avLst>
              <a:gd name="adj" fmla="val 100000"/>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6" name="等腰三角形 45"/>
          <p:cNvSpPr/>
          <p:nvPr>
            <p:custDataLst>
              <p:tags r:id="rId13"/>
            </p:custDataLst>
          </p:nvPr>
        </p:nvSpPr>
        <p:spPr>
          <a:xfrm flipH="1">
            <a:off x="11132185" y="1567498"/>
            <a:ext cx="110359" cy="120119"/>
          </a:xfrm>
          <a:prstGeom prst="triangle">
            <a:avLst>
              <a:gd name="adj" fmla="val 100000"/>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9" name="文本框 8"/>
          <p:cNvSpPr txBox="1"/>
          <p:nvPr/>
        </p:nvSpPr>
        <p:spPr>
          <a:xfrm>
            <a:off x="782955" y="1870075"/>
            <a:ext cx="4064000" cy="368300"/>
          </a:xfrm>
          <a:prstGeom prst="rect">
            <a:avLst/>
          </a:prstGeom>
          <a:noFill/>
        </p:spPr>
        <p:txBody>
          <a:bodyPr wrap="square" rtlCol="0">
            <a:spAutoFit/>
          </a:bodyPr>
          <a:p>
            <a:endParaRPr lang="zh-CN" altLang="en-US"/>
          </a:p>
        </p:txBody>
      </p:sp>
      <p:sp>
        <p:nvSpPr>
          <p:cNvPr id="11" name="文本框 10"/>
          <p:cNvSpPr txBox="1"/>
          <p:nvPr/>
        </p:nvSpPr>
        <p:spPr>
          <a:xfrm>
            <a:off x="1097280" y="334010"/>
            <a:ext cx="7034530" cy="685165"/>
          </a:xfrm>
          <a:prstGeom prst="rect">
            <a:avLst/>
          </a:prstGeom>
          <a:noFill/>
        </p:spPr>
        <p:txBody>
          <a:bodyPr wrap="square" rtlCol="0">
            <a:noAutofit/>
          </a:bodyPr>
          <a:p>
            <a:pPr algn="l">
              <a:lnSpc>
                <a:spcPct val="90000"/>
              </a:lnSpc>
              <a:spcBef>
                <a:spcPts val="1000"/>
              </a:spcBef>
            </a:pPr>
            <a:r>
              <a:rPr lang="en-US" altLang="zh-CN" sz="3200" b="1" spc="70" dirty="0">
                <a:solidFill>
                  <a:schemeClr val="accent1"/>
                </a:solidFill>
                <a:latin typeface="微软雅黑" panose="020B0503020204020204" charset="-122"/>
                <a:ea typeface="微软雅黑" panose="020B0503020204020204" charset="-122"/>
                <a:sym typeface="+mn-lt"/>
              </a:rPr>
              <a:t>09</a:t>
            </a:r>
            <a:r>
              <a:rPr lang="en-US" altLang="zh-CN" sz="3200" b="1" spc="70" dirty="0">
                <a:solidFill>
                  <a:schemeClr val="accent1"/>
                </a:solidFill>
                <a:latin typeface="Arial" panose="020B0604020202020204" pitchFamily="34" charset="0"/>
                <a:ea typeface="微软雅黑" panose="020B0503020204020204" charset="-122"/>
                <a:sym typeface="+mn-lt"/>
              </a:rPr>
              <a:t> </a:t>
            </a:r>
            <a:r>
              <a:rPr lang="zh-CN" altLang="en-US" sz="3200" b="1" spc="70" dirty="0">
                <a:solidFill>
                  <a:schemeClr val="accent1"/>
                </a:solidFill>
                <a:latin typeface="Arial" panose="020B0604020202020204" pitchFamily="34" charset="0"/>
                <a:ea typeface="微软雅黑" panose="020B0503020204020204" charset="-122"/>
                <a:sym typeface="+mn-lt"/>
              </a:rPr>
              <a:t>应急避难场所发展布局</a:t>
            </a:r>
            <a:endParaRPr lang="zh-CN" altLang="en-US" sz="2400" b="1" spc="70" dirty="0">
              <a:solidFill>
                <a:schemeClr val="accent1"/>
              </a:solidFill>
              <a:latin typeface="Arial" panose="020B0604020202020204" pitchFamily="34" charset="0"/>
              <a:ea typeface="微软雅黑" panose="020B0503020204020204" charset="-122"/>
              <a:sym typeface="+mn-lt"/>
            </a:endParaRPr>
          </a:p>
        </p:txBody>
      </p:sp>
      <p:sp>
        <p:nvSpPr>
          <p:cNvPr id="14" name="文本框 13"/>
          <p:cNvSpPr txBox="1"/>
          <p:nvPr/>
        </p:nvSpPr>
        <p:spPr>
          <a:xfrm>
            <a:off x="594360" y="1011555"/>
            <a:ext cx="8841105" cy="460375"/>
          </a:xfrm>
          <a:prstGeom prst="rect">
            <a:avLst/>
          </a:prstGeom>
          <a:noFill/>
        </p:spPr>
        <p:txBody>
          <a:bodyPr wrap="square" rtlCol="0">
            <a:spAutoFit/>
          </a:bodyPr>
          <a:p>
            <a:r>
              <a:rPr lang="zh-CN" altLang="en-US" sz="2400" b="1">
                <a:latin typeface="微软雅黑" panose="020B0503020204020204" charset="-122"/>
                <a:ea typeface="微软雅黑" panose="020B0503020204020204" charset="-122"/>
                <a:cs typeface="微软雅黑" panose="020B0503020204020204" charset="-122"/>
                <a:sym typeface="+mn-ea"/>
              </a:rPr>
              <a:t>紧急、短期、长期应急避难场所发展布局</a:t>
            </a:r>
            <a:endParaRPr lang="zh-CN" altLang="en-US" sz="2400" b="1">
              <a:latin typeface="微软雅黑" panose="020B0503020204020204" charset="-122"/>
              <a:ea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 r="2758" b="82325"/>
          <a:stretch>
            <a:fillRect/>
          </a:stretch>
        </p:blipFill>
        <p:spPr>
          <a:xfrm>
            <a:off x="336884" y="32084"/>
            <a:ext cx="11855116" cy="1212100"/>
          </a:xfrm>
          <a:prstGeom prst="rect">
            <a:avLst/>
          </a:prstGeom>
        </p:spPr>
      </p:pic>
      <p:grpSp>
        <p:nvGrpSpPr>
          <p:cNvPr id="4" name="组合 3"/>
          <p:cNvGrpSpPr/>
          <p:nvPr/>
        </p:nvGrpSpPr>
        <p:grpSpPr>
          <a:xfrm>
            <a:off x="594439" y="258233"/>
            <a:ext cx="441220" cy="547312"/>
            <a:chOff x="594438" y="321733"/>
            <a:chExt cx="719061" cy="891959"/>
          </a:xfrm>
        </p:grpSpPr>
        <p:grpSp>
          <p:nvGrpSpPr>
            <p:cNvPr id="5" name="组合 4"/>
            <p:cNvGrpSpPr/>
            <p:nvPr/>
          </p:nvGrpSpPr>
          <p:grpSpPr>
            <a:xfrm>
              <a:off x="594438" y="321733"/>
              <a:ext cx="719061" cy="820994"/>
              <a:chOff x="601313" y="268472"/>
              <a:chExt cx="402995" cy="460123"/>
            </a:xfrm>
          </p:grpSpPr>
          <p:sp>
            <p:nvSpPr>
              <p:cNvPr id="7" name="六边形 6"/>
              <p:cNvSpPr/>
              <p:nvPr/>
            </p:nvSpPr>
            <p:spPr>
              <a:xfrm rot="10800000">
                <a:off x="883213" y="268472"/>
                <a:ext cx="121095" cy="104392"/>
              </a:xfrm>
              <a:prstGeom prst="hexagon">
                <a:avLst/>
              </a:prstGeom>
              <a:gradFill flip="none" rotWithShape="1">
                <a:gsLst>
                  <a:gs pos="4000">
                    <a:srgbClr val="4EC0A9"/>
                  </a:gs>
                  <a:gs pos="100000">
                    <a:srgbClr val="1461D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六边形 7"/>
              <p:cNvSpPr/>
              <p:nvPr/>
            </p:nvSpPr>
            <p:spPr>
              <a:xfrm rot="10800000">
                <a:off x="601313" y="435358"/>
                <a:ext cx="340155" cy="293237"/>
              </a:xfrm>
              <a:prstGeom prst="hexagon">
                <a:avLst/>
              </a:prstGeom>
              <a:noFill/>
              <a:ln w="44450">
                <a:gradFill>
                  <a:gsLst>
                    <a:gs pos="0">
                      <a:srgbClr val="4EC0A9"/>
                    </a:gs>
                    <a:gs pos="100000">
                      <a:srgbClr val="1461D5"/>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gradFill>
                    <a:gsLst>
                      <a:gs pos="4000">
                        <a:srgbClr val="4EC0A9"/>
                      </a:gs>
                      <a:gs pos="100000">
                        <a:srgbClr val="1461D5"/>
                      </a:gs>
                    </a:gsLst>
                    <a:path path="circle">
                      <a:fillToRect l="100000" t="100000"/>
                    </a:path>
                  </a:gradFill>
                  <a:latin typeface="微软雅黑" panose="020B0503020204020204" charset="-122"/>
                  <a:ea typeface="微软雅黑" panose="020B0503020204020204" charset="-122"/>
                </a:endParaRPr>
              </a:p>
            </p:txBody>
          </p:sp>
        </p:grpSp>
        <p:sp>
          <p:nvSpPr>
            <p:cNvPr id="6" name="矩形 5"/>
            <p:cNvSpPr/>
            <p:nvPr/>
          </p:nvSpPr>
          <p:spPr>
            <a:xfrm>
              <a:off x="760439" y="561629"/>
              <a:ext cx="301056" cy="652063"/>
            </a:xfrm>
            <a:prstGeom prst="rect">
              <a:avLst/>
            </a:prstGeom>
          </p:spPr>
          <p:txBody>
            <a:bodyPr wrap="none">
              <a:spAutoFit/>
            </a:bodyPr>
            <a:lstStyle/>
            <a:p>
              <a:pPr algn="ctr"/>
              <a:endParaRPr lang="zh-CN" altLang="en-US" sz="2000" dirty="0"/>
            </a:p>
          </p:txBody>
        </p:sp>
      </p:grpSp>
      <p:sp>
        <p:nvSpPr>
          <p:cNvPr id="143" name="灯片编号占位符 3"/>
          <p:cNvSpPr>
            <a:spLocks noGrp="1"/>
          </p:cNvSpPr>
          <p:nvPr>
            <p:ph type="sldNum" sz="quarter" idx="12"/>
          </p:nvPr>
        </p:nvSpPr>
        <p:spPr>
          <a:xfrm>
            <a:off x="8943975" y="6385209"/>
            <a:ext cx="2743200" cy="365125"/>
          </a:xfrm>
        </p:spPr>
        <p:txBody>
          <a:bodyPr/>
          <a:lstStyle/>
          <a:p>
            <a:fld id="{430851D7-3552-44AB-8522-5B5C38BBEDA5}" type="slidenum">
              <a:rPr lang="zh-CN" altLang="en-US" smtClean="0">
                <a:latin typeface="微软雅黑" panose="020B0503020204020204" charset="-122"/>
                <a:ea typeface="微软雅黑" panose="020B0503020204020204" charset="-122"/>
              </a:rPr>
            </a:fld>
            <a:endParaRPr lang="zh-CN" altLang="en-US" dirty="0">
              <a:latin typeface="微软雅黑" panose="020B0503020204020204" charset="-122"/>
              <a:ea typeface="微软雅黑" panose="020B0503020204020204" charset="-122"/>
            </a:endParaRPr>
          </a:p>
        </p:txBody>
      </p:sp>
      <p:sp>
        <p:nvSpPr>
          <p:cNvPr id="12" name="矩形: 圆角 2"/>
          <p:cNvSpPr/>
          <p:nvPr>
            <p:custDataLst>
              <p:tags r:id="rId2"/>
            </p:custDataLst>
          </p:nvPr>
        </p:nvSpPr>
        <p:spPr>
          <a:xfrm>
            <a:off x="514985" y="1677035"/>
            <a:ext cx="3323590" cy="4669155"/>
          </a:xfrm>
          <a:prstGeom prst="roundRect">
            <a:avLst>
              <a:gd name="adj" fmla="val 6347"/>
            </a:avLst>
          </a:prstGeom>
          <a:gradFill flip="none" rotWithShape="1">
            <a:gsLst>
              <a:gs pos="0">
                <a:schemeClr val="accent3">
                  <a:lumMod val="20000"/>
                  <a:lumOff val="80000"/>
                  <a:alpha val="20000"/>
                </a:schemeClr>
              </a:gs>
              <a:gs pos="100000">
                <a:schemeClr val="bg1">
                  <a:alpha val="0"/>
                </a:schemeClr>
              </a:gs>
            </a:gsLst>
            <a:path path="circle">
              <a:fillToRect l="100000" t="100000"/>
            </a:path>
            <a:tileRect r="-100000" b="-100000"/>
          </a:gradFill>
          <a:ln w="15875">
            <a:solidFill>
              <a:schemeClr val="accent3">
                <a:lumMod val="20000"/>
                <a:lumOff val="80000"/>
              </a:schemeClr>
            </a:solidFill>
          </a:ln>
          <a:effectLst>
            <a:outerShdw blurRad="279400" dist="228600" dir="2700000" algn="tl" rotWithShape="0">
              <a:schemeClr val="accent3">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616585" rIns="239795" bIns="350520" rtlCol="0" anchor="t" anchorCtr="0">
            <a:noAutofit/>
          </a:bodyPr>
          <a:p>
            <a:pPr algn="just">
              <a:lnSpc>
                <a:spcPct val="150000"/>
              </a:lnSpc>
            </a:pPr>
            <a:r>
              <a:rPr lang="en-US" altLang="zh-CN"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2025</a:t>
            </a:r>
            <a:r>
              <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年底前，确保综合性应急避难场所至少可满足昌平区所需应急避难总人数的</a:t>
            </a:r>
            <a:r>
              <a:rPr lang="en-US" altLang="zh-CN" sz="16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60%</a:t>
            </a:r>
            <a:r>
              <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，室内可容纳避难人数不低于室内外可容纳避难人数的</a:t>
            </a:r>
            <a:r>
              <a:rPr lang="en-US" altLang="zh-CN"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20%</a:t>
            </a:r>
            <a:r>
              <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2035</a:t>
            </a:r>
            <a:r>
              <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年，综合性应急避难场所可满足昌平区所需应急避难总人数的</a:t>
            </a:r>
            <a:r>
              <a:rPr lang="en-US" altLang="zh-CN" sz="16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100%</a:t>
            </a:r>
            <a:r>
              <a:rPr lang="zh-CN" altLang="en-US" sz="16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6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任意多边形: 形状 28"/>
          <p:cNvSpPr/>
          <p:nvPr>
            <p:custDataLst>
              <p:tags r:id="rId3"/>
            </p:custDataLst>
          </p:nvPr>
        </p:nvSpPr>
        <p:spPr>
          <a:xfrm>
            <a:off x="915035" y="1557338"/>
            <a:ext cx="2523509" cy="489935"/>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p:spPr>
        <p:style>
          <a:lnRef idx="0">
            <a:srgbClr val="FFFFFF"/>
          </a:lnRef>
          <a:fillRef idx="1">
            <a:schemeClr val="accent1"/>
          </a:fillRef>
          <a:effectRef idx="0">
            <a:srgbClr val="FFFFFF"/>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lumMod val="100000"/>
                  </a:schemeClr>
                </a:solidFill>
                <a:latin typeface="微软雅黑" panose="020B0503020204020204" charset="-122"/>
                <a:ea typeface="微软雅黑" panose="020B0503020204020204" charset="-122"/>
                <a:cs typeface="+mn-ea"/>
                <a:sym typeface="+mn-ea"/>
              </a:rPr>
              <a:t>综合性</a:t>
            </a:r>
            <a:endParaRPr lang="zh-CN" altLang="en-US" sz="2000" b="1" dirty="0">
              <a:solidFill>
                <a:schemeClr val="lt1">
                  <a:lumMod val="100000"/>
                </a:schemeClr>
              </a:solidFill>
              <a:latin typeface="微软雅黑" panose="020B0503020204020204" charset="-122"/>
              <a:ea typeface="微软雅黑" panose="020B0503020204020204" charset="-122"/>
              <a:cs typeface="+mn-ea"/>
              <a:sym typeface="+mn-ea"/>
            </a:endParaRPr>
          </a:p>
        </p:txBody>
      </p:sp>
      <p:sp>
        <p:nvSpPr>
          <p:cNvPr id="25" name="等腰三角形 24"/>
          <p:cNvSpPr/>
          <p:nvPr>
            <p:custDataLst>
              <p:tags r:id="rId4"/>
            </p:custDataLst>
          </p:nvPr>
        </p:nvSpPr>
        <p:spPr>
          <a:xfrm>
            <a:off x="805180" y="1557338"/>
            <a:ext cx="110359" cy="120119"/>
          </a:xfrm>
          <a:prstGeom prst="triangle">
            <a:avLst>
              <a:gd name="adj" fmla="val 100000"/>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6" name="等腰三角形 25"/>
          <p:cNvSpPr/>
          <p:nvPr>
            <p:custDataLst>
              <p:tags r:id="rId5"/>
            </p:custDataLst>
          </p:nvPr>
        </p:nvSpPr>
        <p:spPr>
          <a:xfrm flipH="1">
            <a:off x="3438525" y="1557338"/>
            <a:ext cx="110359" cy="120119"/>
          </a:xfrm>
          <a:prstGeom prst="triangle">
            <a:avLst>
              <a:gd name="adj" fmla="val 100000"/>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6" name="矩形: 圆角 35"/>
          <p:cNvSpPr/>
          <p:nvPr>
            <p:custDataLst>
              <p:tags r:id="rId6"/>
            </p:custDataLst>
          </p:nvPr>
        </p:nvSpPr>
        <p:spPr>
          <a:xfrm>
            <a:off x="4322445" y="1677035"/>
            <a:ext cx="3531235" cy="4669155"/>
          </a:xfrm>
          <a:prstGeom prst="roundRect">
            <a:avLst>
              <a:gd name="adj" fmla="val 6347"/>
            </a:avLst>
          </a:prstGeom>
          <a:gradFill flip="none" rotWithShape="1">
            <a:gsLst>
              <a:gs pos="0">
                <a:schemeClr val="accent3">
                  <a:lumMod val="20000"/>
                  <a:lumOff val="80000"/>
                  <a:alpha val="20000"/>
                </a:schemeClr>
              </a:gs>
              <a:gs pos="100000">
                <a:schemeClr val="bg1">
                  <a:alpha val="0"/>
                </a:schemeClr>
              </a:gs>
            </a:gsLst>
            <a:path path="circle">
              <a:fillToRect l="100000" t="100000"/>
            </a:path>
            <a:tileRect r="-100000" b="-100000"/>
          </a:gradFill>
          <a:ln w="15875">
            <a:solidFill>
              <a:schemeClr val="accent3">
                <a:lumMod val="20000"/>
                <a:lumOff val="80000"/>
              </a:schemeClr>
            </a:solidFill>
          </a:ln>
          <a:effectLst>
            <a:outerShdw blurRad="279400" dist="228600" dir="2700000" algn="tl" rotWithShape="0">
              <a:schemeClr val="accent3">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616585" rIns="239795" bIns="350520" rtlCol="0" anchor="t" anchorCtr="0">
            <a:noAutofit/>
          </a:bodyPr>
          <a:p>
            <a:pPr algn="just">
              <a:lnSpc>
                <a:spcPct val="150000"/>
              </a:lnSpc>
            </a:pPr>
            <a:r>
              <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至</a:t>
            </a:r>
            <a:r>
              <a:rPr lang="en-US" altLang="zh-CN"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2035</a:t>
            </a:r>
            <a:r>
              <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年，综合考虑安全性、可及性，各镇（街道）可依托设施设备较为完善的学校、大型体育场馆或室内型公共文化场所至少</a:t>
            </a:r>
            <a:r>
              <a:rPr lang="zh-CN" altLang="en-US" sz="16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建设</a:t>
            </a:r>
            <a:r>
              <a:rPr lang="en-US" altLang="zh-CN" sz="16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16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处特定性应急避难场所</a:t>
            </a:r>
            <a:r>
              <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（可与其他类型避难场所叠加），配置相应医疗救助设施，强化无障碍设计，确保场所内外道路、通道、卫生间、休息区等区域均符合无障碍设计标准，方便特殊群体使用。</a:t>
            </a:r>
            <a:endPar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37" name="任意多边形: 形状 36"/>
          <p:cNvSpPr/>
          <p:nvPr>
            <p:custDataLst>
              <p:tags r:id="rId7"/>
            </p:custDataLst>
          </p:nvPr>
        </p:nvSpPr>
        <p:spPr>
          <a:xfrm>
            <a:off x="4809490" y="1557338"/>
            <a:ext cx="2523509" cy="489935"/>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p:spPr>
        <p:style>
          <a:lnRef idx="0">
            <a:srgbClr val="FFFFFF"/>
          </a:lnRef>
          <a:fillRef idx="1">
            <a:schemeClr val="accent1"/>
          </a:fillRef>
          <a:effectRef idx="0">
            <a:srgbClr val="FFFFFF"/>
          </a:effectRef>
          <a:fontRef idx="minor">
            <a:schemeClr val="lt1"/>
          </a:fontRef>
        </p:style>
        <p:txBody>
          <a:bodyPr wrap="square" rtlCol="0" anchor="ctr">
            <a:noAutofit/>
          </a:bodyPr>
          <a:p>
            <a:pPr algn="ctr">
              <a:spcBef>
                <a:spcPct val="0"/>
              </a:spcBef>
              <a:spcAft>
                <a:spcPct val="0"/>
              </a:spcAft>
            </a:pPr>
            <a:r>
              <a:rPr lang="zh-CN" altLang="en-US" sz="2000" b="1">
                <a:solidFill>
                  <a:schemeClr val="lt1">
                    <a:lumMod val="100000"/>
                  </a:schemeClr>
                </a:solidFill>
                <a:latin typeface="微软雅黑" panose="020B0503020204020204" charset="-122"/>
                <a:ea typeface="微软雅黑" panose="020B0503020204020204" charset="-122"/>
                <a:cs typeface="+mn-ea"/>
                <a:sym typeface="+mn-ea"/>
              </a:rPr>
              <a:t>特定性</a:t>
            </a:r>
            <a:endParaRPr lang="zh-CN" altLang="en-US" sz="2000" b="1">
              <a:solidFill>
                <a:schemeClr val="lt1">
                  <a:lumMod val="100000"/>
                </a:schemeClr>
              </a:solidFill>
              <a:latin typeface="微软雅黑" panose="020B0503020204020204" charset="-122"/>
              <a:ea typeface="微软雅黑" panose="020B0503020204020204" charset="-122"/>
              <a:cs typeface="+mn-ea"/>
              <a:sym typeface="+mn-ea"/>
            </a:endParaRPr>
          </a:p>
        </p:txBody>
      </p:sp>
      <p:sp>
        <p:nvSpPr>
          <p:cNvPr id="38" name="等腰三角形 37"/>
          <p:cNvSpPr/>
          <p:nvPr>
            <p:custDataLst>
              <p:tags r:id="rId8"/>
            </p:custDataLst>
          </p:nvPr>
        </p:nvSpPr>
        <p:spPr>
          <a:xfrm>
            <a:off x="4699000" y="1557338"/>
            <a:ext cx="110359" cy="120119"/>
          </a:xfrm>
          <a:prstGeom prst="triangle">
            <a:avLst>
              <a:gd name="adj" fmla="val 100000"/>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9" name="等腰三角形 38"/>
          <p:cNvSpPr/>
          <p:nvPr>
            <p:custDataLst>
              <p:tags r:id="rId9"/>
            </p:custDataLst>
          </p:nvPr>
        </p:nvSpPr>
        <p:spPr>
          <a:xfrm flipH="1">
            <a:off x="7332980" y="1557338"/>
            <a:ext cx="110359" cy="120119"/>
          </a:xfrm>
          <a:prstGeom prst="triangle">
            <a:avLst>
              <a:gd name="adj" fmla="val 100000"/>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3" name="矩形: 圆角 42"/>
          <p:cNvSpPr/>
          <p:nvPr>
            <p:custDataLst>
              <p:tags r:id="rId10"/>
            </p:custDataLst>
          </p:nvPr>
        </p:nvSpPr>
        <p:spPr>
          <a:xfrm>
            <a:off x="8352155" y="1677035"/>
            <a:ext cx="3323590" cy="4669155"/>
          </a:xfrm>
          <a:prstGeom prst="roundRect">
            <a:avLst>
              <a:gd name="adj" fmla="val 6347"/>
            </a:avLst>
          </a:prstGeom>
          <a:gradFill flip="none" rotWithShape="1">
            <a:gsLst>
              <a:gs pos="0">
                <a:schemeClr val="accent3">
                  <a:lumMod val="20000"/>
                  <a:lumOff val="80000"/>
                  <a:alpha val="20000"/>
                </a:schemeClr>
              </a:gs>
              <a:gs pos="100000">
                <a:schemeClr val="bg1">
                  <a:alpha val="0"/>
                </a:schemeClr>
              </a:gs>
            </a:gsLst>
            <a:path path="circle">
              <a:fillToRect l="100000" t="100000"/>
            </a:path>
            <a:tileRect r="-100000" b="-100000"/>
          </a:gradFill>
          <a:ln w="15875">
            <a:solidFill>
              <a:schemeClr val="accent3">
                <a:lumMod val="20000"/>
                <a:lumOff val="80000"/>
              </a:schemeClr>
            </a:solidFill>
          </a:ln>
          <a:effectLst>
            <a:outerShdw blurRad="279400" dist="228600" dir="2700000" algn="tl" rotWithShape="0">
              <a:schemeClr val="accent3">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616585" rIns="239795" bIns="350520" rtlCol="0" anchor="t" anchorCtr="0">
            <a:noAutofit/>
          </a:bodyPr>
          <a:p>
            <a:pPr algn="just">
              <a:lnSpc>
                <a:spcPct val="150000"/>
              </a:lnSpc>
            </a:pPr>
            <a:r>
              <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基于实际情况，至</a:t>
            </a:r>
            <a:r>
              <a:rPr lang="en-US" altLang="zh-CN"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2035</a:t>
            </a:r>
            <a:r>
              <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年应在昌平区</a:t>
            </a:r>
            <a:r>
              <a:rPr lang="zh-CN" altLang="en-US" sz="16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地质灾害重点防治区、次重点防治区、一级森林防火区、二级森林防火区、三级森林防火区</a:t>
            </a:r>
            <a:r>
              <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等区域重点规划突发地质灾害、森林火灾的专项避难需求建设的专业性紧急、短期应急避难场所，各镇可根据实际情况进行设置。</a:t>
            </a:r>
            <a:endPar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44" name="任意多边形: 形状 43"/>
          <p:cNvSpPr/>
          <p:nvPr>
            <p:custDataLst>
              <p:tags r:id="rId11"/>
            </p:custDataLst>
          </p:nvPr>
        </p:nvSpPr>
        <p:spPr>
          <a:xfrm>
            <a:off x="8701405" y="1557338"/>
            <a:ext cx="2523509" cy="489935"/>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p:spPr>
        <p:style>
          <a:lnRef idx="0">
            <a:srgbClr val="FFFFFF"/>
          </a:lnRef>
          <a:fillRef idx="1">
            <a:schemeClr val="accent1"/>
          </a:fillRef>
          <a:effectRef idx="0">
            <a:srgbClr val="FFFFFF"/>
          </a:effectRef>
          <a:fontRef idx="minor">
            <a:schemeClr val="lt1"/>
          </a:fontRef>
        </p:style>
        <p:txBody>
          <a:bodyPr wrap="square" rtlCol="0" anchor="ctr">
            <a:noAutofit/>
          </a:bodyPr>
          <a:p>
            <a:pPr algn="ctr">
              <a:spcBef>
                <a:spcPct val="0"/>
              </a:spcBef>
              <a:spcAft>
                <a:spcPct val="0"/>
              </a:spcAft>
            </a:pPr>
            <a:r>
              <a:rPr lang="zh-CN" altLang="en-US" sz="2000" b="1">
                <a:solidFill>
                  <a:schemeClr val="lt1">
                    <a:lumMod val="100000"/>
                  </a:schemeClr>
                </a:solidFill>
                <a:latin typeface="微软雅黑" panose="020B0503020204020204" charset="-122"/>
                <a:ea typeface="微软雅黑" panose="020B0503020204020204" charset="-122"/>
                <a:cs typeface="+mn-ea"/>
                <a:sym typeface="+mn-ea"/>
              </a:rPr>
              <a:t>专业性</a:t>
            </a:r>
            <a:endParaRPr lang="zh-CN" altLang="en-US" sz="2000" b="1">
              <a:solidFill>
                <a:schemeClr val="lt1">
                  <a:lumMod val="100000"/>
                </a:schemeClr>
              </a:solidFill>
              <a:latin typeface="微软雅黑" panose="020B0503020204020204" charset="-122"/>
              <a:ea typeface="微软雅黑" panose="020B0503020204020204" charset="-122"/>
              <a:cs typeface="+mn-ea"/>
              <a:sym typeface="+mn-ea"/>
            </a:endParaRPr>
          </a:p>
        </p:txBody>
      </p:sp>
      <p:sp>
        <p:nvSpPr>
          <p:cNvPr id="45" name="等腰三角形 44"/>
          <p:cNvSpPr/>
          <p:nvPr>
            <p:custDataLst>
              <p:tags r:id="rId12"/>
            </p:custDataLst>
          </p:nvPr>
        </p:nvSpPr>
        <p:spPr>
          <a:xfrm>
            <a:off x="8590915" y="1557338"/>
            <a:ext cx="110359" cy="120119"/>
          </a:xfrm>
          <a:prstGeom prst="triangle">
            <a:avLst>
              <a:gd name="adj" fmla="val 100000"/>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6" name="等腰三角形 45"/>
          <p:cNvSpPr/>
          <p:nvPr>
            <p:custDataLst>
              <p:tags r:id="rId13"/>
            </p:custDataLst>
          </p:nvPr>
        </p:nvSpPr>
        <p:spPr>
          <a:xfrm flipH="1">
            <a:off x="11224895" y="1557338"/>
            <a:ext cx="110359" cy="120119"/>
          </a:xfrm>
          <a:prstGeom prst="triangle">
            <a:avLst>
              <a:gd name="adj" fmla="val 100000"/>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9" name="文本框 8"/>
          <p:cNvSpPr txBox="1"/>
          <p:nvPr/>
        </p:nvSpPr>
        <p:spPr>
          <a:xfrm>
            <a:off x="782955" y="1870075"/>
            <a:ext cx="4064000" cy="368300"/>
          </a:xfrm>
          <a:prstGeom prst="rect">
            <a:avLst/>
          </a:prstGeom>
          <a:noFill/>
        </p:spPr>
        <p:txBody>
          <a:bodyPr wrap="square" rtlCol="0">
            <a:spAutoFit/>
          </a:bodyPr>
          <a:p>
            <a:endParaRPr lang="zh-CN" altLang="en-US"/>
          </a:p>
        </p:txBody>
      </p:sp>
      <p:sp>
        <p:nvSpPr>
          <p:cNvPr id="11" name="文本框 10"/>
          <p:cNvSpPr txBox="1"/>
          <p:nvPr/>
        </p:nvSpPr>
        <p:spPr>
          <a:xfrm>
            <a:off x="1097280" y="334010"/>
            <a:ext cx="7034530" cy="685165"/>
          </a:xfrm>
          <a:prstGeom prst="rect">
            <a:avLst/>
          </a:prstGeom>
          <a:noFill/>
        </p:spPr>
        <p:txBody>
          <a:bodyPr wrap="square" rtlCol="0">
            <a:noAutofit/>
          </a:bodyPr>
          <a:p>
            <a:pPr algn="l">
              <a:lnSpc>
                <a:spcPct val="90000"/>
              </a:lnSpc>
              <a:spcBef>
                <a:spcPts val="1000"/>
              </a:spcBef>
            </a:pPr>
            <a:r>
              <a:rPr lang="en-US" altLang="zh-CN" sz="3200" b="1" spc="70" dirty="0">
                <a:solidFill>
                  <a:schemeClr val="accent1"/>
                </a:solidFill>
                <a:latin typeface="微软雅黑" panose="020B0503020204020204" charset="-122"/>
                <a:ea typeface="微软雅黑" panose="020B0503020204020204" charset="-122"/>
                <a:sym typeface="+mn-lt"/>
              </a:rPr>
              <a:t>09</a:t>
            </a:r>
            <a:r>
              <a:rPr lang="en-US" altLang="zh-CN" sz="3200" b="1" spc="70" dirty="0">
                <a:solidFill>
                  <a:schemeClr val="accent1"/>
                </a:solidFill>
                <a:latin typeface="Arial" panose="020B0604020202020204" pitchFamily="34" charset="0"/>
                <a:ea typeface="微软雅黑" panose="020B0503020204020204" charset="-122"/>
                <a:sym typeface="+mn-lt"/>
              </a:rPr>
              <a:t> </a:t>
            </a:r>
            <a:r>
              <a:rPr lang="zh-CN" altLang="en-US" sz="3200" b="1" spc="70" dirty="0">
                <a:solidFill>
                  <a:schemeClr val="accent1"/>
                </a:solidFill>
                <a:latin typeface="Arial" panose="020B0604020202020204" pitchFamily="34" charset="0"/>
                <a:ea typeface="微软雅黑" panose="020B0503020204020204" charset="-122"/>
                <a:sym typeface="+mn-lt"/>
              </a:rPr>
              <a:t>应急避难场所发展布局</a:t>
            </a:r>
            <a:endParaRPr lang="zh-CN" altLang="en-US" sz="2400" b="1" spc="70" dirty="0">
              <a:solidFill>
                <a:schemeClr val="accent1"/>
              </a:solidFill>
              <a:latin typeface="Arial" panose="020B0604020202020204" pitchFamily="34" charset="0"/>
              <a:ea typeface="微软雅黑" panose="020B0503020204020204" charset="-122"/>
              <a:sym typeface="+mn-lt"/>
            </a:endParaRPr>
          </a:p>
        </p:txBody>
      </p:sp>
      <p:sp>
        <p:nvSpPr>
          <p:cNvPr id="14" name="文本框 13"/>
          <p:cNvSpPr txBox="1"/>
          <p:nvPr/>
        </p:nvSpPr>
        <p:spPr>
          <a:xfrm>
            <a:off x="594360" y="1011555"/>
            <a:ext cx="8841105" cy="460375"/>
          </a:xfrm>
          <a:prstGeom prst="rect">
            <a:avLst/>
          </a:prstGeom>
          <a:noFill/>
        </p:spPr>
        <p:txBody>
          <a:bodyPr wrap="square" rtlCol="0">
            <a:spAutoFit/>
          </a:bodyPr>
          <a:p>
            <a:r>
              <a:rPr lang="zh-CN" altLang="en-US" sz="2400" b="1">
                <a:latin typeface="微软雅黑" panose="020B0503020204020204" charset="-122"/>
                <a:ea typeface="微软雅黑" panose="020B0503020204020204" charset="-122"/>
                <a:cs typeface="微软雅黑" panose="020B0503020204020204" charset="-122"/>
                <a:sym typeface="+mn-ea"/>
              </a:rPr>
              <a:t>综合性、特定性、专业性应急避难场所发展布局</a:t>
            </a:r>
            <a:endParaRPr lang="zh-CN" altLang="en-US" sz="2400" b="1">
              <a:latin typeface="微软雅黑" panose="020B0503020204020204" charset="-122"/>
              <a:ea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 r="2758" b="82325"/>
          <a:stretch>
            <a:fillRect/>
          </a:stretch>
        </p:blipFill>
        <p:spPr>
          <a:xfrm>
            <a:off x="336884" y="32084"/>
            <a:ext cx="11855116" cy="1212100"/>
          </a:xfrm>
          <a:prstGeom prst="rect">
            <a:avLst/>
          </a:prstGeom>
        </p:spPr>
      </p:pic>
      <p:sp>
        <p:nvSpPr>
          <p:cNvPr id="3" name="文本框 2"/>
          <p:cNvSpPr txBox="1"/>
          <p:nvPr/>
        </p:nvSpPr>
        <p:spPr>
          <a:xfrm>
            <a:off x="1097280" y="334010"/>
            <a:ext cx="9647555" cy="685165"/>
          </a:xfrm>
          <a:prstGeom prst="rect">
            <a:avLst/>
          </a:prstGeom>
          <a:noFill/>
        </p:spPr>
        <p:txBody>
          <a:bodyPr wrap="square" rtlCol="0">
            <a:noAutofit/>
          </a:bodyPr>
          <a:lstStyle/>
          <a:p>
            <a:pPr algn="l">
              <a:lnSpc>
                <a:spcPct val="90000"/>
              </a:lnSpc>
              <a:spcBef>
                <a:spcPts val="1000"/>
              </a:spcBef>
            </a:pPr>
            <a:r>
              <a:rPr lang="en-US" altLang="zh-CN" sz="3200" b="1" spc="70" dirty="0">
                <a:solidFill>
                  <a:schemeClr val="accent1"/>
                </a:solidFill>
                <a:latin typeface="微软雅黑" panose="020B0503020204020204" charset="-122"/>
                <a:ea typeface="微软雅黑" panose="020B0503020204020204" charset="-122"/>
                <a:sym typeface="+mn-lt"/>
              </a:rPr>
              <a:t>10 </a:t>
            </a:r>
            <a:r>
              <a:rPr lang="zh-CN" altLang="en-US" sz="3200" b="1" spc="70" dirty="0">
                <a:solidFill>
                  <a:schemeClr val="accent1"/>
                </a:solidFill>
                <a:latin typeface="Arial" panose="020B0604020202020204" pitchFamily="34" charset="0"/>
                <a:ea typeface="微软雅黑" panose="020B0503020204020204" charset="-122"/>
                <a:sym typeface="+mn-lt"/>
              </a:rPr>
              <a:t>设计要求指引</a:t>
            </a:r>
            <a:r>
              <a:rPr lang="en-US" altLang="zh-CN" sz="3200" b="1" spc="70" dirty="0">
                <a:solidFill>
                  <a:schemeClr val="accent1"/>
                </a:solidFill>
                <a:latin typeface="Arial" panose="020B0604020202020204" pitchFamily="34" charset="0"/>
                <a:ea typeface="微软雅黑" panose="020B0503020204020204" charset="-122"/>
                <a:sym typeface="+mn-lt"/>
              </a:rPr>
              <a:t>-</a:t>
            </a:r>
            <a:r>
              <a:rPr lang="zh-CN" altLang="en-US" sz="2400" b="1">
                <a:solidFill>
                  <a:schemeClr val="accent1"/>
                </a:solidFill>
                <a:latin typeface="微软雅黑" panose="020B0503020204020204" charset="-122"/>
                <a:ea typeface="微软雅黑" panose="020B0503020204020204" charset="-122"/>
                <a:sym typeface="+mn-ea"/>
              </a:rPr>
              <a:t>场址选择和建筑条件</a:t>
            </a:r>
            <a:endParaRPr lang="zh-CN" altLang="en-US" sz="2400" b="1">
              <a:solidFill>
                <a:schemeClr val="accent1"/>
              </a:solidFill>
              <a:latin typeface="微软雅黑" panose="020B0503020204020204" charset="-122"/>
              <a:ea typeface="微软雅黑" panose="020B0503020204020204" charset="-122"/>
            </a:endParaRPr>
          </a:p>
          <a:p>
            <a:pPr algn="l">
              <a:lnSpc>
                <a:spcPct val="90000"/>
              </a:lnSpc>
              <a:spcBef>
                <a:spcPts val="1000"/>
              </a:spcBef>
            </a:pPr>
            <a:endParaRPr lang="zh-CN" altLang="en-US" sz="2400" b="1" spc="70" dirty="0">
              <a:solidFill>
                <a:schemeClr val="accent1"/>
              </a:solidFill>
              <a:latin typeface="微软雅黑" panose="020B0503020204020204" charset="-122"/>
              <a:ea typeface="微软雅黑" panose="020B0503020204020204" charset="-122"/>
              <a:sym typeface="+mn-lt"/>
            </a:endParaRPr>
          </a:p>
        </p:txBody>
      </p:sp>
      <p:grpSp>
        <p:nvGrpSpPr>
          <p:cNvPr id="4" name="组合 3"/>
          <p:cNvGrpSpPr/>
          <p:nvPr/>
        </p:nvGrpSpPr>
        <p:grpSpPr>
          <a:xfrm>
            <a:off x="594439" y="258233"/>
            <a:ext cx="441220" cy="547312"/>
            <a:chOff x="594438" y="321733"/>
            <a:chExt cx="719061" cy="891959"/>
          </a:xfrm>
        </p:grpSpPr>
        <p:grpSp>
          <p:nvGrpSpPr>
            <p:cNvPr id="5" name="组合 4"/>
            <p:cNvGrpSpPr/>
            <p:nvPr/>
          </p:nvGrpSpPr>
          <p:grpSpPr>
            <a:xfrm>
              <a:off x="594438" y="321733"/>
              <a:ext cx="719061" cy="820994"/>
              <a:chOff x="601313" y="268472"/>
              <a:chExt cx="402995" cy="460123"/>
            </a:xfrm>
          </p:grpSpPr>
          <p:sp>
            <p:nvSpPr>
              <p:cNvPr id="7" name="六边形 6"/>
              <p:cNvSpPr/>
              <p:nvPr/>
            </p:nvSpPr>
            <p:spPr>
              <a:xfrm rot="10800000">
                <a:off x="883213" y="268472"/>
                <a:ext cx="121095" cy="104392"/>
              </a:xfrm>
              <a:prstGeom prst="hexagon">
                <a:avLst/>
              </a:prstGeom>
              <a:gradFill flip="none" rotWithShape="1">
                <a:gsLst>
                  <a:gs pos="4000">
                    <a:srgbClr val="4EC0A9"/>
                  </a:gs>
                  <a:gs pos="100000">
                    <a:srgbClr val="1461D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六边形 7"/>
              <p:cNvSpPr/>
              <p:nvPr/>
            </p:nvSpPr>
            <p:spPr>
              <a:xfrm rot="10800000">
                <a:off x="601313" y="435358"/>
                <a:ext cx="340155" cy="293237"/>
              </a:xfrm>
              <a:prstGeom prst="hexagon">
                <a:avLst/>
              </a:prstGeom>
              <a:noFill/>
              <a:ln w="44450">
                <a:gradFill>
                  <a:gsLst>
                    <a:gs pos="0">
                      <a:srgbClr val="4EC0A9"/>
                    </a:gs>
                    <a:gs pos="100000">
                      <a:srgbClr val="1461D5"/>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gradFill>
                    <a:gsLst>
                      <a:gs pos="4000">
                        <a:srgbClr val="4EC0A9"/>
                      </a:gs>
                      <a:gs pos="100000">
                        <a:srgbClr val="1461D5"/>
                      </a:gs>
                    </a:gsLst>
                    <a:path path="circle">
                      <a:fillToRect l="100000" t="100000"/>
                    </a:path>
                  </a:gradFill>
                  <a:latin typeface="微软雅黑" panose="020B0503020204020204" charset="-122"/>
                  <a:ea typeface="微软雅黑" panose="020B0503020204020204" charset="-122"/>
                </a:endParaRPr>
              </a:p>
            </p:txBody>
          </p:sp>
        </p:grpSp>
        <p:sp>
          <p:nvSpPr>
            <p:cNvPr id="6" name="矩形 5"/>
            <p:cNvSpPr/>
            <p:nvPr/>
          </p:nvSpPr>
          <p:spPr>
            <a:xfrm>
              <a:off x="760439" y="561629"/>
              <a:ext cx="301056" cy="652063"/>
            </a:xfrm>
            <a:prstGeom prst="rect">
              <a:avLst/>
            </a:prstGeom>
          </p:spPr>
          <p:txBody>
            <a:bodyPr wrap="none">
              <a:spAutoFit/>
            </a:bodyPr>
            <a:lstStyle/>
            <a:p>
              <a:pPr algn="ctr"/>
              <a:endParaRPr lang="zh-CN" altLang="en-US" sz="2000" dirty="0"/>
            </a:p>
          </p:txBody>
        </p:sp>
      </p:grpSp>
      <p:sp>
        <p:nvSpPr>
          <p:cNvPr id="143" name="灯片编号占位符 3"/>
          <p:cNvSpPr>
            <a:spLocks noGrp="1"/>
          </p:cNvSpPr>
          <p:nvPr>
            <p:ph type="sldNum" sz="quarter" idx="12"/>
          </p:nvPr>
        </p:nvSpPr>
        <p:spPr>
          <a:xfrm>
            <a:off x="8943975" y="6385209"/>
            <a:ext cx="2743200" cy="365125"/>
          </a:xfrm>
        </p:spPr>
        <p:txBody>
          <a:bodyPr/>
          <a:lstStyle/>
          <a:p>
            <a:fld id="{430851D7-3552-44AB-8522-5B5C38BBEDA5}" type="slidenum">
              <a:rPr lang="zh-CN" altLang="en-US" smtClean="0">
                <a:latin typeface="微软雅黑" panose="020B0503020204020204" charset="-122"/>
                <a:ea typeface="微软雅黑" panose="020B0503020204020204" charset="-122"/>
              </a:rPr>
            </a:fld>
            <a:endParaRPr lang="zh-CN" altLang="en-US" dirty="0">
              <a:latin typeface="微软雅黑" panose="020B0503020204020204" charset="-122"/>
              <a:ea typeface="微软雅黑" panose="020B0503020204020204" charset="-122"/>
            </a:endParaRPr>
          </a:p>
        </p:txBody>
      </p:sp>
      <p:sp>
        <p:nvSpPr>
          <p:cNvPr id="32" name="矩形: 圆角 25"/>
          <p:cNvSpPr/>
          <p:nvPr>
            <p:custDataLst>
              <p:tags r:id="rId2"/>
            </p:custDataLst>
          </p:nvPr>
        </p:nvSpPr>
        <p:spPr>
          <a:xfrm>
            <a:off x="641985" y="1288415"/>
            <a:ext cx="10808970" cy="1398905"/>
          </a:xfrm>
          <a:prstGeom prst="roundRect">
            <a:avLst/>
          </a:prstGeom>
          <a:solidFill>
            <a:srgbClr val="FFFFFF"/>
          </a:solidFill>
          <a:ln w="3175" cap="flat" cmpd="sng" algn="ctr">
            <a:solidFill>
              <a:schemeClr val="accent1">
                <a:alpha val="20000"/>
              </a:schemeClr>
            </a:solidFill>
            <a:prstDash val="solid"/>
            <a:round/>
            <a:headEnd type="none" w="med" len="med"/>
            <a:tailEnd type="none" w="med" len="med"/>
          </a:ln>
          <a:effectLst>
            <a:outerShdw blurRad="508000" dist="50800" dir="5400000" algn="ctr" rotWithShape="0">
              <a:schemeClr val="accent1">
                <a:alpha val="20000"/>
              </a:schemeClr>
            </a:outerShdw>
          </a:effectLst>
        </p:spPr>
        <p:txBody>
          <a:bodyPr lIns="0" rIns="0" rtlCol="0" anchor="ctr">
            <a:noAutofit/>
          </a:bodyPr>
          <a:p>
            <a:pPr algn="ctr"/>
            <a:endParaRPr lang="zh-CN" altLang="en-US">
              <a:solidFill>
                <a:schemeClr val="tx1"/>
              </a:solidFill>
            </a:endParaRPr>
          </a:p>
        </p:txBody>
      </p:sp>
      <p:sp>
        <p:nvSpPr>
          <p:cNvPr id="33" name="椭圆 32"/>
          <p:cNvSpPr/>
          <p:nvPr>
            <p:custDataLst>
              <p:tags r:id="rId3"/>
            </p:custDataLst>
          </p:nvPr>
        </p:nvSpPr>
        <p:spPr>
          <a:xfrm>
            <a:off x="1031240" y="1691005"/>
            <a:ext cx="593725" cy="593725"/>
          </a:xfrm>
          <a:prstGeom prst="ellipse">
            <a:avLst/>
          </a:prstGeom>
          <a:gradFill>
            <a:gsLst>
              <a:gs pos="0">
                <a:schemeClr val="accent1">
                  <a:alpha val="100000"/>
                </a:schemeClr>
              </a:gs>
              <a:gs pos="100000">
                <a:schemeClr val="accent1">
                  <a:lumMod val="75000"/>
                  <a:alpha val="100000"/>
                </a:schemeClr>
              </a:gs>
            </a:gsLst>
            <a:lin ang="7686814" scaled="0"/>
          </a:gradFill>
          <a:ln w="25400">
            <a:noFill/>
          </a:ln>
          <a:effectLst>
            <a:outerShdw blurRad="254000" dist="76200" dir="5399998" algn="ctr" rotWithShape="0">
              <a:schemeClr val="accent1">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chorCtr="0">
            <a:noAutofit/>
          </a:bodyPr>
          <a:p>
            <a:pPr algn="ctr">
              <a:spcBef>
                <a:spcPct val="0"/>
              </a:spcBef>
              <a:spcAft>
                <a:spcPct val="0"/>
              </a:spcAft>
            </a:pPr>
            <a:r>
              <a:rPr lang="en-US" altLang="zh-CN" sz="2300" b="1">
                <a:solidFill>
                  <a:schemeClr val="lt1">
                    <a:lumMod val="100000"/>
                  </a:schemeClr>
                </a:solidFill>
                <a:latin typeface="微软雅黑" panose="020B0503020204020204" charset="-122"/>
                <a:ea typeface="微软雅黑" panose="020B0503020204020204" charset="-122"/>
                <a:cs typeface="+mn-ea"/>
              </a:rPr>
              <a:t>01</a:t>
            </a:r>
            <a:endParaRPr lang="en-US" altLang="zh-CN" sz="2300" b="1">
              <a:solidFill>
                <a:schemeClr val="lt1">
                  <a:lumMod val="100000"/>
                </a:schemeClr>
              </a:solidFill>
              <a:latin typeface="微软雅黑" panose="020B0503020204020204" charset="-122"/>
              <a:ea typeface="微软雅黑" panose="020B0503020204020204" charset="-122"/>
              <a:cs typeface="+mn-ea"/>
            </a:endParaRPr>
          </a:p>
        </p:txBody>
      </p:sp>
      <p:sp>
        <p:nvSpPr>
          <p:cNvPr id="34" name="矩形 33"/>
          <p:cNvSpPr/>
          <p:nvPr>
            <p:custDataLst>
              <p:tags r:id="rId4"/>
            </p:custDataLst>
          </p:nvPr>
        </p:nvSpPr>
        <p:spPr>
          <a:xfrm>
            <a:off x="1912620" y="1798320"/>
            <a:ext cx="9004300" cy="734695"/>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1600">
                <a:latin typeface="微软雅黑" panose="020B0503020204020204" charset="-122"/>
                <a:ea typeface="微软雅黑" panose="020B0503020204020204" charset="-122"/>
                <a:sym typeface="+mn-ea"/>
              </a:rPr>
              <a:t>避开可能发生滑坡、崩塌、地陷、地裂、泥石流及发震断裂带</a:t>
            </a:r>
            <a:r>
              <a:rPr lang="zh-CN" altLang="en-US" sz="1600">
                <a:latin typeface="微软雅黑" panose="020B0503020204020204" charset="-122"/>
                <a:ea typeface="微软雅黑" panose="020B0503020204020204" charset="-122"/>
                <a:sym typeface="+mn-ea"/>
              </a:rPr>
              <a:t>上可能发生地表位错的部位等危险地段，并应避开行洪区、指定的分洪口、洪水期间进洪或退洪主流区及山洪威胁区，避开高压线走廊区域。</a:t>
            </a:r>
            <a:endParaRPr lang="zh-CN" altLang="en-US" sz="1600" b="1">
              <a:latin typeface="微软雅黑" panose="020B0503020204020204" charset="-122"/>
              <a:ea typeface="微软雅黑" panose="020B0503020204020204" charset="-122"/>
            </a:endParaRPr>
          </a:p>
          <a:p>
            <a:pPr>
              <a:lnSpc>
                <a:spcPct val="150000"/>
              </a:lnSpc>
              <a:spcBef>
                <a:spcPct val="0"/>
              </a:spcBef>
              <a:spcAft>
                <a:spcPct val="0"/>
              </a:spcAft>
            </a:pPr>
            <a:endParaRPr lang="zh-CN" altLang="en-US" sz="1600" b="1" dirty="0">
              <a:solidFill>
                <a:schemeClr val="dk1">
                  <a:lumMod val="85000"/>
                  <a:lumOff val="15000"/>
                </a:schemeClr>
              </a:solidFill>
              <a:latin typeface="微软雅黑" panose="020B0503020204020204" charset="-122"/>
              <a:ea typeface="微软雅黑" panose="020B0503020204020204" charset="-122"/>
              <a:cs typeface="+mn-ea"/>
            </a:endParaRPr>
          </a:p>
        </p:txBody>
      </p:sp>
      <p:sp>
        <p:nvSpPr>
          <p:cNvPr id="35" name="矩形 34"/>
          <p:cNvSpPr/>
          <p:nvPr>
            <p:custDataLst>
              <p:tags r:id="rId5"/>
            </p:custDataLst>
          </p:nvPr>
        </p:nvSpPr>
        <p:spPr>
          <a:xfrm>
            <a:off x="1912620" y="1339215"/>
            <a:ext cx="9004300" cy="459105"/>
          </a:xfrm>
          <a:prstGeom prst="rect">
            <a:avLst/>
          </a:prstGeom>
          <a:noFill/>
        </p:spPr>
        <p:txBody>
          <a:bodyPr wrap="square" lIns="0" tIns="0" rIns="0" bIns="0" rtlCol="0" anchor="b" anchorCtr="0">
            <a:noAutofit/>
          </a:bodyPr>
          <a:p>
            <a:pPr>
              <a:spcBef>
                <a:spcPct val="0"/>
              </a:spcBef>
              <a:spcAft>
                <a:spcPct val="0"/>
              </a:spcAft>
            </a:pPr>
            <a:r>
              <a:rPr lang="zh-CN" altLang="en-US" sz="2000" b="1" dirty="0">
                <a:solidFill>
                  <a:schemeClr val="dk1">
                    <a:lumMod val="100000"/>
                  </a:schemeClr>
                </a:solidFill>
                <a:latin typeface="微软雅黑" panose="020B0503020204020204" charset="-122"/>
                <a:ea typeface="微软雅黑" panose="020B0503020204020204" charset="-122"/>
                <a:cs typeface="+mn-ea"/>
              </a:rPr>
              <a:t>选址要求</a:t>
            </a:r>
            <a:endParaRPr lang="zh-CN" altLang="en-US" sz="2000" b="1" dirty="0">
              <a:solidFill>
                <a:schemeClr val="dk1">
                  <a:lumMod val="100000"/>
                </a:schemeClr>
              </a:solidFill>
              <a:latin typeface="微软雅黑" panose="020B0503020204020204" charset="-122"/>
              <a:ea typeface="微软雅黑" panose="020B0503020204020204" charset="-122"/>
              <a:cs typeface="+mn-ea"/>
            </a:endParaRPr>
          </a:p>
        </p:txBody>
      </p:sp>
      <p:sp>
        <p:nvSpPr>
          <p:cNvPr id="36" name="矩形: 圆角 30"/>
          <p:cNvSpPr/>
          <p:nvPr>
            <p:custDataLst>
              <p:tags r:id="rId6"/>
            </p:custDataLst>
          </p:nvPr>
        </p:nvSpPr>
        <p:spPr>
          <a:xfrm>
            <a:off x="641985" y="2913380"/>
            <a:ext cx="10810800" cy="1398905"/>
          </a:xfrm>
          <a:prstGeom prst="roundRect">
            <a:avLst/>
          </a:prstGeom>
          <a:solidFill>
            <a:srgbClr val="FFFFFF"/>
          </a:solidFill>
          <a:ln w="3175" cap="flat" cmpd="sng" algn="ctr">
            <a:solidFill>
              <a:schemeClr val="accent1">
                <a:alpha val="20000"/>
              </a:schemeClr>
            </a:solidFill>
            <a:prstDash val="solid"/>
            <a:round/>
            <a:headEnd type="none" w="med" len="med"/>
            <a:tailEnd type="none" w="med" len="med"/>
          </a:ln>
          <a:effectLst>
            <a:outerShdw blurRad="508000" dist="50800" dir="5400000" algn="ctr" rotWithShape="0">
              <a:schemeClr val="accent1">
                <a:alpha val="20000"/>
              </a:schemeClr>
            </a:outerShdw>
          </a:effectLst>
        </p:spPr>
        <p:txBody>
          <a:bodyPr lIns="0" rIns="0" rtlCol="0" anchor="ctr">
            <a:noAutofit/>
          </a:bodyPr>
          <a:p>
            <a:pPr algn="ctr"/>
            <a:endParaRPr lang="zh-CN" altLang="en-US">
              <a:solidFill>
                <a:schemeClr val="tx1"/>
              </a:solidFill>
            </a:endParaRPr>
          </a:p>
        </p:txBody>
      </p:sp>
      <p:sp>
        <p:nvSpPr>
          <p:cNvPr id="37" name="椭圆 36"/>
          <p:cNvSpPr/>
          <p:nvPr>
            <p:custDataLst>
              <p:tags r:id="rId7"/>
            </p:custDataLst>
          </p:nvPr>
        </p:nvSpPr>
        <p:spPr>
          <a:xfrm>
            <a:off x="1031240" y="3315970"/>
            <a:ext cx="593725" cy="593725"/>
          </a:xfrm>
          <a:prstGeom prst="ellipse">
            <a:avLst/>
          </a:prstGeom>
          <a:gradFill>
            <a:gsLst>
              <a:gs pos="0">
                <a:schemeClr val="accent1">
                  <a:alpha val="100000"/>
                </a:schemeClr>
              </a:gs>
              <a:gs pos="100000">
                <a:schemeClr val="accent1">
                  <a:lumMod val="75000"/>
                  <a:alpha val="100000"/>
                </a:schemeClr>
              </a:gs>
            </a:gsLst>
            <a:lin ang="7686814" scaled="0"/>
          </a:gradFill>
          <a:ln w="25400">
            <a:noFill/>
          </a:ln>
          <a:effectLst>
            <a:outerShdw blurRad="254000" dist="76200" dir="5399998" algn="ctr" rotWithShape="0">
              <a:schemeClr val="accent1">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0" tIns="0" rIns="0" bIns="0" numCol="1" spcCol="0" rtlCol="0" fromWordArt="0" anchor="ctr" anchorCtr="0" forceAA="0" compatLnSpc="1">
            <a:noAutofit/>
          </a:bodyPr>
          <a:p>
            <a:pPr algn="ctr">
              <a:spcBef>
                <a:spcPct val="0"/>
              </a:spcBef>
              <a:spcAft>
                <a:spcPct val="0"/>
              </a:spcAft>
            </a:pPr>
            <a:r>
              <a:rPr lang="en-US" altLang="zh-CN" sz="2300" b="1">
                <a:solidFill>
                  <a:schemeClr val="lt1">
                    <a:lumMod val="100000"/>
                  </a:schemeClr>
                </a:solidFill>
                <a:latin typeface="微软雅黑" panose="020B0503020204020204" charset="-122"/>
                <a:ea typeface="微软雅黑" panose="020B0503020204020204" charset="-122"/>
                <a:cs typeface="+mn-ea"/>
              </a:rPr>
              <a:t>02</a:t>
            </a:r>
            <a:endParaRPr lang="en-US" altLang="zh-CN" sz="2300" b="1">
              <a:solidFill>
                <a:schemeClr val="lt1">
                  <a:lumMod val="100000"/>
                </a:schemeClr>
              </a:solidFill>
              <a:latin typeface="微软雅黑" panose="020B0503020204020204" charset="-122"/>
              <a:ea typeface="微软雅黑" panose="020B0503020204020204" charset="-122"/>
              <a:cs typeface="+mn-ea"/>
            </a:endParaRPr>
          </a:p>
        </p:txBody>
      </p:sp>
      <p:sp>
        <p:nvSpPr>
          <p:cNvPr id="38" name="矩形 37"/>
          <p:cNvSpPr/>
          <p:nvPr>
            <p:custDataLst>
              <p:tags r:id="rId8"/>
            </p:custDataLst>
          </p:nvPr>
        </p:nvSpPr>
        <p:spPr>
          <a:xfrm>
            <a:off x="1912620" y="3482340"/>
            <a:ext cx="9004300" cy="734695"/>
          </a:xfrm>
          <a:prstGeom prst="rect">
            <a:avLst/>
          </a:prstGeom>
          <a:noFill/>
        </p:spPr>
        <p:txBody>
          <a:bodyPr wrap="square" lIns="0" tIns="0" rIns="0" bIns="0" rtlCol="0" anchor="t" anchorCtr="0">
            <a:noAutofit/>
          </a:bodyPr>
          <a:p>
            <a:pPr>
              <a:lnSpc>
                <a:spcPct val="130000"/>
              </a:lnSpc>
              <a:defRPr/>
            </a:pPr>
            <a:r>
              <a:rPr lang="zh-CN" altLang="en-US" sz="1600">
                <a:latin typeface="微软雅黑" panose="020B0503020204020204" charset="-122"/>
                <a:ea typeface="微软雅黑" panose="020B0503020204020204" charset="-122"/>
                <a:sym typeface="+mn-ea"/>
              </a:rPr>
              <a:t>应急避难场所与周围建（构）筑物保持安全距离，避免倒塌影响，且与重大火灾或爆炸危险源距离不小于</a:t>
            </a:r>
            <a:r>
              <a:rPr lang="en-US" altLang="zh-CN" sz="1600">
                <a:latin typeface="微软雅黑" panose="020B0503020204020204" charset="-122"/>
                <a:ea typeface="微软雅黑" panose="020B0503020204020204" charset="-122"/>
                <a:sym typeface="+mn-ea"/>
              </a:rPr>
              <a:t>1000</a:t>
            </a:r>
            <a:r>
              <a:rPr lang="zh-CN" altLang="en-US" sz="1600">
                <a:latin typeface="微软雅黑" panose="020B0503020204020204" charset="-122"/>
                <a:ea typeface="微软雅黑" panose="020B0503020204020204" charset="-122"/>
                <a:sym typeface="+mn-ea"/>
              </a:rPr>
              <a:t>米。</a:t>
            </a:r>
            <a:endParaRPr lang="zh-CN" altLang="en-US" sz="1600">
              <a:solidFill>
                <a:schemeClr val="dk1">
                  <a:lumMod val="85000"/>
                  <a:lumOff val="15000"/>
                </a:schemeClr>
              </a:solidFill>
              <a:latin typeface="微软雅黑" panose="020B0503020204020204" charset="-122"/>
              <a:ea typeface="微软雅黑" panose="020B0503020204020204" charset="-122"/>
              <a:cs typeface="+mn-ea"/>
              <a:sym typeface="+mn-ea"/>
            </a:endParaRPr>
          </a:p>
        </p:txBody>
      </p:sp>
      <p:sp>
        <p:nvSpPr>
          <p:cNvPr id="39" name="矩形 38"/>
          <p:cNvSpPr/>
          <p:nvPr>
            <p:custDataLst>
              <p:tags r:id="rId9"/>
            </p:custDataLst>
          </p:nvPr>
        </p:nvSpPr>
        <p:spPr>
          <a:xfrm>
            <a:off x="1912620" y="2955290"/>
            <a:ext cx="9004300" cy="459105"/>
          </a:xfrm>
          <a:prstGeom prst="rect">
            <a:avLst/>
          </a:prstGeom>
          <a:noFill/>
        </p:spPr>
        <p:txBody>
          <a:bodyPr wrap="square" lIns="0" tIns="0" rIns="0" bIns="0" rtlCol="0" anchor="b" anchorCtr="0">
            <a:noAutofit/>
          </a:bodyPr>
          <a:p>
            <a:pPr>
              <a:spcBef>
                <a:spcPct val="0"/>
              </a:spcBef>
              <a:spcAft>
                <a:spcPct val="0"/>
              </a:spcAft>
            </a:pPr>
            <a:r>
              <a:rPr lang="zh-CN" altLang="en-US" sz="2000" b="1">
                <a:solidFill>
                  <a:schemeClr val="dk1">
                    <a:lumMod val="100000"/>
                  </a:schemeClr>
                </a:solidFill>
                <a:latin typeface="微软雅黑" panose="020B0503020204020204" charset="-122"/>
                <a:ea typeface="微软雅黑" panose="020B0503020204020204" charset="-122"/>
                <a:cs typeface="+mn-ea"/>
              </a:rPr>
              <a:t>安全距离</a:t>
            </a:r>
            <a:endParaRPr lang="zh-CN" altLang="en-US" sz="2000" b="1">
              <a:solidFill>
                <a:schemeClr val="dk1">
                  <a:lumMod val="100000"/>
                </a:schemeClr>
              </a:solidFill>
              <a:latin typeface="微软雅黑" panose="020B0503020204020204" charset="-122"/>
              <a:ea typeface="微软雅黑" panose="020B0503020204020204" charset="-122"/>
              <a:cs typeface="+mn-ea"/>
            </a:endParaRPr>
          </a:p>
        </p:txBody>
      </p:sp>
      <p:sp>
        <p:nvSpPr>
          <p:cNvPr id="40" name="矩形: 圆角 35"/>
          <p:cNvSpPr/>
          <p:nvPr>
            <p:custDataLst>
              <p:tags r:id="rId10"/>
            </p:custDataLst>
          </p:nvPr>
        </p:nvSpPr>
        <p:spPr>
          <a:xfrm>
            <a:off x="641985" y="4538345"/>
            <a:ext cx="10810800" cy="1398905"/>
          </a:xfrm>
          <a:prstGeom prst="roundRect">
            <a:avLst/>
          </a:prstGeom>
          <a:solidFill>
            <a:srgbClr val="FFFFFF"/>
          </a:solidFill>
          <a:ln w="3175" cap="flat" cmpd="sng" algn="ctr">
            <a:solidFill>
              <a:schemeClr val="accent1">
                <a:alpha val="20000"/>
              </a:schemeClr>
            </a:solidFill>
            <a:prstDash val="solid"/>
            <a:round/>
            <a:headEnd type="none" w="med" len="med"/>
            <a:tailEnd type="none" w="med" len="med"/>
          </a:ln>
          <a:effectLst>
            <a:outerShdw blurRad="508000" dist="50800" dir="5400000" algn="ctr" rotWithShape="0">
              <a:schemeClr val="accent1">
                <a:alpha val="20000"/>
              </a:schemeClr>
            </a:outerShdw>
          </a:effectLst>
        </p:spPr>
        <p:txBody>
          <a:bodyPr lIns="0" rIns="0" rtlCol="0" anchor="ctr">
            <a:noAutofit/>
          </a:bodyPr>
          <a:p>
            <a:pPr algn="ctr"/>
            <a:endParaRPr lang="zh-CN" altLang="en-US">
              <a:solidFill>
                <a:schemeClr val="tx1"/>
              </a:solidFill>
            </a:endParaRPr>
          </a:p>
        </p:txBody>
      </p:sp>
      <p:sp>
        <p:nvSpPr>
          <p:cNvPr id="41" name="椭圆 40"/>
          <p:cNvSpPr/>
          <p:nvPr>
            <p:custDataLst>
              <p:tags r:id="rId11"/>
            </p:custDataLst>
          </p:nvPr>
        </p:nvSpPr>
        <p:spPr>
          <a:xfrm>
            <a:off x="1031240" y="4940935"/>
            <a:ext cx="593725" cy="593725"/>
          </a:xfrm>
          <a:prstGeom prst="ellipse">
            <a:avLst/>
          </a:prstGeom>
          <a:gradFill>
            <a:gsLst>
              <a:gs pos="0">
                <a:schemeClr val="accent1">
                  <a:alpha val="100000"/>
                </a:schemeClr>
              </a:gs>
              <a:gs pos="100000">
                <a:schemeClr val="accent1">
                  <a:lumMod val="75000"/>
                  <a:alpha val="100000"/>
                </a:schemeClr>
              </a:gs>
            </a:gsLst>
            <a:lin ang="7686814" scaled="0"/>
          </a:gradFill>
          <a:ln w="25400">
            <a:noFill/>
          </a:ln>
          <a:effectLst>
            <a:outerShdw blurRad="254000" dist="76200" dir="5399998" algn="ctr" rotWithShape="0">
              <a:schemeClr val="accent1">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0" tIns="0" rIns="0" bIns="0" numCol="1" spcCol="0" rtlCol="0" fromWordArt="0" anchor="ctr" anchorCtr="0" forceAA="0" compatLnSpc="1">
            <a:noAutofit/>
          </a:bodyPr>
          <a:p>
            <a:pPr algn="ctr">
              <a:spcBef>
                <a:spcPct val="0"/>
              </a:spcBef>
              <a:spcAft>
                <a:spcPct val="0"/>
              </a:spcAft>
            </a:pPr>
            <a:r>
              <a:rPr lang="en-US" altLang="zh-CN" sz="2300" b="1">
                <a:solidFill>
                  <a:schemeClr val="lt1">
                    <a:lumMod val="100000"/>
                  </a:schemeClr>
                </a:solidFill>
                <a:latin typeface="微软雅黑" panose="020B0503020204020204" charset="-122"/>
                <a:ea typeface="微软雅黑" panose="020B0503020204020204" charset="-122"/>
                <a:cs typeface="+mn-ea"/>
              </a:rPr>
              <a:t>03</a:t>
            </a:r>
            <a:endParaRPr lang="en-US" altLang="zh-CN" sz="2300" b="1">
              <a:solidFill>
                <a:schemeClr val="lt1">
                  <a:lumMod val="100000"/>
                </a:schemeClr>
              </a:solidFill>
              <a:latin typeface="微软雅黑" panose="020B0503020204020204" charset="-122"/>
              <a:ea typeface="微软雅黑" panose="020B0503020204020204" charset="-122"/>
              <a:cs typeface="+mn-ea"/>
            </a:endParaRPr>
          </a:p>
        </p:txBody>
      </p:sp>
      <p:sp>
        <p:nvSpPr>
          <p:cNvPr id="42" name="矩形 41"/>
          <p:cNvSpPr/>
          <p:nvPr>
            <p:custDataLst>
              <p:tags r:id="rId12"/>
            </p:custDataLst>
          </p:nvPr>
        </p:nvSpPr>
        <p:spPr>
          <a:xfrm>
            <a:off x="1912620" y="5116195"/>
            <a:ext cx="9004300" cy="734695"/>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1600">
                <a:latin typeface="微软雅黑" panose="020B0503020204020204" charset="-122"/>
                <a:ea typeface="微软雅黑" panose="020B0503020204020204" charset="-122"/>
                <a:sym typeface="+mn-ea"/>
              </a:rPr>
              <a:t>不宜设置在地下采空区，若无法避开需评估稳定性，并制定利用方案；林木较多的避难场所需采取防火隔离措施。</a:t>
            </a:r>
            <a:endParaRPr lang="zh-CN" altLang="en-US" sz="1600">
              <a:solidFill>
                <a:schemeClr val="dk1">
                  <a:lumMod val="85000"/>
                  <a:lumOff val="15000"/>
                </a:schemeClr>
              </a:solidFill>
              <a:latin typeface="微软雅黑" panose="020B0503020204020204" charset="-122"/>
              <a:ea typeface="微软雅黑" panose="020B0503020204020204" charset="-122"/>
              <a:cs typeface="+mn-ea"/>
              <a:sym typeface="+mn-ea"/>
            </a:endParaRPr>
          </a:p>
        </p:txBody>
      </p:sp>
      <p:sp>
        <p:nvSpPr>
          <p:cNvPr id="43" name="矩形 42"/>
          <p:cNvSpPr/>
          <p:nvPr>
            <p:custDataLst>
              <p:tags r:id="rId13"/>
            </p:custDataLst>
          </p:nvPr>
        </p:nvSpPr>
        <p:spPr>
          <a:xfrm>
            <a:off x="1912620" y="4589145"/>
            <a:ext cx="9004300" cy="459105"/>
          </a:xfrm>
          <a:prstGeom prst="rect">
            <a:avLst/>
          </a:prstGeom>
          <a:noFill/>
        </p:spPr>
        <p:txBody>
          <a:bodyPr wrap="square" lIns="0" tIns="0" rIns="0" bIns="0" rtlCol="0" anchor="b" anchorCtr="0">
            <a:noAutofit/>
          </a:bodyPr>
          <a:p>
            <a:pPr>
              <a:spcBef>
                <a:spcPct val="0"/>
              </a:spcBef>
              <a:spcAft>
                <a:spcPct val="0"/>
              </a:spcAft>
            </a:pPr>
            <a:r>
              <a:rPr lang="zh-CN" altLang="en-US" sz="2000" b="1">
                <a:solidFill>
                  <a:schemeClr val="dk1">
                    <a:lumMod val="100000"/>
                  </a:schemeClr>
                </a:solidFill>
                <a:latin typeface="微软雅黑" panose="020B0503020204020204" charset="-122"/>
                <a:ea typeface="微软雅黑" panose="020B0503020204020204" charset="-122"/>
                <a:cs typeface="+mn-ea"/>
              </a:rPr>
              <a:t>特别考虑</a:t>
            </a:r>
            <a:endParaRPr lang="zh-CN" altLang="en-US" sz="2000" b="1">
              <a:solidFill>
                <a:schemeClr val="dk1">
                  <a:lumMod val="100000"/>
                </a:schemeClr>
              </a:solidFill>
              <a:latin typeface="微软雅黑" panose="020B0503020204020204" charset="-122"/>
              <a:ea typeface="微软雅黑" panose="020B0503020204020204" charset="-122"/>
              <a:cs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 r="2758" b="82325"/>
          <a:stretch>
            <a:fillRect/>
          </a:stretch>
        </p:blipFill>
        <p:spPr>
          <a:xfrm>
            <a:off x="336884" y="32084"/>
            <a:ext cx="11855116" cy="1212100"/>
          </a:xfrm>
          <a:prstGeom prst="rect">
            <a:avLst/>
          </a:prstGeom>
        </p:spPr>
      </p:pic>
      <p:grpSp>
        <p:nvGrpSpPr>
          <p:cNvPr id="4" name="组合 3"/>
          <p:cNvGrpSpPr/>
          <p:nvPr/>
        </p:nvGrpSpPr>
        <p:grpSpPr>
          <a:xfrm>
            <a:off x="594439" y="258233"/>
            <a:ext cx="441220" cy="547312"/>
            <a:chOff x="594438" y="321733"/>
            <a:chExt cx="719061" cy="891959"/>
          </a:xfrm>
        </p:grpSpPr>
        <p:grpSp>
          <p:nvGrpSpPr>
            <p:cNvPr id="5" name="组合 4"/>
            <p:cNvGrpSpPr/>
            <p:nvPr/>
          </p:nvGrpSpPr>
          <p:grpSpPr>
            <a:xfrm>
              <a:off x="594438" y="321733"/>
              <a:ext cx="719061" cy="820994"/>
              <a:chOff x="601313" y="268472"/>
              <a:chExt cx="402995" cy="460123"/>
            </a:xfrm>
          </p:grpSpPr>
          <p:sp>
            <p:nvSpPr>
              <p:cNvPr id="7" name="六边形 6"/>
              <p:cNvSpPr/>
              <p:nvPr/>
            </p:nvSpPr>
            <p:spPr>
              <a:xfrm rot="10800000">
                <a:off x="883213" y="268472"/>
                <a:ext cx="121095" cy="104392"/>
              </a:xfrm>
              <a:prstGeom prst="hexagon">
                <a:avLst/>
              </a:prstGeom>
              <a:gradFill flip="none" rotWithShape="1">
                <a:gsLst>
                  <a:gs pos="4000">
                    <a:srgbClr val="4EC0A9"/>
                  </a:gs>
                  <a:gs pos="100000">
                    <a:srgbClr val="1461D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六边形 7"/>
              <p:cNvSpPr/>
              <p:nvPr/>
            </p:nvSpPr>
            <p:spPr>
              <a:xfrm rot="10800000">
                <a:off x="601313" y="435358"/>
                <a:ext cx="340155" cy="293237"/>
              </a:xfrm>
              <a:prstGeom prst="hexagon">
                <a:avLst/>
              </a:prstGeom>
              <a:noFill/>
              <a:ln w="44450">
                <a:gradFill>
                  <a:gsLst>
                    <a:gs pos="0">
                      <a:srgbClr val="4EC0A9"/>
                    </a:gs>
                    <a:gs pos="100000">
                      <a:srgbClr val="1461D5"/>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gradFill>
                    <a:gsLst>
                      <a:gs pos="4000">
                        <a:srgbClr val="4EC0A9"/>
                      </a:gs>
                      <a:gs pos="100000">
                        <a:srgbClr val="1461D5"/>
                      </a:gs>
                    </a:gsLst>
                    <a:path path="circle">
                      <a:fillToRect l="100000" t="100000"/>
                    </a:path>
                  </a:gradFill>
                  <a:latin typeface="微软雅黑" panose="020B0503020204020204" charset="-122"/>
                  <a:ea typeface="微软雅黑" panose="020B0503020204020204" charset="-122"/>
                </a:endParaRPr>
              </a:p>
            </p:txBody>
          </p:sp>
        </p:grpSp>
        <p:sp>
          <p:nvSpPr>
            <p:cNvPr id="6" name="矩形 5"/>
            <p:cNvSpPr/>
            <p:nvPr/>
          </p:nvSpPr>
          <p:spPr>
            <a:xfrm>
              <a:off x="760439" y="561629"/>
              <a:ext cx="301056" cy="652063"/>
            </a:xfrm>
            <a:prstGeom prst="rect">
              <a:avLst/>
            </a:prstGeom>
          </p:spPr>
          <p:txBody>
            <a:bodyPr wrap="none">
              <a:spAutoFit/>
            </a:bodyPr>
            <a:lstStyle/>
            <a:p>
              <a:pPr algn="ctr"/>
              <a:endParaRPr lang="zh-CN" altLang="en-US" sz="2000" dirty="0"/>
            </a:p>
          </p:txBody>
        </p:sp>
      </p:grpSp>
      <p:sp>
        <p:nvSpPr>
          <p:cNvPr id="143" name="灯片编号占位符 3"/>
          <p:cNvSpPr>
            <a:spLocks noGrp="1"/>
          </p:cNvSpPr>
          <p:nvPr>
            <p:ph type="sldNum" sz="quarter" idx="12"/>
          </p:nvPr>
        </p:nvSpPr>
        <p:spPr>
          <a:xfrm>
            <a:off x="8943975" y="6385209"/>
            <a:ext cx="2743200" cy="365125"/>
          </a:xfrm>
        </p:spPr>
        <p:txBody>
          <a:bodyPr/>
          <a:lstStyle/>
          <a:p>
            <a:fld id="{430851D7-3552-44AB-8522-5B5C38BBEDA5}" type="slidenum">
              <a:rPr lang="zh-CN" altLang="en-US" smtClean="0">
                <a:latin typeface="微软雅黑" panose="020B0503020204020204" charset="-122"/>
                <a:ea typeface="微软雅黑" panose="020B0503020204020204" charset="-122"/>
              </a:rPr>
            </a:fld>
            <a:endParaRPr lang="zh-CN" altLang="en-US" dirty="0">
              <a:latin typeface="微软雅黑" panose="020B0503020204020204" charset="-122"/>
              <a:ea typeface="微软雅黑" panose="020B0503020204020204" charset="-122"/>
            </a:endParaRPr>
          </a:p>
        </p:txBody>
      </p:sp>
      <p:sp useBgFill="1">
        <p:nvSpPr>
          <p:cNvPr id="204" name="矩形 203"/>
          <p:cNvSpPr/>
          <p:nvPr>
            <p:custDataLst>
              <p:tags r:id="rId2"/>
            </p:custDataLst>
          </p:nvPr>
        </p:nvSpPr>
        <p:spPr>
          <a:xfrm>
            <a:off x="6266901" y="1436174"/>
            <a:ext cx="5239618" cy="4529312"/>
          </a:xfrm>
          <a:prstGeom prst="rect">
            <a:avLst/>
          </a:prstGeom>
          <a:ln w="3175">
            <a:noFill/>
          </a:ln>
          <a:effectLst>
            <a:outerShdw blurRad="215900" dist="50800" dir="5400000" sx="102000" sy="102000" algn="ctr" rotWithShape="0">
              <a:schemeClr val="accent2">
                <a:alpha val="15000"/>
              </a:schemeClr>
            </a:outerShdw>
          </a:effectLst>
        </p:spPr>
        <p:txBody>
          <a:bodyPr wrap="none" lIns="215900" tIns="935990" rIns="215900" bIns="36195" rtlCol="0" anchor="ctr" anchorCtr="0">
            <a:noAutofit/>
          </a:bodyPr>
          <a:lstStyle/>
          <a:p>
            <a:pPr lvl="0" algn="ctr">
              <a:buClrTx/>
              <a:buSzTx/>
              <a:buFontTx/>
            </a:pPr>
            <a:br>
              <a:rPr lang="zh-CN" altLang="en-US" sz="1400">
                <a:solidFill>
                  <a:srgbClr val="666666"/>
                </a:solidFill>
                <a:latin typeface="+mn-ea"/>
                <a:cs typeface="+mn-ea"/>
                <a:sym typeface="+mn-ea"/>
              </a:rPr>
            </a:br>
            <a:endParaRPr lang="zh-CN" altLang="en-US" sz="1400">
              <a:solidFill>
                <a:srgbClr val="666666"/>
              </a:solidFill>
              <a:latin typeface="+mn-ea"/>
              <a:cs typeface="+mn-ea"/>
              <a:sym typeface="+mn-ea"/>
            </a:endParaRPr>
          </a:p>
        </p:txBody>
      </p:sp>
      <p:sp>
        <p:nvSpPr>
          <p:cNvPr id="205" name="矩形 204"/>
          <p:cNvSpPr/>
          <p:nvPr>
            <p:custDataLst>
              <p:tags r:id="rId3"/>
            </p:custDataLst>
          </p:nvPr>
        </p:nvSpPr>
        <p:spPr>
          <a:xfrm>
            <a:off x="6266901" y="1427280"/>
            <a:ext cx="5239618" cy="4529312"/>
          </a:xfrm>
          <a:prstGeom prst="rect">
            <a:avLst/>
          </a:prstGeom>
          <a:solidFill>
            <a:srgbClr val="FFFFFF">
              <a:alpha val="20000"/>
            </a:srgbClr>
          </a:solidFill>
          <a:ln w="3175">
            <a:noFill/>
          </a:ln>
          <a:effectLst/>
        </p:spPr>
        <p:txBody>
          <a:bodyPr wrap="none" lIns="215900" tIns="935990" rIns="215900" bIns="36195" rtlCol="0" anchor="ctr" anchorCtr="0">
            <a:noAutofit/>
          </a:bodyPr>
          <a:lstStyle/>
          <a:p>
            <a:pPr lvl="0" algn="ctr">
              <a:buClrTx/>
              <a:buSzTx/>
              <a:buFontTx/>
            </a:pPr>
            <a:br>
              <a:rPr lang="zh-CN" altLang="en-US" sz="1400">
                <a:solidFill>
                  <a:srgbClr val="666666"/>
                </a:solidFill>
                <a:latin typeface="+mn-ea"/>
                <a:cs typeface="+mn-ea"/>
                <a:sym typeface="+mn-ea"/>
              </a:rPr>
            </a:br>
            <a:endParaRPr lang="zh-CN" altLang="en-US" sz="1400">
              <a:solidFill>
                <a:srgbClr val="666666"/>
              </a:solidFill>
              <a:latin typeface="+mn-ea"/>
              <a:cs typeface="+mn-ea"/>
              <a:sym typeface="+mn-ea"/>
            </a:endParaRPr>
          </a:p>
        </p:txBody>
      </p:sp>
      <p:sp useBgFill="1">
        <p:nvSpPr>
          <p:cNvPr id="206" name="矩形 205"/>
          <p:cNvSpPr/>
          <p:nvPr>
            <p:custDataLst>
              <p:tags r:id="rId4"/>
            </p:custDataLst>
          </p:nvPr>
        </p:nvSpPr>
        <p:spPr>
          <a:xfrm>
            <a:off x="705803" y="1436174"/>
            <a:ext cx="5239618" cy="4529312"/>
          </a:xfrm>
          <a:prstGeom prst="rect">
            <a:avLst/>
          </a:prstGeom>
          <a:ln w="3175">
            <a:noFill/>
          </a:ln>
          <a:effectLst>
            <a:outerShdw blurRad="215900" dist="50800" dir="5400000" sx="102000" sy="102000" algn="ctr" rotWithShape="0">
              <a:schemeClr val="accent1">
                <a:alpha val="15000"/>
              </a:schemeClr>
            </a:outerShdw>
          </a:effectLst>
        </p:spPr>
        <p:txBody>
          <a:bodyPr wrap="none" lIns="215900" tIns="935990" rIns="215900" bIns="36195" rtlCol="0" anchor="ctr" anchorCtr="0">
            <a:noAutofit/>
          </a:bodyPr>
          <a:lstStyle/>
          <a:p>
            <a:pPr lvl="0" algn="ctr">
              <a:buClrTx/>
              <a:buSzTx/>
              <a:buFontTx/>
            </a:pPr>
            <a:br>
              <a:rPr lang="zh-CN" altLang="en-US" sz="1400">
                <a:solidFill>
                  <a:srgbClr val="666666"/>
                </a:solidFill>
                <a:latin typeface="+mn-ea"/>
                <a:cs typeface="+mn-ea"/>
                <a:sym typeface="+mn-ea"/>
              </a:rPr>
            </a:br>
            <a:endParaRPr lang="zh-CN" altLang="en-US" sz="1400">
              <a:solidFill>
                <a:srgbClr val="666666"/>
              </a:solidFill>
              <a:latin typeface="+mn-ea"/>
              <a:cs typeface="+mn-ea"/>
              <a:sym typeface="+mn-ea"/>
            </a:endParaRPr>
          </a:p>
        </p:txBody>
      </p:sp>
      <p:sp>
        <p:nvSpPr>
          <p:cNvPr id="207" name="矩形 206"/>
          <p:cNvSpPr/>
          <p:nvPr>
            <p:custDataLst>
              <p:tags r:id="rId5"/>
            </p:custDataLst>
          </p:nvPr>
        </p:nvSpPr>
        <p:spPr>
          <a:xfrm>
            <a:off x="705803" y="1427280"/>
            <a:ext cx="5239618" cy="4529312"/>
          </a:xfrm>
          <a:prstGeom prst="rect">
            <a:avLst/>
          </a:prstGeom>
          <a:solidFill>
            <a:srgbClr val="FFFFFF">
              <a:alpha val="20000"/>
            </a:srgbClr>
          </a:solidFill>
          <a:ln w="3175">
            <a:noFill/>
          </a:ln>
          <a:effectLst/>
        </p:spPr>
        <p:txBody>
          <a:bodyPr wrap="none" lIns="215900" tIns="935990" rIns="215900" bIns="36195" rtlCol="0" anchor="ctr" anchorCtr="0">
            <a:noAutofit/>
          </a:bodyPr>
          <a:lstStyle/>
          <a:p>
            <a:pPr lvl="0" algn="ctr">
              <a:buClrTx/>
              <a:buSzTx/>
              <a:buFontTx/>
            </a:pPr>
            <a:br>
              <a:rPr lang="zh-CN" altLang="en-US" sz="1400">
                <a:solidFill>
                  <a:srgbClr val="666666"/>
                </a:solidFill>
                <a:latin typeface="+mn-ea"/>
                <a:cs typeface="+mn-ea"/>
                <a:sym typeface="+mn-ea"/>
              </a:rPr>
            </a:br>
            <a:endParaRPr lang="zh-CN" altLang="en-US" sz="1400">
              <a:solidFill>
                <a:srgbClr val="666666"/>
              </a:solidFill>
              <a:latin typeface="+mn-ea"/>
              <a:cs typeface="+mn-ea"/>
              <a:sym typeface="+mn-ea"/>
            </a:endParaRPr>
          </a:p>
        </p:txBody>
      </p:sp>
      <p:sp>
        <p:nvSpPr>
          <p:cNvPr id="208" name="任意多边形 207"/>
          <p:cNvSpPr/>
          <p:nvPr>
            <p:custDataLst>
              <p:tags r:id="rId6"/>
            </p:custDataLst>
          </p:nvPr>
        </p:nvSpPr>
        <p:spPr>
          <a:xfrm>
            <a:off x="938971" y="1237949"/>
            <a:ext cx="1058470" cy="135898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13" h="1429">
                <a:moveTo>
                  <a:pt x="1113" y="201"/>
                </a:moveTo>
                <a:lnTo>
                  <a:pt x="996" y="201"/>
                </a:lnTo>
                <a:lnTo>
                  <a:pt x="1113" y="201"/>
                </a:lnTo>
                <a:close/>
                <a:moveTo>
                  <a:pt x="173" y="0"/>
                </a:moveTo>
                <a:lnTo>
                  <a:pt x="183" y="0"/>
                </a:lnTo>
                <a:lnTo>
                  <a:pt x="1113" y="0"/>
                </a:lnTo>
                <a:lnTo>
                  <a:pt x="1113" y="1"/>
                </a:lnTo>
                <a:lnTo>
                  <a:pt x="1108" y="1"/>
                </a:lnTo>
                <a:cubicBezTo>
                  <a:pt x="1045" y="6"/>
                  <a:pt x="995" y="82"/>
                  <a:pt x="995" y="174"/>
                </a:cubicBezTo>
                <a:cubicBezTo>
                  <a:pt x="995" y="183"/>
                  <a:pt x="995" y="192"/>
                  <a:pt x="996" y="200"/>
                </a:cubicBezTo>
                <a:lnTo>
                  <a:pt x="996" y="201"/>
                </a:lnTo>
                <a:lnTo>
                  <a:pt x="989" y="201"/>
                </a:lnTo>
                <a:lnTo>
                  <a:pt x="989" y="904"/>
                </a:lnTo>
                <a:lnTo>
                  <a:pt x="989" y="909"/>
                </a:lnTo>
                <a:cubicBezTo>
                  <a:pt x="990" y="917"/>
                  <a:pt x="990" y="925"/>
                  <a:pt x="990" y="934"/>
                </a:cubicBezTo>
                <a:cubicBezTo>
                  <a:pt x="990" y="943"/>
                  <a:pt x="990" y="951"/>
                  <a:pt x="989" y="959"/>
                </a:cubicBezTo>
                <a:lnTo>
                  <a:pt x="989" y="964"/>
                </a:lnTo>
                <a:lnTo>
                  <a:pt x="989" y="971"/>
                </a:lnTo>
                <a:lnTo>
                  <a:pt x="989" y="973"/>
                </a:lnTo>
                <a:cubicBezTo>
                  <a:pt x="988" y="999"/>
                  <a:pt x="984" y="1025"/>
                  <a:pt x="977" y="1050"/>
                </a:cubicBezTo>
                <a:lnTo>
                  <a:pt x="975" y="1055"/>
                </a:lnTo>
                <a:lnTo>
                  <a:pt x="974" y="1058"/>
                </a:lnTo>
                <a:cubicBezTo>
                  <a:pt x="919" y="1271"/>
                  <a:pt x="726" y="1429"/>
                  <a:pt x="495" y="1429"/>
                </a:cubicBezTo>
                <a:cubicBezTo>
                  <a:pt x="264" y="1429"/>
                  <a:pt x="71" y="1271"/>
                  <a:pt x="16" y="1058"/>
                </a:cubicBezTo>
                <a:lnTo>
                  <a:pt x="15" y="1055"/>
                </a:lnTo>
                <a:lnTo>
                  <a:pt x="13" y="1050"/>
                </a:lnTo>
                <a:cubicBezTo>
                  <a:pt x="6" y="1025"/>
                  <a:pt x="2" y="999"/>
                  <a:pt x="1" y="973"/>
                </a:cubicBezTo>
                <a:lnTo>
                  <a:pt x="1" y="971"/>
                </a:lnTo>
                <a:lnTo>
                  <a:pt x="1" y="964"/>
                </a:lnTo>
                <a:lnTo>
                  <a:pt x="1" y="959"/>
                </a:lnTo>
                <a:cubicBezTo>
                  <a:pt x="0" y="951"/>
                  <a:pt x="0" y="943"/>
                  <a:pt x="0" y="934"/>
                </a:cubicBezTo>
                <a:cubicBezTo>
                  <a:pt x="0" y="925"/>
                  <a:pt x="0" y="917"/>
                  <a:pt x="1" y="909"/>
                </a:cubicBezTo>
                <a:lnTo>
                  <a:pt x="1" y="904"/>
                </a:lnTo>
                <a:lnTo>
                  <a:pt x="1" y="185"/>
                </a:lnTo>
                <a:lnTo>
                  <a:pt x="1" y="185"/>
                </a:lnTo>
                <a:lnTo>
                  <a:pt x="1" y="183"/>
                </a:lnTo>
                <a:cubicBezTo>
                  <a:pt x="1" y="181"/>
                  <a:pt x="1" y="178"/>
                  <a:pt x="1" y="175"/>
                </a:cubicBezTo>
                <a:cubicBezTo>
                  <a:pt x="1" y="84"/>
                  <a:pt x="72" y="10"/>
                  <a:pt x="164" y="1"/>
                </a:cubicBezTo>
                <a:lnTo>
                  <a:pt x="164" y="1"/>
                </a:lnTo>
                <a:lnTo>
                  <a:pt x="167" y="0"/>
                </a:lnTo>
                <a:cubicBezTo>
                  <a:pt x="169" y="0"/>
                  <a:pt x="171" y="0"/>
                  <a:pt x="173" y="0"/>
                </a:cubicBezTo>
                <a:close/>
              </a:path>
            </a:pathLst>
          </a:custGeom>
          <a:gradFill>
            <a:gsLst>
              <a:gs pos="0">
                <a:schemeClr val="accent1">
                  <a:lumMod val="60000"/>
                  <a:lumOff val="40000"/>
                  <a:alpha val="100000"/>
                </a:schemeClr>
              </a:gs>
              <a:gs pos="71000">
                <a:schemeClr val="accent1">
                  <a:alpha val="100000"/>
                </a:schemeClr>
              </a:gs>
            </a:gsLst>
            <a:lin ang="2700000" scaled="0"/>
          </a:gradFill>
          <a:ln>
            <a:noFill/>
          </a:ln>
          <a:effectLst>
            <a:outerShdw blurRad="101600" dist="25400" dir="5400000" sx="103000" sy="103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rIns="17970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800" b="1">
                <a:solidFill>
                  <a:schemeClr val="lt1"/>
                </a:solidFill>
                <a:latin typeface="微软雅黑" panose="020B0503020204020204" charset="-122"/>
                <a:ea typeface="微软雅黑" panose="020B0503020204020204" charset="-122"/>
                <a:cs typeface="+mn-ea"/>
                <a:sym typeface="+mn-ea"/>
              </a:rPr>
              <a:t>01</a:t>
            </a:r>
            <a:endParaRPr lang="en-US" altLang="zh-CN" sz="2800" b="1">
              <a:solidFill>
                <a:schemeClr val="lt1"/>
              </a:solidFill>
              <a:latin typeface="微软雅黑" panose="020B0503020204020204" charset="-122"/>
              <a:ea typeface="微软雅黑" panose="020B0503020204020204" charset="-122"/>
              <a:cs typeface="+mn-ea"/>
              <a:sym typeface="+mn-ea"/>
            </a:endParaRPr>
          </a:p>
        </p:txBody>
      </p:sp>
      <p:sp>
        <p:nvSpPr>
          <p:cNvPr id="209" name="任意多边形 208"/>
          <p:cNvSpPr/>
          <p:nvPr>
            <p:custDataLst>
              <p:tags r:id="rId7"/>
            </p:custDataLst>
          </p:nvPr>
        </p:nvSpPr>
        <p:spPr>
          <a:xfrm>
            <a:off x="1872280" y="1237314"/>
            <a:ext cx="256676" cy="189966"/>
          </a:xfrm>
          <a:custGeom>
            <a:avLst/>
            <a:gdLst/>
            <a:ahLst/>
            <a:cxnLst>
              <a:cxn ang="3">
                <a:pos x="hc" y="t"/>
              </a:cxn>
              <a:cxn ang="cd2">
                <a:pos x="l" y="vc"/>
              </a:cxn>
              <a:cxn ang="cd4">
                <a:pos x="hc" y="b"/>
              </a:cxn>
              <a:cxn ang="0">
                <a:pos x="r" y="vc"/>
              </a:cxn>
            </a:cxnLst>
            <a:rect l="l" t="t" r="r" b="b"/>
            <a:pathLst>
              <a:path w="340" h="253">
                <a:moveTo>
                  <a:pt x="170" y="0"/>
                </a:moveTo>
                <a:cubicBezTo>
                  <a:pt x="264" y="0"/>
                  <a:pt x="340" y="98"/>
                  <a:pt x="340" y="220"/>
                </a:cubicBezTo>
                <a:cubicBezTo>
                  <a:pt x="340" y="231"/>
                  <a:pt x="339" y="242"/>
                  <a:pt x="338" y="253"/>
                </a:cubicBezTo>
                <a:lnTo>
                  <a:pt x="338" y="253"/>
                </a:lnTo>
                <a:lnTo>
                  <a:pt x="2" y="253"/>
                </a:lnTo>
                <a:lnTo>
                  <a:pt x="2" y="253"/>
                </a:lnTo>
                <a:cubicBezTo>
                  <a:pt x="1" y="242"/>
                  <a:pt x="0" y="231"/>
                  <a:pt x="0" y="220"/>
                </a:cubicBezTo>
                <a:cubicBezTo>
                  <a:pt x="0" y="98"/>
                  <a:pt x="76" y="0"/>
                  <a:pt x="17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210" name="圆角矩形 209"/>
          <p:cNvSpPr/>
          <p:nvPr>
            <p:custDataLst>
              <p:tags r:id="rId8"/>
            </p:custDataLst>
          </p:nvPr>
        </p:nvSpPr>
        <p:spPr>
          <a:xfrm>
            <a:off x="2064787" y="5884798"/>
            <a:ext cx="2521334" cy="90218"/>
          </a:xfrm>
          <a:prstGeom prst="roundRect">
            <a:avLst/>
          </a:prstGeom>
          <a:gradFill>
            <a:gsLst>
              <a:gs pos="0">
                <a:schemeClr val="accent1">
                  <a:lumMod val="60000"/>
                  <a:lumOff val="40000"/>
                  <a:alpha val="100000"/>
                </a:schemeClr>
              </a:gs>
              <a:gs pos="71000">
                <a:schemeClr val="accent1">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a:solidFill>
                <a:schemeClr val="lt1"/>
              </a:solidFill>
              <a:sym typeface="+mn-ea"/>
            </a:endParaRPr>
          </a:p>
        </p:txBody>
      </p:sp>
      <p:sp>
        <p:nvSpPr>
          <p:cNvPr id="211" name="矩形 210"/>
          <p:cNvSpPr/>
          <p:nvPr>
            <p:custDataLst>
              <p:tags r:id="rId9"/>
            </p:custDataLst>
          </p:nvPr>
        </p:nvSpPr>
        <p:spPr>
          <a:xfrm>
            <a:off x="2129591" y="1703015"/>
            <a:ext cx="3341233" cy="893283"/>
          </a:xfrm>
          <a:prstGeom prst="rect">
            <a:avLst/>
          </a:prstGeom>
          <a:noFill/>
        </p:spPr>
        <p:txBody>
          <a:bodyPr wrap="square" lIns="0" tIns="0" rIns="0" bIns="0" rtlCol="0" anchor="t" anchorCtr="0">
            <a:noAutofit/>
          </a:bodyPr>
          <a:lstStyle/>
          <a:p>
            <a:pPr algn="l">
              <a:spcBef>
                <a:spcPct val="0"/>
              </a:spcBef>
              <a:spcAft>
                <a:spcPct val="0"/>
              </a:spcAft>
            </a:pPr>
            <a:r>
              <a:rPr lang="zh-CN" altLang="en-US" sz="2800" b="1">
                <a:solidFill>
                  <a:schemeClr val="accent1"/>
                </a:solidFill>
                <a:latin typeface="微软雅黑" panose="020B0503020204020204" charset="-122"/>
                <a:ea typeface="微软雅黑" panose="020B0503020204020204" charset="-122"/>
                <a:cs typeface="+mn-ea"/>
              </a:rPr>
              <a:t>功能区</a:t>
            </a:r>
            <a:endParaRPr lang="zh-CN" altLang="en-US" sz="2800" b="1">
              <a:solidFill>
                <a:schemeClr val="accent1"/>
              </a:solidFill>
              <a:latin typeface="微软雅黑" panose="020B0503020204020204" charset="-122"/>
              <a:ea typeface="微软雅黑" panose="020B0503020204020204" charset="-122"/>
              <a:cs typeface="+mn-ea"/>
            </a:endParaRPr>
          </a:p>
        </p:txBody>
      </p:sp>
      <p:sp>
        <p:nvSpPr>
          <p:cNvPr id="212" name="矩形 211"/>
          <p:cNvSpPr/>
          <p:nvPr>
            <p:custDataLst>
              <p:tags r:id="rId10"/>
            </p:custDataLst>
          </p:nvPr>
        </p:nvSpPr>
        <p:spPr>
          <a:xfrm>
            <a:off x="1097280" y="2816225"/>
            <a:ext cx="4575810" cy="2721610"/>
          </a:xfrm>
          <a:prstGeom prst="rect">
            <a:avLst/>
          </a:prstGeom>
          <a:noFill/>
        </p:spPr>
        <p:txBody>
          <a:bodyPr wrap="square" lIns="0" tIns="0" rIns="0" bIns="0" rtlCol="0" anchor="t" anchorCtr="0">
            <a:noAutofit/>
          </a:bodyPr>
          <a:lstStyle/>
          <a:p>
            <a:pPr algn="just">
              <a:lnSpc>
                <a:spcPct val="150000"/>
              </a:lnSpc>
              <a:buClrTx/>
              <a:buSzTx/>
              <a:buFontTx/>
            </a:pPr>
            <a:r>
              <a:rPr lang="zh-CN" altLang="en-US" b="1" dirty="0">
                <a:latin typeface="微软雅黑" panose="020B0503020204020204" charset="-122"/>
                <a:ea typeface="微软雅黑" panose="020B0503020204020204" charset="-122"/>
                <a:cs typeface="+mn-ea"/>
                <a:sym typeface="+mn-lt"/>
              </a:rPr>
              <a:t>分级配置：</a:t>
            </a:r>
            <a:r>
              <a:rPr lang="zh-CN" altLang="en-US" dirty="0">
                <a:latin typeface="微软雅黑" panose="020B0503020204020204" charset="-122"/>
                <a:ea typeface="微软雅黑" panose="020B0503020204020204" charset="-122"/>
                <a:cs typeface="+mn-ea"/>
                <a:sym typeface="+mn-lt"/>
              </a:rPr>
              <a:t>区级、镇（街道）、村（社区）级应急避难场所应根据行政管理需要，分级设置必要的功能区，满足相关技术规范要求。</a:t>
            </a:r>
            <a:endParaRPr lang="zh-CN" altLang="en-US" dirty="0">
              <a:latin typeface="微软雅黑" panose="020B0503020204020204" charset="-122"/>
              <a:ea typeface="微软雅黑" panose="020B0503020204020204" charset="-122"/>
              <a:cs typeface="+mn-ea"/>
              <a:sym typeface="+mn-lt"/>
            </a:endParaRPr>
          </a:p>
          <a:p>
            <a:pPr algn="just">
              <a:lnSpc>
                <a:spcPct val="150000"/>
              </a:lnSpc>
              <a:buClrTx/>
              <a:buSzTx/>
              <a:buFontTx/>
            </a:pPr>
            <a:r>
              <a:rPr lang="zh-CN" altLang="en-US" b="1" dirty="0">
                <a:latin typeface="微软雅黑" panose="020B0503020204020204" charset="-122"/>
                <a:ea typeface="微软雅黑" panose="020B0503020204020204" charset="-122"/>
                <a:cs typeface="+mn-ea"/>
                <a:sym typeface="+mn-lt"/>
              </a:rPr>
              <a:t>分类配置：</a:t>
            </a:r>
            <a:r>
              <a:rPr lang="zh-CN" altLang="en-US" dirty="0">
                <a:latin typeface="微软雅黑" panose="020B0503020204020204" charset="-122"/>
                <a:ea typeface="微软雅黑" panose="020B0503020204020204" charset="-122"/>
                <a:cs typeface="+mn-ea"/>
                <a:sym typeface="+mn-lt"/>
              </a:rPr>
              <a:t>依据紧急、短期、长期应急避难场所及综合性、单一性应急避难的功能定位，分类设置功能区，满足相关技术规范要求。</a:t>
            </a:r>
            <a:endParaRPr lang="zh-CN" altLang="en-US" dirty="0">
              <a:latin typeface="微软雅黑" panose="020B0503020204020204" charset="-122"/>
              <a:ea typeface="微软雅黑" panose="020B0503020204020204" charset="-122"/>
              <a:cs typeface="+mn-ea"/>
              <a:sym typeface="+mn-lt"/>
            </a:endParaRPr>
          </a:p>
          <a:p>
            <a:pPr indent="0" fontAlgn="auto">
              <a:lnSpc>
                <a:spcPct val="150000"/>
              </a:lnSpc>
              <a:spcBef>
                <a:spcPct val="0"/>
              </a:spcBef>
              <a:spcAft>
                <a:spcPct val="0"/>
              </a:spcAft>
            </a:pP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13" name="任意多边形 212"/>
          <p:cNvSpPr/>
          <p:nvPr>
            <p:custDataLst>
              <p:tags r:id="rId11"/>
            </p:custDataLst>
          </p:nvPr>
        </p:nvSpPr>
        <p:spPr>
          <a:xfrm>
            <a:off x="6500069" y="1237949"/>
            <a:ext cx="1058470" cy="135898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13" h="1429">
                <a:moveTo>
                  <a:pt x="1113" y="201"/>
                </a:moveTo>
                <a:lnTo>
                  <a:pt x="996" y="201"/>
                </a:lnTo>
                <a:lnTo>
                  <a:pt x="1113" y="201"/>
                </a:lnTo>
                <a:close/>
                <a:moveTo>
                  <a:pt x="173" y="0"/>
                </a:moveTo>
                <a:lnTo>
                  <a:pt x="183" y="0"/>
                </a:lnTo>
                <a:lnTo>
                  <a:pt x="1113" y="0"/>
                </a:lnTo>
                <a:lnTo>
                  <a:pt x="1113" y="1"/>
                </a:lnTo>
                <a:lnTo>
                  <a:pt x="1108" y="1"/>
                </a:lnTo>
                <a:cubicBezTo>
                  <a:pt x="1045" y="6"/>
                  <a:pt x="995" y="82"/>
                  <a:pt x="995" y="174"/>
                </a:cubicBezTo>
                <a:cubicBezTo>
                  <a:pt x="995" y="183"/>
                  <a:pt x="995" y="192"/>
                  <a:pt x="996" y="200"/>
                </a:cubicBezTo>
                <a:lnTo>
                  <a:pt x="996" y="201"/>
                </a:lnTo>
                <a:lnTo>
                  <a:pt x="989" y="201"/>
                </a:lnTo>
                <a:lnTo>
                  <a:pt x="989" y="904"/>
                </a:lnTo>
                <a:lnTo>
                  <a:pt x="989" y="909"/>
                </a:lnTo>
                <a:cubicBezTo>
                  <a:pt x="990" y="917"/>
                  <a:pt x="990" y="925"/>
                  <a:pt x="990" y="934"/>
                </a:cubicBezTo>
                <a:cubicBezTo>
                  <a:pt x="990" y="943"/>
                  <a:pt x="990" y="951"/>
                  <a:pt x="989" y="959"/>
                </a:cubicBezTo>
                <a:lnTo>
                  <a:pt x="989" y="964"/>
                </a:lnTo>
                <a:lnTo>
                  <a:pt x="989" y="971"/>
                </a:lnTo>
                <a:lnTo>
                  <a:pt x="989" y="973"/>
                </a:lnTo>
                <a:cubicBezTo>
                  <a:pt x="988" y="999"/>
                  <a:pt x="984" y="1025"/>
                  <a:pt x="977" y="1050"/>
                </a:cubicBezTo>
                <a:lnTo>
                  <a:pt x="975" y="1055"/>
                </a:lnTo>
                <a:lnTo>
                  <a:pt x="974" y="1058"/>
                </a:lnTo>
                <a:cubicBezTo>
                  <a:pt x="919" y="1271"/>
                  <a:pt x="726" y="1429"/>
                  <a:pt x="495" y="1429"/>
                </a:cubicBezTo>
                <a:cubicBezTo>
                  <a:pt x="264" y="1429"/>
                  <a:pt x="71" y="1271"/>
                  <a:pt x="16" y="1058"/>
                </a:cubicBezTo>
                <a:lnTo>
                  <a:pt x="15" y="1055"/>
                </a:lnTo>
                <a:lnTo>
                  <a:pt x="13" y="1050"/>
                </a:lnTo>
                <a:cubicBezTo>
                  <a:pt x="6" y="1025"/>
                  <a:pt x="2" y="999"/>
                  <a:pt x="1" y="973"/>
                </a:cubicBezTo>
                <a:lnTo>
                  <a:pt x="1" y="971"/>
                </a:lnTo>
                <a:lnTo>
                  <a:pt x="1" y="964"/>
                </a:lnTo>
                <a:lnTo>
                  <a:pt x="1" y="959"/>
                </a:lnTo>
                <a:cubicBezTo>
                  <a:pt x="0" y="951"/>
                  <a:pt x="0" y="943"/>
                  <a:pt x="0" y="934"/>
                </a:cubicBezTo>
                <a:cubicBezTo>
                  <a:pt x="0" y="925"/>
                  <a:pt x="0" y="917"/>
                  <a:pt x="1" y="909"/>
                </a:cubicBezTo>
                <a:lnTo>
                  <a:pt x="1" y="904"/>
                </a:lnTo>
                <a:lnTo>
                  <a:pt x="1" y="185"/>
                </a:lnTo>
                <a:lnTo>
                  <a:pt x="1" y="185"/>
                </a:lnTo>
                <a:lnTo>
                  <a:pt x="1" y="183"/>
                </a:lnTo>
                <a:cubicBezTo>
                  <a:pt x="1" y="181"/>
                  <a:pt x="1" y="178"/>
                  <a:pt x="1" y="175"/>
                </a:cubicBezTo>
                <a:cubicBezTo>
                  <a:pt x="1" y="84"/>
                  <a:pt x="72" y="10"/>
                  <a:pt x="164" y="1"/>
                </a:cubicBezTo>
                <a:lnTo>
                  <a:pt x="164" y="1"/>
                </a:lnTo>
                <a:lnTo>
                  <a:pt x="167" y="0"/>
                </a:lnTo>
                <a:cubicBezTo>
                  <a:pt x="169" y="0"/>
                  <a:pt x="171" y="0"/>
                  <a:pt x="173" y="0"/>
                </a:cubicBezTo>
                <a:close/>
              </a:path>
            </a:pathLst>
          </a:custGeom>
          <a:gradFill>
            <a:gsLst>
              <a:gs pos="0">
                <a:schemeClr val="accent2">
                  <a:lumMod val="60000"/>
                  <a:lumOff val="40000"/>
                  <a:alpha val="100000"/>
                </a:schemeClr>
              </a:gs>
              <a:gs pos="71000">
                <a:schemeClr val="accent2">
                  <a:alpha val="100000"/>
                </a:schemeClr>
              </a:gs>
            </a:gsLst>
            <a:lin ang="2700000" scaled="0"/>
          </a:gradFill>
          <a:ln>
            <a:noFill/>
          </a:ln>
          <a:effectLst>
            <a:outerShdw blurRad="101600" dist="25400" dir="5400000" sx="103000" sy="103000" algn="t"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rIns="17970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800" b="1">
                <a:solidFill>
                  <a:schemeClr val="lt1"/>
                </a:solidFill>
                <a:latin typeface="微软雅黑" panose="020B0503020204020204" charset="-122"/>
                <a:ea typeface="微软雅黑" panose="020B0503020204020204" charset="-122"/>
                <a:cs typeface="+mn-ea"/>
                <a:sym typeface="+mn-ea"/>
              </a:rPr>
              <a:t>02</a:t>
            </a:r>
            <a:endParaRPr lang="en-US" altLang="zh-CN" sz="2800" b="1">
              <a:solidFill>
                <a:schemeClr val="lt1"/>
              </a:solidFill>
              <a:latin typeface="微软雅黑" panose="020B0503020204020204" charset="-122"/>
              <a:ea typeface="微软雅黑" panose="020B0503020204020204" charset="-122"/>
              <a:cs typeface="+mn-ea"/>
              <a:sym typeface="+mn-ea"/>
            </a:endParaRPr>
          </a:p>
        </p:txBody>
      </p:sp>
      <p:sp>
        <p:nvSpPr>
          <p:cNvPr id="214" name="任意多边形 213"/>
          <p:cNvSpPr/>
          <p:nvPr>
            <p:custDataLst>
              <p:tags r:id="rId12"/>
            </p:custDataLst>
          </p:nvPr>
        </p:nvSpPr>
        <p:spPr>
          <a:xfrm>
            <a:off x="7433378" y="1237314"/>
            <a:ext cx="256676" cy="189966"/>
          </a:xfrm>
          <a:custGeom>
            <a:avLst/>
            <a:gdLst/>
            <a:ahLst/>
            <a:cxnLst>
              <a:cxn ang="3">
                <a:pos x="hc" y="t"/>
              </a:cxn>
              <a:cxn ang="cd2">
                <a:pos x="l" y="vc"/>
              </a:cxn>
              <a:cxn ang="cd4">
                <a:pos x="hc" y="b"/>
              </a:cxn>
              <a:cxn ang="0">
                <a:pos x="r" y="vc"/>
              </a:cxn>
            </a:cxnLst>
            <a:rect l="l" t="t" r="r" b="b"/>
            <a:pathLst>
              <a:path w="340" h="253">
                <a:moveTo>
                  <a:pt x="170" y="0"/>
                </a:moveTo>
                <a:cubicBezTo>
                  <a:pt x="264" y="0"/>
                  <a:pt x="340" y="98"/>
                  <a:pt x="340" y="220"/>
                </a:cubicBezTo>
                <a:cubicBezTo>
                  <a:pt x="340" y="231"/>
                  <a:pt x="339" y="242"/>
                  <a:pt x="338" y="253"/>
                </a:cubicBezTo>
                <a:lnTo>
                  <a:pt x="338" y="253"/>
                </a:lnTo>
                <a:lnTo>
                  <a:pt x="2" y="253"/>
                </a:lnTo>
                <a:lnTo>
                  <a:pt x="2" y="253"/>
                </a:lnTo>
                <a:cubicBezTo>
                  <a:pt x="1" y="242"/>
                  <a:pt x="0" y="231"/>
                  <a:pt x="0" y="220"/>
                </a:cubicBezTo>
                <a:cubicBezTo>
                  <a:pt x="0" y="98"/>
                  <a:pt x="76" y="0"/>
                  <a:pt x="17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215" name="圆角矩形 214"/>
          <p:cNvSpPr/>
          <p:nvPr>
            <p:custDataLst>
              <p:tags r:id="rId13"/>
            </p:custDataLst>
          </p:nvPr>
        </p:nvSpPr>
        <p:spPr>
          <a:xfrm>
            <a:off x="7625885" y="5884798"/>
            <a:ext cx="2521334" cy="90218"/>
          </a:xfrm>
          <a:prstGeom prst="roundRect">
            <a:avLst/>
          </a:prstGeom>
          <a:gradFill>
            <a:gsLst>
              <a:gs pos="0">
                <a:schemeClr val="accent2">
                  <a:lumMod val="60000"/>
                  <a:lumOff val="40000"/>
                  <a:alpha val="100000"/>
                </a:schemeClr>
              </a:gs>
              <a:gs pos="71000">
                <a:schemeClr val="accent2">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a:solidFill>
                <a:schemeClr val="lt1"/>
              </a:solidFill>
              <a:sym typeface="+mn-ea"/>
            </a:endParaRPr>
          </a:p>
        </p:txBody>
      </p:sp>
      <p:sp>
        <p:nvSpPr>
          <p:cNvPr id="216" name="矩形 215"/>
          <p:cNvSpPr/>
          <p:nvPr>
            <p:custDataLst>
              <p:tags r:id="rId14"/>
            </p:custDataLst>
          </p:nvPr>
        </p:nvSpPr>
        <p:spPr>
          <a:xfrm>
            <a:off x="7690689" y="1703015"/>
            <a:ext cx="3341233" cy="893283"/>
          </a:xfrm>
          <a:prstGeom prst="rect">
            <a:avLst/>
          </a:prstGeom>
          <a:noFill/>
        </p:spPr>
        <p:txBody>
          <a:bodyPr wrap="square" lIns="0" tIns="0" rIns="0" bIns="0" rtlCol="0" anchor="t" anchorCtr="0">
            <a:noAutofit/>
          </a:bodyPr>
          <a:lstStyle/>
          <a:p>
            <a:pPr algn="l">
              <a:spcBef>
                <a:spcPct val="0"/>
              </a:spcBef>
              <a:spcAft>
                <a:spcPct val="0"/>
              </a:spcAft>
            </a:pPr>
            <a:r>
              <a:rPr lang="zh-CN" altLang="en-US" sz="2800" b="1">
                <a:solidFill>
                  <a:schemeClr val="accent2"/>
                </a:solidFill>
                <a:latin typeface="微软雅黑" panose="020B0503020204020204" charset="-122"/>
                <a:ea typeface="微软雅黑" panose="020B0503020204020204" charset="-122"/>
                <a:cs typeface="+mn-ea"/>
              </a:rPr>
              <a:t>设施设备</a:t>
            </a:r>
            <a:endParaRPr lang="zh-CN" altLang="en-US" sz="2800" b="1">
              <a:solidFill>
                <a:schemeClr val="accent2"/>
              </a:solidFill>
              <a:latin typeface="微软雅黑" panose="020B0503020204020204" charset="-122"/>
              <a:ea typeface="微软雅黑" panose="020B0503020204020204" charset="-122"/>
              <a:cs typeface="+mn-ea"/>
            </a:endParaRPr>
          </a:p>
        </p:txBody>
      </p:sp>
      <p:sp>
        <p:nvSpPr>
          <p:cNvPr id="217" name="矩形 216"/>
          <p:cNvSpPr/>
          <p:nvPr>
            <p:custDataLst>
              <p:tags r:id="rId15"/>
            </p:custDataLst>
          </p:nvPr>
        </p:nvSpPr>
        <p:spPr>
          <a:xfrm>
            <a:off x="6743700" y="2816225"/>
            <a:ext cx="4421505" cy="2721610"/>
          </a:xfrm>
          <a:prstGeom prst="rect">
            <a:avLst/>
          </a:prstGeom>
          <a:noFill/>
        </p:spPr>
        <p:txBody>
          <a:bodyPr wrap="square" lIns="0" tIns="0" rIns="0" bIns="0" rtlCol="0" anchor="t" anchorCtr="0">
            <a:noAutofit/>
          </a:bodyPr>
          <a:lstStyle/>
          <a:p>
            <a:pPr algn="just">
              <a:lnSpc>
                <a:spcPct val="150000"/>
              </a:lnSpc>
              <a:buClrTx/>
              <a:buSzTx/>
              <a:buFontTx/>
            </a:pPr>
            <a:r>
              <a:rPr lang="zh-CN" altLang="en-US" b="1" dirty="0">
                <a:latin typeface="微软雅黑" panose="020B0503020204020204" charset="-122"/>
                <a:ea typeface="微软雅黑" panose="020B0503020204020204" charset="-122"/>
                <a:cs typeface="+mn-ea"/>
                <a:sym typeface="+mn-lt"/>
              </a:rPr>
              <a:t>分级配置：</a:t>
            </a:r>
            <a:r>
              <a:rPr lang="zh-CN" altLang="en-US" dirty="0">
                <a:latin typeface="微软雅黑" panose="020B0503020204020204" charset="-122"/>
                <a:ea typeface="微软雅黑" panose="020B0503020204020204" charset="-122"/>
                <a:cs typeface="+mn-ea"/>
                <a:sym typeface="+mn-lt"/>
              </a:rPr>
              <a:t>针对本区域及跨区域应急避难需要，分级设置避难场所的设施设备配置，满足相关技术规范要求。</a:t>
            </a:r>
            <a:endParaRPr lang="zh-CN" altLang="en-US" dirty="0">
              <a:latin typeface="微软雅黑" panose="020B0503020204020204" charset="-122"/>
              <a:ea typeface="微软雅黑" panose="020B0503020204020204" charset="-122"/>
              <a:cs typeface="+mn-ea"/>
              <a:sym typeface="+mn-lt"/>
            </a:endParaRPr>
          </a:p>
          <a:p>
            <a:pPr algn="just">
              <a:lnSpc>
                <a:spcPct val="150000"/>
              </a:lnSpc>
              <a:buClrTx/>
              <a:buSzTx/>
              <a:buFontTx/>
            </a:pPr>
            <a:r>
              <a:rPr lang="zh-CN" altLang="en-US" b="1" dirty="0">
                <a:latin typeface="微软雅黑" panose="020B0503020204020204" charset="-122"/>
                <a:ea typeface="微软雅黑" panose="020B0503020204020204" charset="-122"/>
                <a:cs typeface="+mn-ea"/>
                <a:sym typeface="+mn-lt"/>
              </a:rPr>
              <a:t>分类配置：</a:t>
            </a:r>
            <a:r>
              <a:rPr lang="zh-CN" altLang="en-US" dirty="0">
                <a:latin typeface="微软雅黑" panose="020B0503020204020204" charset="-122"/>
                <a:ea typeface="微软雅黑" panose="020B0503020204020204" charset="-122"/>
                <a:cs typeface="+mn-ea"/>
                <a:sym typeface="+mn-lt"/>
              </a:rPr>
              <a:t>依据紧急、短期、长期应急避难场所及综合性、单一性应急避难的功能定位，分类设置应急设施设备，满足相关技术规范要求</a:t>
            </a:r>
            <a:r>
              <a:rPr lang="zh-CN" altLang="en-US" dirty="0">
                <a:cs typeface="+mn-ea"/>
                <a:sym typeface="+mn-lt"/>
              </a:rPr>
              <a:t>。</a:t>
            </a:r>
            <a:endParaRPr lang="zh-CN" altLang="en-US" dirty="0">
              <a:cs typeface="+mn-ea"/>
              <a:sym typeface="+mn-lt"/>
            </a:endParaRPr>
          </a:p>
          <a:p>
            <a:pPr indent="0" fontAlgn="auto">
              <a:lnSpc>
                <a:spcPct val="150000"/>
              </a:lnSpc>
              <a:spcBef>
                <a:spcPct val="0"/>
              </a:spcBef>
              <a:spcAft>
                <a:spcPct val="0"/>
              </a:spcAft>
            </a:pP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18" name="文本框 217"/>
          <p:cNvSpPr txBox="1"/>
          <p:nvPr/>
        </p:nvSpPr>
        <p:spPr>
          <a:xfrm>
            <a:off x="1097280" y="334010"/>
            <a:ext cx="9647555" cy="685165"/>
          </a:xfrm>
          <a:prstGeom prst="rect">
            <a:avLst/>
          </a:prstGeom>
          <a:noFill/>
        </p:spPr>
        <p:txBody>
          <a:bodyPr wrap="square" rtlCol="0">
            <a:noAutofit/>
          </a:bodyPr>
          <a:p>
            <a:pPr algn="l">
              <a:lnSpc>
                <a:spcPct val="90000"/>
              </a:lnSpc>
              <a:spcBef>
                <a:spcPts val="1000"/>
              </a:spcBef>
            </a:pPr>
            <a:r>
              <a:rPr lang="en-US" altLang="zh-CN" sz="3200" b="1" spc="70" dirty="0">
                <a:solidFill>
                  <a:schemeClr val="accent1"/>
                </a:solidFill>
                <a:latin typeface="微软雅黑" panose="020B0503020204020204" charset="-122"/>
                <a:ea typeface="微软雅黑" panose="020B0503020204020204" charset="-122"/>
                <a:sym typeface="+mn-lt"/>
              </a:rPr>
              <a:t>10</a:t>
            </a:r>
            <a:r>
              <a:rPr lang="en-US" altLang="zh-CN" sz="3200" b="1" spc="70" dirty="0">
                <a:solidFill>
                  <a:schemeClr val="accent1"/>
                </a:solidFill>
                <a:latin typeface="Arial" panose="020B0604020202020204" pitchFamily="34" charset="0"/>
                <a:ea typeface="微软雅黑" panose="020B0503020204020204" charset="-122"/>
                <a:sym typeface="+mn-lt"/>
              </a:rPr>
              <a:t> </a:t>
            </a:r>
            <a:r>
              <a:rPr lang="zh-CN" altLang="en-US" sz="3200" b="1" spc="70" dirty="0">
                <a:solidFill>
                  <a:schemeClr val="accent1"/>
                </a:solidFill>
                <a:latin typeface="Arial" panose="020B0604020202020204" pitchFamily="34" charset="0"/>
                <a:ea typeface="微软雅黑" panose="020B0503020204020204" charset="-122"/>
                <a:sym typeface="+mn-lt"/>
              </a:rPr>
              <a:t>设计要求指引</a:t>
            </a:r>
            <a:r>
              <a:rPr lang="en-US" altLang="zh-CN" sz="3200" b="1" spc="70" dirty="0">
                <a:solidFill>
                  <a:schemeClr val="accent1"/>
                </a:solidFill>
                <a:latin typeface="Arial" panose="020B0604020202020204" pitchFamily="34" charset="0"/>
                <a:ea typeface="微软雅黑" panose="020B0503020204020204" charset="-122"/>
                <a:sym typeface="+mn-lt"/>
              </a:rPr>
              <a:t>-</a:t>
            </a:r>
            <a:r>
              <a:rPr lang="zh-CN" altLang="en-US" sz="2400" b="1" spc="70" dirty="0">
                <a:solidFill>
                  <a:schemeClr val="accent1"/>
                </a:solidFill>
                <a:latin typeface="Arial" panose="020B0604020202020204" pitchFamily="34" charset="0"/>
                <a:ea typeface="微软雅黑" panose="020B0503020204020204" charset="-122"/>
                <a:sym typeface="+mn-lt"/>
              </a:rPr>
              <a:t>功能区和设施设备</a:t>
            </a:r>
            <a:endParaRPr lang="zh-CN" altLang="en-US" sz="2400" b="1" spc="70" dirty="0">
              <a:solidFill>
                <a:schemeClr val="accent1"/>
              </a:solidFill>
              <a:latin typeface="Arial" panose="020B0604020202020204" pitchFamily="34" charset="0"/>
              <a:ea typeface="微软雅黑" panose="020B0503020204020204" charset="-122"/>
              <a:sym typeface="+mn-lt"/>
            </a:endParaRPr>
          </a:p>
          <a:p>
            <a:pPr algn="l">
              <a:lnSpc>
                <a:spcPct val="90000"/>
              </a:lnSpc>
              <a:spcBef>
                <a:spcPts val="1000"/>
              </a:spcBef>
            </a:pPr>
            <a:endParaRPr lang="zh-CN" altLang="en-US" sz="2400" b="1" spc="70" dirty="0">
              <a:solidFill>
                <a:schemeClr val="accent1"/>
              </a:solidFill>
              <a:latin typeface="微软雅黑" panose="020B0503020204020204" charset="-122"/>
              <a:ea typeface="微软雅黑" panose="020B0503020204020204"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 r="2758" b="82325"/>
          <a:stretch>
            <a:fillRect/>
          </a:stretch>
        </p:blipFill>
        <p:spPr>
          <a:xfrm>
            <a:off x="336884" y="32084"/>
            <a:ext cx="11855116" cy="1212100"/>
          </a:xfrm>
          <a:prstGeom prst="rect">
            <a:avLst/>
          </a:prstGeom>
        </p:spPr>
      </p:pic>
      <p:grpSp>
        <p:nvGrpSpPr>
          <p:cNvPr id="4" name="组合 3"/>
          <p:cNvGrpSpPr/>
          <p:nvPr/>
        </p:nvGrpSpPr>
        <p:grpSpPr>
          <a:xfrm>
            <a:off x="594439" y="258233"/>
            <a:ext cx="441220" cy="547312"/>
            <a:chOff x="594438" y="321733"/>
            <a:chExt cx="719061" cy="891959"/>
          </a:xfrm>
        </p:grpSpPr>
        <p:grpSp>
          <p:nvGrpSpPr>
            <p:cNvPr id="5" name="组合 4"/>
            <p:cNvGrpSpPr/>
            <p:nvPr/>
          </p:nvGrpSpPr>
          <p:grpSpPr>
            <a:xfrm>
              <a:off x="594438" y="321733"/>
              <a:ext cx="719061" cy="820994"/>
              <a:chOff x="601313" y="268472"/>
              <a:chExt cx="402995" cy="460123"/>
            </a:xfrm>
          </p:grpSpPr>
          <p:sp>
            <p:nvSpPr>
              <p:cNvPr id="7" name="六边形 6"/>
              <p:cNvSpPr/>
              <p:nvPr/>
            </p:nvSpPr>
            <p:spPr>
              <a:xfrm rot="10800000">
                <a:off x="883213" y="268472"/>
                <a:ext cx="121095" cy="104392"/>
              </a:xfrm>
              <a:prstGeom prst="hexagon">
                <a:avLst/>
              </a:prstGeom>
              <a:gradFill flip="none" rotWithShape="1">
                <a:gsLst>
                  <a:gs pos="4000">
                    <a:srgbClr val="4EC0A9"/>
                  </a:gs>
                  <a:gs pos="100000">
                    <a:srgbClr val="1461D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六边形 7"/>
              <p:cNvSpPr/>
              <p:nvPr/>
            </p:nvSpPr>
            <p:spPr>
              <a:xfrm rot="10800000">
                <a:off x="601313" y="435358"/>
                <a:ext cx="340155" cy="293237"/>
              </a:xfrm>
              <a:prstGeom prst="hexagon">
                <a:avLst/>
              </a:prstGeom>
              <a:noFill/>
              <a:ln w="44450">
                <a:gradFill>
                  <a:gsLst>
                    <a:gs pos="0">
                      <a:srgbClr val="4EC0A9"/>
                    </a:gs>
                    <a:gs pos="100000">
                      <a:srgbClr val="1461D5"/>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gradFill>
                    <a:gsLst>
                      <a:gs pos="4000">
                        <a:srgbClr val="4EC0A9"/>
                      </a:gs>
                      <a:gs pos="100000">
                        <a:srgbClr val="1461D5"/>
                      </a:gs>
                    </a:gsLst>
                    <a:path path="circle">
                      <a:fillToRect l="100000" t="100000"/>
                    </a:path>
                  </a:gradFill>
                  <a:latin typeface="微软雅黑" panose="020B0503020204020204" charset="-122"/>
                  <a:ea typeface="微软雅黑" panose="020B0503020204020204" charset="-122"/>
                </a:endParaRPr>
              </a:p>
            </p:txBody>
          </p:sp>
        </p:grpSp>
        <p:sp>
          <p:nvSpPr>
            <p:cNvPr id="6" name="矩形 5"/>
            <p:cNvSpPr/>
            <p:nvPr/>
          </p:nvSpPr>
          <p:spPr>
            <a:xfrm>
              <a:off x="760439" y="561629"/>
              <a:ext cx="301056" cy="652063"/>
            </a:xfrm>
            <a:prstGeom prst="rect">
              <a:avLst/>
            </a:prstGeom>
          </p:spPr>
          <p:txBody>
            <a:bodyPr wrap="none">
              <a:spAutoFit/>
            </a:bodyPr>
            <a:lstStyle/>
            <a:p>
              <a:pPr algn="ctr"/>
              <a:endParaRPr lang="zh-CN" altLang="en-US" sz="2000" dirty="0"/>
            </a:p>
          </p:txBody>
        </p:sp>
      </p:grpSp>
      <p:sp>
        <p:nvSpPr>
          <p:cNvPr id="143" name="灯片编号占位符 3"/>
          <p:cNvSpPr>
            <a:spLocks noGrp="1"/>
          </p:cNvSpPr>
          <p:nvPr>
            <p:ph type="sldNum" sz="quarter" idx="12"/>
          </p:nvPr>
        </p:nvSpPr>
        <p:spPr>
          <a:xfrm>
            <a:off x="8943975" y="6385209"/>
            <a:ext cx="2743200" cy="365125"/>
          </a:xfrm>
        </p:spPr>
        <p:txBody>
          <a:bodyPr/>
          <a:lstStyle/>
          <a:p>
            <a:fld id="{430851D7-3552-44AB-8522-5B5C38BBEDA5}" type="slidenum">
              <a:rPr lang="zh-CN" altLang="en-US" smtClean="0">
                <a:latin typeface="微软雅黑" panose="020B0503020204020204" charset="-122"/>
                <a:ea typeface="微软雅黑" panose="020B0503020204020204" charset="-122"/>
              </a:rPr>
            </a:fld>
            <a:endParaRPr lang="zh-CN" altLang="en-US" dirty="0">
              <a:latin typeface="微软雅黑" panose="020B0503020204020204" charset="-122"/>
              <a:ea typeface="微软雅黑" panose="020B0503020204020204" charset="-122"/>
            </a:endParaRPr>
          </a:p>
        </p:txBody>
      </p:sp>
      <p:sp useBgFill="1">
        <p:nvSpPr>
          <p:cNvPr id="204" name="矩形 203"/>
          <p:cNvSpPr/>
          <p:nvPr>
            <p:custDataLst>
              <p:tags r:id="rId2"/>
            </p:custDataLst>
          </p:nvPr>
        </p:nvSpPr>
        <p:spPr>
          <a:xfrm>
            <a:off x="6266901" y="1436174"/>
            <a:ext cx="5239618" cy="4529312"/>
          </a:xfrm>
          <a:prstGeom prst="rect">
            <a:avLst/>
          </a:prstGeom>
          <a:ln w="3175">
            <a:noFill/>
          </a:ln>
          <a:effectLst>
            <a:outerShdw blurRad="215900" dist="50800" dir="5400000" sx="102000" sy="102000" algn="ctr" rotWithShape="0">
              <a:schemeClr val="accent2">
                <a:alpha val="15000"/>
              </a:schemeClr>
            </a:outerShdw>
          </a:effectLst>
        </p:spPr>
        <p:txBody>
          <a:bodyPr wrap="none" lIns="215900" tIns="935990" rIns="215900" bIns="36195" rtlCol="0" anchor="ctr" anchorCtr="0">
            <a:noAutofit/>
          </a:bodyPr>
          <a:lstStyle/>
          <a:p>
            <a:pPr lvl="0" algn="ctr">
              <a:buClrTx/>
              <a:buSzTx/>
              <a:buFontTx/>
            </a:pPr>
            <a:br>
              <a:rPr lang="zh-CN" altLang="en-US" sz="1400">
                <a:solidFill>
                  <a:srgbClr val="666666"/>
                </a:solidFill>
                <a:latin typeface="+mn-ea"/>
                <a:cs typeface="+mn-ea"/>
                <a:sym typeface="+mn-ea"/>
              </a:rPr>
            </a:br>
            <a:endParaRPr lang="zh-CN" altLang="en-US" sz="1400">
              <a:solidFill>
                <a:srgbClr val="666666"/>
              </a:solidFill>
              <a:latin typeface="+mn-ea"/>
              <a:cs typeface="+mn-ea"/>
              <a:sym typeface="+mn-ea"/>
            </a:endParaRPr>
          </a:p>
        </p:txBody>
      </p:sp>
      <p:sp>
        <p:nvSpPr>
          <p:cNvPr id="205" name="矩形 204"/>
          <p:cNvSpPr/>
          <p:nvPr>
            <p:custDataLst>
              <p:tags r:id="rId3"/>
            </p:custDataLst>
          </p:nvPr>
        </p:nvSpPr>
        <p:spPr>
          <a:xfrm>
            <a:off x="6266901" y="1427280"/>
            <a:ext cx="5239618" cy="4529312"/>
          </a:xfrm>
          <a:prstGeom prst="rect">
            <a:avLst/>
          </a:prstGeom>
          <a:solidFill>
            <a:srgbClr val="FFFFFF">
              <a:alpha val="20000"/>
            </a:srgbClr>
          </a:solidFill>
          <a:ln w="3175">
            <a:noFill/>
          </a:ln>
          <a:effectLst/>
        </p:spPr>
        <p:txBody>
          <a:bodyPr wrap="none" lIns="215900" tIns="935990" rIns="215900" bIns="36195" rtlCol="0" anchor="ctr" anchorCtr="0">
            <a:noAutofit/>
          </a:bodyPr>
          <a:lstStyle/>
          <a:p>
            <a:pPr lvl="0" algn="ctr">
              <a:buClrTx/>
              <a:buSzTx/>
              <a:buFontTx/>
            </a:pPr>
            <a:br>
              <a:rPr lang="zh-CN" altLang="en-US" sz="1400">
                <a:solidFill>
                  <a:srgbClr val="666666"/>
                </a:solidFill>
                <a:latin typeface="+mn-ea"/>
                <a:cs typeface="+mn-ea"/>
                <a:sym typeface="+mn-ea"/>
              </a:rPr>
            </a:br>
            <a:endParaRPr lang="zh-CN" altLang="en-US" sz="1400">
              <a:solidFill>
                <a:srgbClr val="666666"/>
              </a:solidFill>
              <a:latin typeface="+mn-ea"/>
              <a:cs typeface="+mn-ea"/>
              <a:sym typeface="+mn-ea"/>
            </a:endParaRPr>
          </a:p>
        </p:txBody>
      </p:sp>
      <p:sp useBgFill="1">
        <p:nvSpPr>
          <p:cNvPr id="206" name="矩形 205"/>
          <p:cNvSpPr/>
          <p:nvPr>
            <p:custDataLst>
              <p:tags r:id="rId4"/>
            </p:custDataLst>
          </p:nvPr>
        </p:nvSpPr>
        <p:spPr>
          <a:xfrm>
            <a:off x="705803" y="1436174"/>
            <a:ext cx="5239618" cy="4529312"/>
          </a:xfrm>
          <a:prstGeom prst="rect">
            <a:avLst/>
          </a:prstGeom>
          <a:ln w="3175">
            <a:noFill/>
          </a:ln>
          <a:effectLst>
            <a:outerShdw blurRad="215900" dist="50800" dir="5400000" sx="102000" sy="102000" algn="ctr" rotWithShape="0">
              <a:schemeClr val="accent1">
                <a:alpha val="15000"/>
              </a:schemeClr>
            </a:outerShdw>
          </a:effectLst>
        </p:spPr>
        <p:txBody>
          <a:bodyPr wrap="none" lIns="215900" tIns="935990" rIns="215900" bIns="36195" rtlCol="0" anchor="ctr" anchorCtr="0">
            <a:noAutofit/>
          </a:bodyPr>
          <a:lstStyle/>
          <a:p>
            <a:pPr lvl="0" algn="ctr">
              <a:buClrTx/>
              <a:buSzTx/>
              <a:buFontTx/>
            </a:pPr>
            <a:br>
              <a:rPr lang="zh-CN" altLang="en-US" sz="1400">
                <a:solidFill>
                  <a:srgbClr val="666666"/>
                </a:solidFill>
                <a:latin typeface="+mn-ea"/>
                <a:cs typeface="+mn-ea"/>
                <a:sym typeface="+mn-ea"/>
              </a:rPr>
            </a:br>
            <a:endParaRPr lang="zh-CN" altLang="en-US" sz="1400">
              <a:solidFill>
                <a:srgbClr val="666666"/>
              </a:solidFill>
              <a:latin typeface="+mn-ea"/>
              <a:cs typeface="+mn-ea"/>
              <a:sym typeface="+mn-ea"/>
            </a:endParaRPr>
          </a:p>
        </p:txBody>
      </p:sp>
      <p:sp>
        <p:nvSpPr>
          <p:cNvPr id="207" name="矩形 206"/>
          <p:cNvSpPr/>
          <p:nvPr>
            <p:custDataLst>
              <p:tags r:id="rId5"/>
            </p:custDataLst>
          </p:nvPr>
        </p:nvSpPr>
        <p:spPr>
          <a:xfrm>
            <a:off x="705803" y="1427280"/>
            <a:ext cx="5239618" cy="4529312"/>
          </a:xfrm>
          <a:prstGeom prst="rect">
            <a:avLst/>
          </a:prstGeom>
          <a:solidFill>
            <a:srgbClr val="FFFFFF">
              <a:alpha val="20000"/>
            </a:srgbClr>
          </a:solidFill>
          <a:ln w="3175">
            <a:noFill/>
          </a:ln>
          <a:effectLst/>
        </p:spPr>
        <p:txBody>
          <a:bodyPr wrap="none" lIns="215900" tIns="935990" rIns="215900" bIns="36195" rtlCol="0" anchor="ctr" anchorCtr="0">
            <a:noAutofit/>
          </a:bodyPr>
          <a:lstStyle/>
          <a:p>
            <a:pPr lvl="0" algn="ctr">
              <a:buClrTx/>
              <a:buSzTx/>
              <a:buFontTx/>
            </a:pPr>
            <a:br>
              <a:rPr lang="zh-CN" altLang="en-US" sz="1400">
                <a:solidFill>
                  <a:srgbClr val="666666"/>
                </a:solidFill>
                <a:latin typeface="+mn-ea"/>
                <a:cs typeface="+mn-ea"/>
                <a:sym typeface="+mn-ea"/>
              </a:rPr>
            </a:br>
            <a:endParaRPr lang="zh-CN" altLang="en-US" sz="1400">
              <a:solidFill>
                <a:srgbClr val="666666"/>
              </a:solidFill>
              <a:latin typeface="+mn-ea"/>
              <a:cs typeface="+mn-ea"/>
              <a:sym typeface="+mn-ea"/>
            </a:endParaRPr>
          </a:p>
        </p:txBody>
      </p:sp>
      <p:sp>
        <p:nvSpPr>
          <p:cNvPr id="208" name="任意多边形 207"/>
          <p:cNvSpPr/>
          <p:nvPr>
            <p:custDataLst>
              <p:tags r:id="rId6"/>
            </p:custDataLst>
          </p:nvPr>
        </p:nvSpPr>
        <p:spPr>
          <a:xfrm>
            <a:off x="938971" y="1237949"/>
            <a:ext cx="1058470" cy="135898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13" h="1429">
                <a:moveTo>
                  <a:pt x="1113" y="201"/>
                </a:moveTo>
                <a:lnTo>
                  <a:pt x="996" y="201"/>
                </a:lnTo>
                <a:lnTo>
                  <a:pt x="1113" y="201"/>
                </a:lnTo>
                <a:close/>
                <a:moveTo>
                  <a:pt x="173" y="0"/>
                </a:moveTo>
                <a:lnTo>
                  <a:pt x="183" y="0"/>
                </a:lnTo>
                <a:lnTo>
                  <a:pt x="1113" y="0"/>
                </a:lnTo>
                <a:lnTo>
                  <a:pt x="1113" y="1"/>
                </a:lnTo>
                <a:lnTo>
                  <a:pt x="1108" y="1"/>
                </a:lnTo>
                <a:cubicBezTo>
                  <a:pt x="1045" y="6"/>
                  <a:pt x="995" y="82"/>
                  <a:pt x="995" y="174"/>
                </a:cubicBezTo>
                <a:cubicBezTo>
                  <a:pt x="995" y="183"/>
                  <a:pt x="995" y="192"/>
                  <a:pt x="996" y="200"/>
                </a:cubicBezTo>
                <a:lnTo>
                  <a:pt x="996" y="201"/>
                </a:lnTo>
                <a:lnTo>
                  <a:pt x="989" y="201"/>
                </a:lnTo>
                <a:lnTo>
                  <a:pt x="989" y="904"/>
                </a:lnTo>
                <a:lnTo>
                  <a:pt x="989" y="909"/>
                </a:lnTo>
                <a:cubicBezTo>
                  <a:pt x="990" y="917"/>
                  <a:pt x="990" y="925"/>
                  <a:pt x="990" y="934"/>
                </a:cubicBezTo>
                <a:cubicBezTo>
                  <a:pt x="990" y="943"/>
                  <a:pt x="990" y="951"/>
                  <a:pt x="989" y="959"/>
                </a:cubicBezTo>
                <a:lnTo>
                  <a:pt x="989" y="964"/>
                </a:lnTo>
                <a:lnTo>
                  <a:pt x="989" y="971"/>
                </a:lnTo>
                <a:lnTo>
                  <a:pt x="989" y="973"/>
                </a:lnTo>
                <a:cubicBezTo>
                  <a:pt x="988" y="999"/>
                  <a:pt x="984" y="1025"/>
                  <a:pt x="977" y="1050"/>
                </a:cubicBezTo>
                <a:lnTo>
                  <a:pt x="975" y="1055"/>
                </a:lnTo>
                <a:lnTo>
                  <a:pt x="974" y="1058"/>
                </a:lnTo>
                <a:cubicBezTo>
                  <a:pt x="919" y="1271"/>
                  <a:pt x="726" y="1429"/>
                  <a:pt x="495" y="1429"/>
                </a:cubicBezTo>
                <a:cubicBezTo>
                  <a:pt x="264" y="1429"/>
                  <a:pt x="71" y="1271"/>
                  <a:pt x="16" y="1058"/>
                </a:cubicBezTo>
                <a:lnTo>
                  <a:pt x="15" y="1055"/>
                </a:lnTo>
                <a:lnTo>
                  <a:pt x="13" y="1050"/>
                </a:lnTo>
                <a:cubicBezTo>
                  <a:pt x="6" y="1025"/>
                  <a:pt x="2" y="999"/>
                  <a:pt x="1" y="973"/>
                </a:cubicBezTo>
                <a:lnTo>
                  <a:pt x="1" y="971"/>
                </a:lnTo>
                <a:lnTo>
                  <a:pt x="1" y="964"/>
                </a:lnTo>
                <a:lnTo>
                  <a:pt x="1" y="959"/>
                </a:lnTo>
                <a:cubicBezTo>
                  <a:pt x="0" y="951"/>
                  <a:pt x="0" y="943"/>
                  <a:pt x="0" y="934"/>
                </a:cubicBezTo>
                <a:cubicBezTo>
                  <a:pt x="0" y="925"/>
                  <a:pt x="0" y="917"/>
                  <a:pt x="1" y="909"/>
                </a:cubicBezTo>
                <a:lnTo>
                  <a:pt x="1" y="904"/>
                </a:lnTo>
                <a:lnTo>
                  <a:pt x="1" y="185"/>
                </a:lnTo>
                <a:lnTo>
                  <a:pt x="1" y="185"/>
                </a:lnTo>
                <a:lnTo>
                  <a:pt x="1" y="183"/>
                </a:lnTo>
                <a:cubicBezTo>
                  <a:pt x="1" y="181"/>
                  <a:pt x="1" y="178"/>
                  <a:pt x="1" y="175"/>
                </a:cubicBezTo>
                <a:cubicBezTo>
                  <a:pt x="1" y="84"/>
                  <a:pt x="72" y="10"/>
                  <a:pt x="164" y="1"/>
                </a:cubicBezTo>
                <a:lnTo>
                  <a:pt x="164" y="1"/>
                </a:lnTo>
                <a:lnTo>
                  <a:pt x="167" y="0"/>
                </a:lnTo>
                <a:cubicBezTo>
                  <a:pt x="169" y="0"/>
                  <a:pt x="171" y="0"/>
                  <a:pt x="173" y="0"/>
                </a:cubicBezTo>
                <a:close/>
              </a:path>
            </a:pathLst>
          </a:custGeom>
          <a:gradFill>
            <a:gsLst>
              <a:gs pos="0">
                <a:schemeClr val="accent1">
                  <a:lumMod val="60000"/>
                  <a:lumOff val="40000"/>
                  <a:alpha val="100000"/>
                </a:schemeClr>
              </a:gs>
              <a:gs pos="71000">
                <a:schemeClr val="accent1">
                  <a:alpha val="100000"/>
                </a:schemeClr>
              </a:gs>
            </a:gsLst>
            <a:lin ang="2700000" scaled="0"/>
          </a:gradFill>
          <a:ln>
            <a:noFill/>
          </a:ln>
          <a:effectLst>
            <a:outerShdw blurRad="101600" dist="25400" dir="5400000" sx="103000" sy="103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rIns="17970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800" b="1">
                <a:solidFill>
                  <a:schemeClr val="lt1"/>
                </a:solidFill>
                <a:latin typeface="微软雅黑" panose="020B0503020204020204" charset="-122"/>
                <a:ea typeface="微软雅黑" panose="020B0503020204020204" charset="-122"/>
                <a:cs typeface="+mn-ea"/>
                <a:sym typeface="+mn-ea"/>
              </a:rPr>
              <a:t>01</a:t>
            </a:r>
            <a:endParaRPr lang="en-US" altLang="zh-CN" sz="2800" b="1">
              <a:solidFill>
                <a:schemeClr val="lt1"/>
              </a:solidFill>
              <a:latin typeface="微软雅黑" panose="020B0503020204020204" charset="-122"/>
              <a:ea typeface="微软雅黑" panose="020B0503020204020204" charset="-122"/>
              <a:cs typeface="+mn-ea"/>
              <a:sym typeface="+mn-ea"/>
            </a:endParaRPr>
          </a:p>
        </p:txBody>
      </p:sp>
      <p:sp>
        <p:nvSpPr>
          <p:cNvPr id="209" name="任意多边形 208"/>
          <p:cNvSpPr/>
          <p:nvPr>
            <p:custDataLst>
              <p:tags r:id="rId7"/>
            </p:custDataLst>
          </p:nvPr>
        </p:nvSpPr>
        <p:spPr>
          <a:xfrm>
            <a:off x="1872280" y="1237314"/>
            <a:ext cx="256676" cy="189966"/>
          </a:xfrm>
          <a:custGeom>
            <a:avLst/>
            <a:gdLst/>
            <a:ahLst/>
            <a:cxnLst>
              <a:cxn ang="3">
                <a:pos x="hc" y="t"/>
              </a:cxn>
              <a:cxn ang="cd2">
                <a:pos x="l" y="vc"/>
              </a:cxn>
              <a:cxn ang="cd4">
                <a:pos x="hc" y="b"/>
              </a:cxn>
              <a:cxn ang="0">
                <a:pos x="r" y="vc"/>
              </a:cxn>
            </a:cxnLst>
            <a:rect l="l" t="t" r="r" b="b"/>
            <a:pathLst>
              <a:path w="340" h="253">
                <a:moveTo>
                  <a:pt x="170" y="0"/>
                </a:moveTo>
                <a:cubicBezTo>
                  <a:pt x="264" y="0"/>
                  <a:pt x="340" y="98"/>
                  <a:pt x="340" y="220"/>
                </a:cubicBezTo>
                <a:cubicBezTo>
                  <a:pt x="340" y="231"/>
                  <a:pt x="339" y="242"/>
                  <a:pt x="338" y="253"/>
                </a:cubicBezTo>
                <a:lnTo>
                  <a:pt x="338" y="253"/>
                </a:lnTo>
                <a:lnTo>
                  <a:pt x="2" y="253"/>
                </a:lnTo>
                <a:lnTo>
                  <a:pt x="2" y="253"/>
                </a:lnTo>
                <a:cubicBezTo>
                  <a:pt x="1" y="242"/>
                  <a:pt x="0" y="231"/>
                  <a:pt x="0" y="220"/>
                </a:cubicBezTo>
                <a:cubicBezTo>
                  <a:pt x="0" y="98"/>
                  <a:pt x="76" y="0"/>
                  <a:pt x="17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210" name="圆角矩形 209"/>
          <p:cNvSpPr/>
          <p:nvPr>
            <p:custDataLst>
              <p:tags r:id="rId8"/>
            </p:custDataLst>
          </p:nvPr>
        </p:nvSpPr>
        <p:spPr>
          <a:xfrm>
            <a:off x="2064787" y="5884798"/>
            <a:ext cx="2521334" cy="90218"/>
          </a:xfrm>
          <a:prstGeom prst="roundRect">
            <a:avLst/>
          </a:prstGeom>
          <a:gradFill>
            <a:gsLst>
              <a:gs pos="0">
                <a:schemeClr val="accent1">
                  <a:lumMod val="60000"/>
                  <a:lumOff val="40000"/>
                  <a:alpha val="100000"/>
                </a:schemeClr>
              </a:gs>
              <a:gs pos="71000">
                <a:schemeClr val="accent1">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a:solidFill>
                <a:schemeClr val="lt1"/>
              </a:solidFill>
              <a:sym typeface="+mn-ea"/>
            </a:endParaRPr>
          </a:p>
        </p:txBody>
      </p:sp>
      <p:sp>
        <p:nvSpPr>
          <p:cNvPr id="211" name="矩形 210"/>
          <p:cNvSpPr/>
          <p:nvPr>
            <p:custDataLst>
              <p:tags r:id="rId9"/>
            </p:custDataLst>
          </p:nvPr>
        </p:nvSpPr>
        <p:spPr>
          <a:xfrm>
            <a:off x="2129591" y="1703015"/>
            <a:ext cx="3341233" cy="893283"/>
          </a:xfrm>
          <a:prstGeom prst="rect">
            <a:avLst/>
          </a:prstGeom>
          <a:noFill/>
        </p:spPr>
        <p:txBody>
          <a:bodyPr wrap="square" lIns="0" tIns="0" rIns="0" bIns="0" rtlCol="0" anchor="t" anchorCtr="0">
            <a:noAutofit/>
          </a:bodyPr>
          <a:lstStyle/>
          <a:p>
            <a:pPr algn="l">
              <a:spcBef>
                <a:spcPct val="0"/>
              </a:spcBef>
              <a:spcAft>
                <a:spcPct val="0"/>
              </a:spcAft>
            </a:pPr>
            <a:r>
              <a:rPr lang="zh-CN" altLang="en-US" sz="2800" b="1">
                <a:solidFill>
                  <a:schemeClr val="accent1"/>
                </a:solidFill>
                <a:latin typeface="微软雅黑" panose="020B0503020204020204" charset="-122"/>
                <a:ea typeface="微软雅黑" panose="020B0503020204020204" charset="-122"/>
                <a:cs typeface="+mn-ea"/>
              </a:rPr>
              <a:t>物资储备</a:t>
            </a:r>
            <a:endParaRPr lang="zh-CN" altLang="en-US" sz="2800" b="1">
              <a:solidFill>
                <a:schemeClr val="accent1"/>
              </a:solidFill>
              <a:latin typeface="微软雅黑" panose="020B0503020204020204" charset="-122"/>
              <a:ea typeface="微软雅黑" panose="020B0503020204020204" charset="-122"/>
              <a:cs typeface="+mn-ea"/>
            </a:endParaRPr>
          </a:p>
        </p:txBody>
      </p:sp>
      <p:sp>
        <p:nvSpPr>
          <p:cNvPr id="212" name="矩形 211"/>
          <p:cNvSpPr/>
          <p:nvPr>
            <p:custDataLst>
              <p:tags r:id="rId10"/>
            </p:custDataLst>
          </p:nvPr>
        </p:nvSpPr>
        <p:spPr>
          <a:xfrm>
            <a:off x="1182305" y="2879658"/>
            <a:ext cx="4287249" cy="2721780"/>
          </a:xfrm>
          <a:prstGeom prst="rect">
            <a:avLst/>
          </a:prstGeom>
          <a:noFill/>
        </p:spPr>
        <p:txBody>
          <a:bodyPr wrap="square" lIns="0" tIns="0" rIns="0" bIns="0" rtlCol="0" anchor="t" anchorCtr="0">
            <a:noAutofit/>
          </a:bodyPr>
          <a:lstStyle/>
          <a:p>
            <a:pPr indent="0" fontAlgn="auto">
              <a:lnSpc>
                <a:spcPct val="150000"/>
              </a:lnSpc>
              <a:spcBef>
                <a:spcPct val="0"/>
              </a:spcBef>
              <a:spcAft>
                <a:spcPct val="0"/>
              </a:spcAft>
            </a:pPr>
            <a:r>
              <a:rPr lang="zh-CN" altLang="en-US">
                <a:latin typeface="微软雅黑" panose="020B0503020204020204" charset="-122"/>
                <a:ea typeface="微软雅黑" panose="020B0503020204020204" charset="-122"/>
                <a:sym typeface="+mn-ea"/>
              </a:rPr>
              <a:t>建立政府主导、统一调度的应急物资储备体系，科学规划仓储分布，提升储备能力，实现多样化储备方式，确保应急物资快速响应。</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13" name="任意多边形 212"/>
          <p:cNvSpPr/>
          <p:nvPr>
            <p:custDataLst>
              <p:tags r:id="rId11"/>
            </p:custDataLst>
          </p:nvPr>
        </p:nvSpPr>
        <p:spPr>
          <a:xfrm>
            <a:off x="6500069" y="1237949"/>
            <a:ext cx="1058470" cy="135898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13" h="1429">
                <a:moveTo>
                  <a:pt x="1113" y="201"/>
                </a:moveTo>
                <a:lnTo>
                  <a:pt x="996" y="201"/>
                </a:lnTo>
                <a:lnTo>
                  <a:pt x="1113" y="201"/>
                </a:lnTo>
                <a:close/>
                <a:moveTo>
                  <a:pt x="173" y="0"/>
                </a:moveTo>
                <a:lnTo>
                  <a:pt x="183" y="0"/>
                </a:lnTo>
                <a:lnTo>
                  <a:pt x="1113" y="0"/>
                </a:lnTo>
                <a:lnTo>
                  <a:pt x="1113" y="1"/>
                </a:lnTo>
                <a:lnTo>
                  <a:pt x="1108" y="1"/>
                </a:lnTo>
                <a:cubicBezTo>
                  <a:pt x="1045" y="6"/>
                  <a:pt x="995" y="82"/>
                  <a:pt x="995" y="174"/>
                </a:cubicBezTo>
                <a:cubicBezTo>
                  <a:pt x="995" y="183"/>
                  <a:pt x="995" y="192"/>
                  <a:pt x="996" y="200"/>
                </a:cubicBezTo>
                <a:lnTo>
                  <a:pt x="996" y="201"/>
                </a:lnTo>
                <a:lnTo>
                  <a:pt x="989" y="201"/>
                </a:lnTo>
                <a:lnTo>
                  <a:pt x="989" y="904"/>
                </a:lnTo>
                <a:lnTo>
                  <a:pt x="989" y="909"/>
                </a:lnTo>
                <a:cubicBezTo>
                  <a:pt x="990" y="917"/>
                  <a:pt x="990" y="925"/>
                  <a:pt x="990" y="934"/>
                </a:cubicBezTo>
                <a:cubicBezTo>
                  <a:pt x="990" y="943"/>
                  <a:pt x="990" y="951"/>
                  <a:pt x="989" y="959"/>
                </a:cubicBezTo>
                <a:lnTo>
                  <a:pt x="989" y="964"/>
                </a:lnTo>
                <a:lnTo>
                  <a:pt x="989" y="971"/>
                </a:lnTo>
                <a:lnTo>
                  <a:pt x="989" y="973"/>
                </a:lnTo>
                <a:cubicBezTo>
                  <a:pt x="988" y="999"/>
                  <a:pt x="984" y="1025"/>
                  <a:pt x="977" y="1050"/>
                </a:cubicBezTo>
                <a:lnTo>
                  <a:pt x="975" y="1055"/>
                </a:lnTo>
                <a:lnTo>
                  <a:pt x="974" y="1058"/>
                </a:lnTo>
                <a:cubicBezTo>
                  <a:pt x="919" y="1271"/>
                  <a:pt x="726" y="1429"/>
                  <a:pt x="495" y="1429"/>
                </a:cubicBezTo>
                <a:cubicBezTo>
                  <a:pt x="264" y="1429"/>
                  <a:pt x="71" y="1271"/>
                  <a:pt x="16" y="1058"/>
                </a:cubicBezTo>
                <a:lnTo>
                  <a:pt x="15" y="1055"/>
                </a:lnTo>
                <a:lnTo>
                  <a:pt x="13" y="1050"/>
                </a:lnTo>
                <a:cubicBezTo>
                  <a:pt x="6" y="1025"/>
                  <a:pt x="2" y="999"/>
                  <a:pt x="1" y="973"/>
                </a:cubicBezTo>
                <a:lnTo>
                  <a:pt x="1" y="971"/>
                </a:lnTo>
                <a:lnTo>
                  <a:pt x="1" y="964"/>
                </a:lnTo>
                <a:lnTo>
                  <a:pt x="1" y="959"/>
                </a:lnTo>
                <a:cubicBezTo>
                  <a:pt x="0" y="951"/>
                  <a:pt x="0" y="943"/>
                  <a:pt x="0" y="934"/>
                </a:cubicBezTo>
                <a:cubicBezTo>
                  <a:pt x="0" y="925"/>
                  <a:pt x="0" y="917"/>
                  <a:pt x="1" y="909"/>
                </a:cubicBezTo>
                <a:lnTo>
                  <a:pt x="1" y="904"/>
                </a:lnTo>
                <a:lnTo>
                  <a:pt x="1" y="185"/>
                </a:lnTo>
                <a:lnTo>
                  <a:pt x="1" y="185"/>
                </a:lnTo>
                <a:lnTo>
                  <a:pt x="1" y="183"/>
                </a:lnTo>
                <a:cubicBezTo>
                  <a:pt x="1" y="181"/>
                  <a:pt x="1" y="178"/>
                  <a:pt x="1" y="175"/>
                </a:cubicBezTo>
                <a:cubicBezTo>
                  <a:pt x="1" y="84"/>
                  <a:pt x="72" y="10"/>
                  <a:pt x="164" y="1"/>
                </a:cubicBezTo>
                <a:lnTo>
                  <a:pt x="164" y="1"/>
                </a:lnTo>
                <a:lnTo>
                  <a:pt x="167" y="0"/>
                </a:lnTo>
                <a:cubicBezTo>
                  <a:pt x="169" y="0"/>
                  <a:pt x="171" y="0"/>
                  <a:pt x="173" y="0"/>
                </a:cubicBezTo>
                <a:close/>
              </a:path>
            </a:pathLst>
          </a:custGeom>
          <a:gradFill>
            <a:gsLst>
              <a:gs pos="0">
                <a:schemeClr val="accent2">
                  <a:lumMod val="60000"/>
                  <a:lumOff val="40000"/>
                  <a:alpha val="100000"/>
                </a:schemeClr>
              </a:gs>
              <a:gs pos="71000">
                <a:schemeClr val="accent2">
                  <a:alpha val="100000"/>
                </a:schemeClr>
              </a:gs>
            </a:gsLst>
            <a:lin ang="2700000" scaled="0"/>
          </a:gradFill>
          <a:ln>
            <a:noFill/>
          </a:ln>
          <a:effectLst>
            <a:outerShdw blurRad="101600" dist="25400" dir="5400000" sx="103000" sy="103000" algn="t"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rIns="17970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800" b="1">
                <a:solidFill>
                  <a:schemeClr val="lt1"/>
                </a:solidFill>
                <a:latin typeface="微软雅黑" panose="020B0503020204020204" charset="-122"/>
                <a:ea typeface="微软雅黑" panose="020B0503020204020204" charset="-122"/>
                <a:cs typeface="+mn-ea"/>
                <a:sym typeface="+mn-ea"/>
              </a:rPr>
              <a:t>02</a:t>
            </a:r>
            <a:endParaRPr lang="en-US" altLang="zh-CN" sz="2800" b="1">
              <a:solidFill>
                <a:schemeClr val="lt1"/>
              </a:solidFill>
              <a:latin typeface="微软雅黑" panose="020B0503020204020204" charset="-122"/>
              <a:ea typeface="微软雅黑" panose="020B0503020204020204" charset="-122"/>
              <a:cs typeface="+mn-ea"/>
              <a:sym typeface="+mn-ea"/>
            </a:endParaRPr>
          </a:p>
        </p:txBody>
      </p:sp>
      <p:sp>
        <p:nvSpPr>
          <p:cNvPr id="214" name="任意多边形 213"/>
          <p:cNvSpPr/>
          <p:nvPr>
            <p:custDataLst>
              <p:tags r:id="rId12"/>
            </p:custDataLst>
          </p:nvPr>
        </p:nvSpPr>
        <p:spPr>
          <a:xfrm>
            <a:off x="7433378" y="1237314"/>
            <a:ext cx="256676" cy="189966"/>
          </a:xfrm>
          <a:custGeom>
            <a:avLst/>
            <a:gdLst/>
            <a:ahLst/>
            <a:cxnLst>
              <a:cxn ang="3">
                <a:pos x="hc" y="t"/>
              </a:cxn>
              <a:cxn ang="cd2">
                <a:pos x="l" y="vc"/>
              </a:cxn>
              <a:cxn ang="cd4">
                <a:pos x="hc" y="b"/>
              </a:cxn>
              <a:cxn ang="0">
                <a:pos x="r" y="vc"/>
              </a:cxn>
            </a:cxnLst>
            <a:rect l="l" t="t" r="r" b="b"/>
            <a:pathLst>
              <a:path w="340" h="253">
                <a:moveTo>
                  <a:pt x="170" y="0"/>
                </a:moveTo>
                <a:cubicBezTo>
                  <a:pt x="264" y="0"/>
                  <a:pt x="340" y="98"/>
                  <a:pt x="340" y="220"/>
                </a:cubicBezTo>
                <a:cubicBezTo>
                  <a:pt x="340" y="231"/>
                  <a:pt x="339" y="242"/>
                  <a:pt x="338" y="253"/>
                </a:cubicBezTo>
                <a:lnTo>
                  <a:pt x="338" y="253"/>
                </a:lnTo>
                <a:lnTo>
                  <a:pt x="2" y="253"/>
                </a:lnTo>
                <a:lnTo>
                  <a:pt x="2" y="253"/>
                </a:lnTo>
                <a:cubicBezTo>
                  <a:pt x="1" y="242"/>
                  <a:pt x="0" y="231"/>
                  <a:pt x="0" y="220"/>
                </a:cubicBezTo>
                <a:cubicBezTo>
                  <a:pt x="0" y="98"/>
                  <a:pt x="76" y="0"/>
                  <a:pt x="17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215" name="圆角矩形 214"/>
          <p:cNvSpPr/>
          <p:nvPr>
            <p:custDataLst>
              <p:tags r:id="rId13"/>
            </p:custDataLst>
          </p:nvPr>
        </p:nvSpPr>
        <p:spPr>
          <a:xfrm>
            <a:off x="7625885" y="5884798"/>
            <a:ext cx="2521334" cy="90218"/>
          </a:xfrm>
          <a:prstGeom prst="roundRect">
            <a:avLst/>
          </a:prstGeom>
          <a:gradFill>
            <a:gsLst>
              <a:gs pos="0">
                <a:schemeClr val="accent2">
                  <a:lumMod val="60000"/>
                  <a:lumOff val="40000"/>
                  <a:alpha val="100000"/>
                </a:schemeClr>
              </a:gs>
              <a:gs pos="71000">
                <a:schemeClr val="accent2">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a:solidFill>
                <a:schemeClr val="lt1"/>
              </a:solidFill>
              <a:sym typeface="+mn-ea"/>
            </a:endParaRPr>
          </a:p>
        </p:txBody>
      </p:sp>
      <p:sp>
        <p:nvSpPr>
          <p:cNvPr id="216" name="矩形 215"/>
          <p:cNvSpPr/>
          <p:nvPr>
            <p:custDataLst>
              <p:tags r:id="rId14"/>
            </p:custDataLst>
          </p:nvPr>
        </p:nvSpPr>
        <p:spPr>
          <a:xfrm>
            <a:off x="7690689" y="1703015"/>
            <a:ext cx="3341233" cy="893283"/>
          </a:xfrm>
          <a:prstGeom prst="rect">
            <a:avLst/>
          </a:prstGeom>
          <a:noFill/>
        </p:spPr>
        <p:txBody>
          <a:bodyPr wrap="square" lIns="0" tIns="0" rIns="0" bIns="0" rtlCol="0" anchor="t" anchorCtr="0">
            <a:noAutofit/>
          </a:bodyPr>
          <a:lstStyle/>
          <a:p>
            <a:pPr algn="l">
              <a:spcBef>
                <a:spcPct val="0"/>
              </a:spcBef>
              <a:spcAft>
                <a:spcPct val="0"/>
              </a:spcAft>
            </a:pPr>
            <a:r>
              <a:rPr lang="zh-CN" altLang="en-US" sz="2800" b="1">
                <a:solidFill>
                  <a:schemeClr val="accent2"/>
                </a:solidFill>
                <a:latin typeface="微软雅黑" panose="020B0503020204020204" charset="-122"/>
                <a:ea typeface="微软雅黑" panose="020B0503020204020204" charset="-122"/>
                <a:cs typeface="+mn-ea"/>
              </a:rPr>
              <a:t>信息系统</a:t>
            </a:r>
            <a:endParaRPr lang="zh-CN" altLang="en-US" sz="2800" b="1">
              <a:solidFill>
                <a:schemeClr val="accent2"/>
              </a:solidFill>
              <a:latin typeface="微软雅黑" panose="020B0503020204020204" charset="-122"/>
              <a:ea typeface="微软雅黑" panose="020B0503020204020204" charset="-122"/>
              <a:cs typeface="+mn-ea"/>
            </a:endParaRPr>
          </a:p>
        </p:txBody>
      </p:sp>
      <p:sp>
        <p:nvSpPr>
          <p:cNvPr id="217" name="矩形 216"/>
          <p:cNvSpPr/>
          <p:nvPr>
            <p:custDataLst>
              <p:tags r:id="rId15"/>
            </p:custDataLst>
          </p:nvPr>
        </p:nvSpPr>
        <p:spPr>
          <a:xfrm>
            <a:off x="6743403" y="2879658"/>
            <a:ext cx="4287249" cy="2721780"/>
          </a:xfrm>
          <a:prstGeom prst="rect">
            <a:avLst/>
          </a:prstGeom>
          <a:noFill/>
        </p:spPr>
        <p:txBody>
          <a:bodyPr wrap="square" lIns="0" tIns="0" rIns="0" bIns="0" rtlCol="0" anchor="t" anchorCtr="0">
            <a:noAutofit/>
          </a:bodyPr>
          <a:lstStyle/>
          <a:p>
            <a:pPr indent="0" fontAlgn="auto">
              <a:lnSpc>
                <a:spcPct val="150000"/>
              </a:lnSpc>
              <a:spcBef>
                <a:spcPct val="0"/>
              </a:spcBef>
              <a:spcAft>
                <a:spcPct val="0"/>
              </a:spcAft>
            </a:pPr>
            <a:r>
              <a:rPr lang="zh-CN" altLang="en-US">
                <a:latin typeface="微软雅黑" panose="020B0503020204020204" charset="-122"/>
                <a:ea typeface="微软雅黑" panose="020B0503020204020204" charset="-122"/>
                <a:sym typeface="+mn-ea"/>
              </a:rPr>
              <a:t>加强应急避难场所信息化管理，实现应急避难场所的网络化管理，建立应急避难场所信息数据库。</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18" name="文本框 217"/>
          <p:cNvSpPr txBox="1"/>
          <p:nvPr/>
        </p:nvSpPr>
        <p:spPr>
          <a:xfrm>
            <a:off x="1097280" y="334010"/>
            <a:ext cx="9647555" cy="685165"/>
          </a:xfrm>
          <a:prstGeom prst="rect">
            <a:avLst/>
          </a:prstGeom>
          <a:noFill/>
        </p:spPr>
        <p:txBody>
          <a:bodyPr wrap="square" rtlCol="0">
            <a:noAutofit/>
          </a:bodyPr>
          <a:p>
            <a:pPr algn="l">
              <a:lnSpc>
                <a:spcPct val="90000"/>
              </a:lnSpc>
              <a:spcBef>
                <a:spcPts val="1000"/>
              </a:spcBef>
            </a:pPr>
            <a:r>
              <a:rPr lang="en-US" altLang="zh-CN" sz="3200" b="1" spc="70" dirty="0">
                <a:solidFill>
                  <a:schemeClr val="accent1"/>
                </a:solidFill>
                <a:latin typeface="微软雅黑" panose="020B0503020204020204" charset="-122"/>
                <a:ea typeface="微软雅黑" panose="020B0503020204020204" charset="-122"/>
                <a:sym typeface="+mn-lt"/>
              </a:rPr>
              <a:t>10</a:t>
            </a:r>
            <a:r>
              <a:rPr lang="en-US" altLang="zh-CN" sz="3200" b="1" spc="70" dirty="0">
                <a:solidFill>
                  <a:schemeClr val="accent1"/>
                </a:solidFill>
                <a:latin typeface="Arial" panose="020B0604020202020204" pitchFamily="34" charset="0"/>
                <a:ea typeface="微软雅黑" panose="020B0503020204020204" charset="-122"/>
                <a:sym typeface="+mn-lt"/>
              </a:rPr>
              <a:t> </a:t>
            </a:r>
            <a:r>
              <a:rPr lang="zh-CN" altLang="en-US" sz="3200" b="1" spc="70" dirty="0">
                <a:solidFill>
                  <a:schemeClr val="accent1"/>
                </a:solidFill>
                <a:latin typeface="Arial" panose="020B0604020202020204" pitchFamily="34" charset="0"/>
                <a:ea typeface="微软雅黑" panose="020B0503020204020204" charset="-122"/>
                <a:sym typeface="+mn-lt"/>
              </a:rPr>
              <a:t>设计要求指引</a:t>
            </a:r>
            <a:r>
              <a:rPr lang="en-US" altLang="zh-CN" sz="3200" b="1" spc="70" dirty="0">
                <a:solidFill>
                  <a:schemeClr val="accent1"/>
                </a:solidFill>
                <a:latin typeface="Arial" panose="020B0604020202020204" pitchFamily="34" charset="0"/>
                <a:ea typeface="微软雅黑" panose="020B0503020204020204" charset="-122"/>
                <a:sym typeface="+mn-lt"/>
              </a:rPr>
              <a:t>-</a:t>
            </a:r>
            <a:r>
              <a:rPr lang="zh-CN" altLang="en-US" sz="2400" b="1">
                <a:solidFill>
                  <a:schemeClr val="accent1"/>
                </a:solidFill>
                <a:latin typeface="微软雅黑" panose="020B0503020204020204" charset="-122"/>
                <a:ea typeface="微软雅黑" panose="020B0503020204020204" charset="-122"/>
                <a:sym typeface="+mn-ea"/>
              </a:rPr>
              <a:t>物资储备和信息系统</a:t>
            </a:r>
            <a:endParaRPr lang="zh-CN" altLang="en-US" sz="2400" b="1" spc="70" dirty="0">
              <a:solidFill>
                <a:schemeClr val="accent1"/>
              </a:solidFill>
              <a:latin typeface="微软雅黑" panose="020B0503020204020204" charset="-122"/>
              <a:ea typeface="微软雅黑" panose="020B0503020204020204" charset="-122"/>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 r="2758" b="82325"/>
          <a:stretch>
            <a:fillRect/>
          </a:stretch>
        </p:blipFill>
        <p:spPr>
          <a:xfrm>
            <a:off x="336884" y="32084"/>
            <a:ext cx="11855116" cy="1212100"/>
          </a:xfrm>
          <a:prstGeom prst="rect">
            <a:avLst/>
          </a:prstGeom>
        </p:spPr>
      </p:pic>
      <p:sp>
        <p:nvSpPr>
          <p:cNvPr id="3" name="文本框 2"/>
          <p:cNvSpPr txBox="1"/>
          <p:nvPr/>
        </p:nvSpPr>
        <p:spPr>
          <a:xfrm>
            <a:off x="1097280" y="334010"/>
            <a:ext cx="4742180" cy="685165"/>
          </a:xfrm>
          <a:prstGeom prst="rect">
            <a:avLst/>
          </a:prstGeom>
          <a:noFill/>
        </p:spPr>
        <p:txBody>
          <a:bodyPr wrap="square" rtlCol="0">
            <a:noAutofit/>
          </a:bodyPr>
          <a:lstStyle/>
          <a:p>
            <a:pPr algn="l">
              <a:lnSpc>
                <a:spcPct val="90000"/>
              </a:lnSpc>
              <a:spcBef>
                <a:spcPts val="1000"/>
              </a:spcBef>
            </a:pPr>
            <a:r>
              <a:rPr lang="en-US" altLang="zh-CN" sz="3200" b="1" spc="70">
                <a:solidFill>
                  <a:schemeClr val="accent1"/>
                </a:solidFill>
                <a:latin typeface="微软雅黑" panose="020B0503020204020204" charset="-122"/>
                <a:ea typeface="微软雅黑" panose="020B0503020204020204" charset="-122"/>
                <a:sym typeface="+mn-ea"/>
              </a:rPr>
              <a:t>11</a:t>
            </a:r>
            <a:r>
              <a:rPr lang="en-US" altLang="zh-CN" sz="3200" b="1" spc="70">
                <a:solidFill>
                  <a:schemeClr val="accent1"/>
                </a:solidFill>
                <a:latin typeface="Arial" panose="020B0604020202020204" pitchFamily="34" charset="0"/>
                <a:ea typeface="微软雅黑" panose="020B0503020204020204" charset="-122"/>
                <a:sym typeface="+mn-ea"/>
              </a:rPr>
              <a:t> </a:t>
            </a:r>
            <a:r>
              <a:rPr lang="zh-CN" altLang="en-US" sz="3200" b="1" spc="70">
                <a:solidFill>
                  <a:schemeClr val="accent1"/>
                </a:solidFill>
                <a:latin typeface="Arial" panose="020B0604020202020204" pitchFamily="34" charset="0"/>
                <a:ea typeface="微软雅黑" panose="020B0503020204020204" charset="-122"/>
                <a:sym typeface="+mn-ea"/>
              </a:rPr>
              <a:t>实施保障</a:t>
            </a:r>
            <a:endParaRPr lang="en-US" altLang="zh-CN" sz="3200" b="1" spc="70" dirty="0">
              <a:solidFill>
                <a:schemeClr val="accent1"/>
              </a:solidFill>
              <a:latin typeface="Arial" panose="020B0604020202020204" pitchFamily="34" charset="0"/>
              <a:ea typeface="微软雅黑" panose="020B0503020204020204" charset="-122"/>
              <a:sym typeface="+mn-ea"/>
            </a:endParaRPr>
          </a:p>
        </p:txBody>
      </p:sp>
      <p:grpSp>
        <p:nvGrpSpPr>
          <p:cNvPr id="4" name="组合 3"/>
          <p:cNvGrpSpPr/>
          <p:nvPr/>
        </p:nvGrpSpPr>
        <p:grpSpPr>
          <a:xfrm>
            <a:off x="594439" y="258233"/>
            <a:ext cx="441220" cy="547312"/>
            <a:chOff x="594438" y="321733"/>
            <a:chExt cx="719061" cy="891959"/>
          </a:xfrm>
        </p:grpSpPr>
        <p:grpSp>
          <p:nvGrpSpPr>
            <p:cNvPr id="5" name="组合 4"/>
            <p:cNvGrpSpPr/>
            <p:nvPr/>
          </p:nvGrpSpPr>
          <p:grpSpPr>
            <a:xfrm>
              <a:off x="594438" y="321733"/>
              <a:ext cx="719061" cy="820994"/>
              <a:chOff x="601313" y="268472"/>
              <a:chExt cx="402995" cy="460123"/>
            </a:xfrm>
          </p:grpSpPr>
          <p:sp>
            <p:nvSpPr>
              <p:cNvPr id="7" name="六边形 6"/>
              <p:cNvSpPr/>
              <p:nvPr/>
            </p:nvSpPr>
            <p:spPr>
              <a:xfrm rot="10800000">
                <a:off x="883213" y="268472"/>
                <a:ext cx="121095" cy="104392"/>
              </a:xfrm>
              <a:prstGeom prst="hexagon">
                <a:avLst/>
              </a:prstGeom>
              <a:gradFill flip="none" rotWithShape="1">
                <a:gsLst>
                  <a:gs pos="4000">
                    <a:srgbClr val="4EC0A9"/>
                  </a:gs>
                  <a:gs pos="100000">
                    <a:srgbClr val="1461D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六边形 7"/>
              <p:cNvSpPr/>
              <p:nvPr/>
            </p:nvSpPr>
            <p:spPr>
              <a:xfrm rot="10800000">
                <a:off x="601313" y="435358"/>
                <a:ext cx="340155" cy="293237"/>
              </a:xfrm>
              <a:prstGeom prst="hexagon">
                <a:avLst/>
              </a:prstGeom>
              <a:noFill/>
              <a:ln w="44450">
                <a:gradFill>
                  <a:gsLst>
                    <a:gs pos="0">
                      <a:srgbClr val="4EC0A9"/>
                    </a:gs>
                    <a:gs pos="100000">
                      <a:srgbClr val="1461D5"/>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gradFill>
                    <a:gsLst>
                      <a:gs pos="4000">
                        <a:srgbClr val="4EC0A9"/>
                      </a:gs>
                      <a:gs pos="100000">
                        <a:srgbClr val="1461D5"/>
                      </a:gs>
                    </a:gsLst>
                    <a:path path="circle">
                      <a:fillToRect l="100000" t="100000"/>
                    </a:path>
                  </a:gradFill>
                  <a:latin typeface="微软雅黑" panose="020B0503020204020204" charset="-122"/>
                  <a:ea typeface="微软雅黑" panose="020B0503020204020204" charset="-122"/>
                </a:endParaRPr>
              </a:p>
            </p:txBody>
          </p:sp>
        </p:grpSp>
        <p:sp>
          <p:nvSpPr>
            <p:cNvPr id="6" name="矩形 5"/>
            <p:cNvSpPr/>
            <p:nvPr/>
          </p:nvSpPr>
          <p:spPr>
            <a:xfrm>
              <a:off x="760439" y="561629"/>
              <a:ext cx="301056" cy="652063"/>
            </a:xfrm>
            <a:prstGeom prst="rect">
              <a:avLst/>
            </a:prstGeom>
          </p:spPr>
          <p:txBody>
            <a:bodyPr wrap="none">
              <a:spAutoFit/>
            </a:bodyPr>
            <a:lstStyle/>
            <a:p>
              <a:pPr algn="ctr"/>
              <a:endParaRPr lang="zh-CN" altLang="en-US" sz="2000" dirty="0"/>
            </a:p>
          </p:txBody>
        </p:sp>
      </p:grpSp>
      <p:sp>
        <p:nvSpPr>
          <p:cNvPr id="143" name="灯片编号占位符 3"/>
          <p:cNvSpPr>
            <a:spLocks noGrp="1"/>
          </p:cNvSpPr>
          <p:nvPr>
            <p:ph type="sldNum" sz="quarter" idx="12"/>
          </p:nvPr>
        </p:nvSpPr>
        <p:spPr>
          <a:xfrm>
            <a:off x="8943975" y="6385209"/>
            <a:ext cx="2743200" cy="365125"/>
          </a:xfrm>
        </p:spPr>
        <p:txBody>
          <a:bodyPr/>
          <a:lstStyle/>
          <a:p>
            <a:fld id="{430851D7-3552-44AB-8522-5B5C38BBEDA5}" type="slidenum">
              <a:rPr lang="zh-CN" altLang="en-US" smtClean="0">
                <a:latin typeface="微软雅黑" panose="020B0503020204020204" charset="-122"/>
                <a:ea typeface="微软雅黑" panose="020B0503020204020204" charset="-122"/>
              </a:rPr>
            </a:fld>
            <a:endParaRPr lang="zh-CN" altLang="en-US" dirty="0">
              <a:latin typeface="微软雅黑" panose="020B0503020204020204" charset="-122"/>
              <a:ea typeface="微软雅黑" panose="020B0503020204020204" charset="-122"/>
            </a:endParaRPr>
          </a:p>
        </p:txBody>
      </p:sp>
      <p:sp>
        <p:nvSpPr>
          <p:cNvPr id="11" name="文本框 10"/>
          <p:cNvSpPr txBox="1"/>
          <p:nvPr/>
        </p:nvSpPr>
        <p:spPr>
          <a:xfrm>
            <a:off x="811530" y="1291590"/>
            <a:ext cx="11066780" cy="694055"/>
          </a:xfrm>
          <a:prstGeom prst="rect">
            <a:avLst/>
          </a:prstGeom>
          <a:noFill/>
        </p:spPr>
        <p:txBody>
          <a:bodyPr wrap="square" rtlCol="0" anchor="t">
            <a:noAutofit/>
          </a:bodyPr>
          <a:p>
            <a:pPr indent="0">
              <a:buFont typeface="Wingdings" panose="05000000000000000000" charset="0"/>
              <a:buNone/>
            </a:pPr>
            <a:r>
              <a:rPr lang="zh-CN" altLang="en-US" sz="2000" dirty="0">
                <a:latin typeface="微软雅黑" panose="020B0503020204020204" charset="-122"/>
                <a:ea typeface="微软雅黑" panose="020B0503020204020204" charset="-122"/>
                <a:cs typeface="微软雅黑" panose="020B0503020204020204" charset="-122"/>
                <a:sym typeface="+mn-lt"/>
              </a:rPr>
              <a:t>强化规划引领，健全体制机制，保障规划实施；加强协同联动、响应快速的城市应急管理能力</a:t>
            </a:r>
            <a:r>
              <a:rPr lang="zh-CN" altLang="en-US" sz="2000">
                <a:solidFill>
                  <a:schemeClr val="accent2"/>
                </a:solidFill>
                <a:latin typeface="微软雅黑" panose="020B0503020204020204" charset="-122"/>
                <a:ea typeface="微软雅黑" panose="020B0503020204020204" charset="-122"/>
                <a:cs typeface="微软雅黑" panose="020B0503020204020204" charset="-122"/>
              </a:rPr>
              <a:t>。</a:t>
            </a:r>
            <a:endParaRPr lang="zh-CN" altLang="en-US" sz="2000">
              <a:solidFill>
                <a:schemeClr val="accent2"/>
              </a:solidFill>
              <a:latin typeface="微软雅黑" panose="020B0503020204020204" charset="-122"/>
              <a:ea typeface="微软雅黑" panose="020B0503020204020204" charset="-122"/>
              <a:cs typeface="微软雅黑" panose="020B0503020204020204" charset="-122"/>
            </a:endParaRPr>
          </a:p>
        </p:txBody>
      </p:sp>
      <p:grpSp>
        <p:nvGrpSpPr>
          <p:cNvPr id="12" name="组合 11"/>
          <p:cNvGrpSpPr/>
          <p:nvPr/>
        </p:nvGrpSpPr>
        <p:grpSpPr>
          <a:xfrm>
            <a:off x="2025015" y="1970405"/>
            <a:ext cx="2999105" cy="1392555"/>
            <a:chOff x="1066800" y="1699152"/>
            <a:chExt cx="3157182" cy="1505874"/>
          </a:xfrm>
        </p:grpSpPr>
        <p:grpSp>
          <p:nvGrpSpPr>
            <p:cNvPr id="13" name="组合 12"/>
            <p:cNvGrpSpPr/>
            <p:nvPr/>
          </p:nvGrpSpPr>
          <p:grpSpPr>
            <a:xfrm>
              <a:off x="1066800" y="1715803"/>
              <a:ext cx="3157182" cy="1489223"/>
              <a:chOff x="4960658" y="4207669"/>
              <a:chExt cx="1858462" cy="1489223"/>
            </a:xfrm>
          </p:grpSpPr>
          <p:sp>
            <p:nvSpPr>
              <p:cNvPr id="14" name="矩形 13"/>
              <p:cNvSpPr/>
              <p:nvPr/>
            </p:nvSpPr>
            <p:spPr>
              <a:xfrm>
                <a:off x="4960658" y="4207669"/>
                <a:ext cx="1858462" cy="369332"/>
              </a:xfrm>
              <a:prstGeom prst="rect">
                <a:avLst/>
              </a:prstGeom>
              <a:solidFill>
                <a:srgbClr val="BF9100"/>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30">
                  <a:latin typeface="微软雅黑" panose="020B0503020204020204" charset="-122"/>
                  <a:ea typeface="微软雅黑" panose="020B0503020204020204" charset="-122"/>
                  <a:cs typeface="+mn-ea"/>
                  <a:sym typeface="+mn-lt"/>
                </a:endParaRPr>
              </a:p>
            </p:txBody>
          </p:sp>
          <p:sp>
            <p:nvSpPr>
              <p:cNvPr id="15" name="矩形 14"/>
              <p:cNvSpPr/>
              <p:nvPr/>
            </p:nvSpPr>
            <p:spPr>
              <a:xfrm>
                <a:off x="4960658" y="4577004"/>
                <a:ext cx="1858462" cy="11198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285" b="1" dirty="0">
                  <a:solidFill>
                    <a:srgbClr val="113E6A"/>
                  </a:solidFill>
                  <a:latin typeface="微软雅黑" panose="020B0503020204020204" charset="-122"/>
                  <a:ea typeface="微软雅黑" panose="020B0503020204020204" charset="-122"/>
                  <a:cs typeface="+mn-ea"/>
                  <a:sym typeface="+mn-lt"/>
                </a:endParaRPr>
              </a:p>
            </p:txBody>
          </p:sp>
        </p:grpSp>
        <p:sp>
          <p:nvSpPr>
            <p:cNvPr id="16" name="文本框 13"/>
            <p:cNvSpPr txBox="1"/>
            <p:nvPr/>
          </p:nvSpPr>
          <p:spPr>
            <a:xfrm>
              <a:off x="1860561" y="1699152"/>
              <a:ext cx="1650580" cy="3982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a:solidFill>
                    <a:schemeClr val="bg1"/>
                  </a:solidFill>
                  <a:latin typeface="微软雅黑" panose="020B0503020204020204" charset="-122"/>
                  <a:ea typeface="微软雅黑" panose="020B0503020204020204" charset="-122"/>
                  <a:cs typeface="+mn-ea"/>
                  <a:sym typeface="+mn-lt"/>
                </a:rPr>
                <a:t>紧急避难场所</a:t>
              </a:r>
              <a:endParaRPr lang="zh-CN" altLang="en-US" b="1">
                <a:solidFill>
                  <a:schemeClr val="bg1"/>
                </a:solidFill>
                <a:latin typeface="微软雅黑" panose="020B0503020204020204" charset="-122"/>
                <a:ea typeface="微软雅黑" panose="020B0503020204020204" charset="-122"/>
                <a:cs typeface="+mn-ea"/>
                <a:sym typeface="+mn-lt"/>
              </a:endParaRPr>
            </a:p>
          </p:txBody>
        </p:sp>
        <p:sp>
          <p:nvSpPr>
            <p:cNvPr id="17" name="文本框 14"/>
            <p:cNvSpPr txBox="1"/>
            <p:nvPr/>
          </p:nvSpPr>
          <p:spPr>
            <a:xfrm>
              <a:off x="1066800" y="2163870"/>
              <a:ext cx="3157182" cy="10306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400" b="1" dirty="0">
                  <a:solidFill>
                    <a:schemeClr val="bg1"/>
                  </a:solidFill>
                  <a:latin typeface="微软雅黑" panose="020B0503020204020204" charset="-122"/>
                  <a:ea typeface="微软雅黑" panose="020B0503020204020204" charset="-122"/>
                  <a:cs typeface="+mn-ea"/>
                  <a:sym typeface="+mn-lt"/>
                </a:rPr>
                <a:t>用于向避难人员提供紧急避险或临时避难安置，是避难人员集合并转移到其他类型应急避难场所的过渡性场所。</a:t>
              </a:r>
              <a:endParaRPr lang="zh-CN" altLang="en-US" sz="1400" b="1" dirty="0">
                <a:solidFill>
                  <a:schemeClr val="bg1"/>
                </a:solidFill>
                <a:latin typeface="微软雅黑" panose="020B0503020204020204" charset="-122"/>
                <a:ea typeface="微软雅黑" panose="020B0503020204020204" charset="-122"/>
                <a:cs typeface="+mn-ea"/>
                <a:sym typeface="+mn-lt"/>
              </a:endParaRPr>
            </a:p>
          </p:txBody>
        </p:sp>
      </p:grpSp>
      <p:grpSp>
        <p:nvGrpSpPr>
          <p:cNvPr id="18" name="组合 17"/>
          <p:cNvGrpSpPr/>
          <p:nvPr/>
        </p:nvGrpSpPr>
        <p:grpSpPr>
          <a:xfrm>
            <a:off x="5119370" y="1970405"/>
            <a:ext cx="2999105" cy="1392555"/>
            <a:chOff x="1066800" y="1699152"/>
            <a:chExt cx="3157182" cy="1505874"/>
          </a:xfrm>
        </p:grpSpPr>
        <p:grpSp>
          <p:nvGrpSpPr>
            <p:cNvPr id="19" name="组合 18"/>
            <p:cNvGrpSpPr/>
            <p:nvPr/>
          </p:nvGrpSpPr>
          <p:grpSpPr>
            <a:xfrm>
              <a:off x="1066800" y="1715803"/>
              <a:ext cx="3157182" cy="1489223"/>
              <a:chOff x="4960658" y="4207669"/>
              <a:chExt cx="1858462" cy="1489223"/>
            </a:xfrm>
          </p:grpSpPr>
          <p:sp>
            <p:nvSpPr>
              <p:cNvPr id="20" name="矩形 19"/>
              <p:cNvSpPr/>
              <p:nvPr/>
            </p:nvSpPr>
            <p:spPr>
              <a:xfrm>
                <a:off x="4960658" y="4207669"/>
                <a:ext cx="1858462" cy="369332"/>
              </a:xfrm>
              <a:prstGeom prst="rect">
                <a:avLst/>
              </a:prstGeom>
              <a:solidFill>
                <a:srgbClr val="C55B11"/>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30">
                  <a:latin typeface="微软雅黑" panose="020B0503020204020204" charset="-122"/>
                  <a:ea typeface="微软雅黑" panose="020B0503020204020204" charset="-122"/>
                  <a:cs typeface="+mn-ea"/>
                  <a:sym typeface="+mn-lt"/>
                </a:endParaRPr>
              </a:p>
            </p:txBody>
          </p:sp>
          <p:sp>
            <p:nvSpPr>
              <p:cNvPr id="21" name="矩形 20"/>
              <p:cNvSpPr/>
              <p:nvPr/>
            </p:nvSpPr>
            <p:spPr>
              <a:xfrm>
                <a:off x="4960658" y="4577004"/>
                <a:ext cx="1858462" cy="1119888"/>
              </a:xfrm>
              <a:prstGeom prst="rect">
                <a:avLst/>
              </a:prstGeom>
              <a:solidFill>
                <a:srgbClr val="F4B184"/>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285" b="1" dirty="0">
                  <a:solidFill>
                    <a:srgbClr val="113E6A"/>
                  </a:solidFill>
                  <a:latin typeface="微软雅黑" panose="020B0503020204020204" charset="-122"/>
                  <a:ea typeface="微软雅黑" panose="020B0503020204020204" charset="-122"/>
                  <a:cs typeface="+mn-ea"/>
                  <a:sym typeface="+mn-lt"/>
                </a:endParaRPr>
              </a:p>
            </p:txBody>
          </p:sp>
        </p:grpSp>
        <p:sp>
          <p:nvSpPr>
            <p:cNvPr id="22" name="文本框 18"/>
            <p:cNvSpPr txBox="1"/>
            <p:nvPr/>
          </p:nvSpPr>
          <p:spPr>
            <a:xfrm>
              <a:off x="1860561" y="1699152"/>
              <a:ext cx="1650580" cy="3982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a:solidFill>
                    <a:schemeClr val="bg1"/>
                  </a:solidFill>
                  <a:latin typeface="微软雅黑" panose="020B0503020204020204" charset="-122"/>
                  <a:ea typeface="微软雅黑" panose="020B0503020204020204" charset="-122"/>
                  <a:cs typeface="+mn-ea"/>
                  <a:sym typeface="+mn-lt"/>
                </a:rPr>
                <a:t>短期避难场所</a:t>
              </a:r>
              <a:endParaRPr lang="zh-CN" altLang="en-US" b="1">
                <a:solidFill>
                  <a:schemeClr val="bg1"/>
                </a:solidFill>
                <a:latin typeface="微软雅黑" panose="020B0503020204020204" charset="-122"/>
                <a:ea typeface="微软雅黑" panose="020B0503020204020204" charset="-122"/>
                <a:cs typeface="+mn-ea"/>
                <a:sym typeface="+mn-lt"/>
              </a:endParaRPr>
            </a:p>
          </p:txBody>
        </p:sp>
        <p:sp>
          <p:nvSpPr>
            <p:cNvPr id="23" name="文本框 19"/>
            <p:cNvSpPr txBox="1"/>
            <p:nvPr/>
          </p:nvSpPr>
          <p:spPr>
            <a:xfrm>
              <a:off x="1066800" y="2169170"/>
              <a:ext cx="3157182" cy="79722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400" b="1" dirty="0">
                  <a:solidFill>
                    <a:schemeClr val="bg1"/>
                  </a:solidFill>
                  <a:latin typeface="微软雅黑" panose="020B0503020204020204" charset="-122"/>
                  <a:ea typeface="微软雅黑" panose="020B0503020204020204" charset="-122"/>
                  <a:cs typeface="+mn-ea"/>
                  <a:sym typeface="+mn-lt"/>
                </a:rPr>
                <a:t>用于向避难人员提供具备避难宿住功能的紧急避险和短时间避难安置及集中救助。</a:t>
              </a:r>
              <a:endParaRPr lang="zh-CN" altLang="en-US" sz="1400" b="1" dirty="0">
                <a:solidFill>
                  <a:schemeClr val="bg1"/>
                </a:solidFill>
                <a:latin typeface="微软雅黑" panose="020B0503020204020204" charset="-122"/>
                <a:ea typeface="微软雅黑" panose="020B0503020204020204" charset="-122"/>
                <a:cs typeface="+mn-ea"/>
                <a:sym typeface="+mn-lt"/>
              </a:endParaRPr>
            </a:p>
          </p:txBody>
        </p:sp>
      </p:grpSp>
      <p:grpSp>
        <p:nvGrpSpPr>
          <p:cNvPr id="24" name="组合 23"/>
          <p:cNvGrpSpPr/>
          <p:nvPr/>
        </p:nvGrpSpPr>
        <p:grpSpPr>
          <a:xfrm>
            <a:off x="8213725" y="1970405"/>
            <a:ext cx="2999105" cy="1392555"/>
            <a:chOff x="1066800" y="1699152"/>
            <a:chExt cx="3157182" cy="1505874"/>
          </a:xfrm>
        </p:grpSpPr>
        <p:grpSp>
          <p:nvGrpSpPr>
            <p:cNvPr id="25" name="组合 24"/>
            <p:cNvGrpSpPr/>
            <p:nvPr/>
          </p:nvGrpSpPr>
          <p:grpSpPr>
            <a:xfrm>
              <a:off x="1066800" y="1715803"/>
              <a:ext cx="3157182" cy="1489223"/>
              <a:chOff x="4960658" y="4207669"/>
              <a:chExt cx="1858462" cy="1489223"/>
            </a:xfrm>
          </p:grpSpPr>
          <p:sp>
            <p:nvSpPr>
              <p:cNvPr id="26" name="矩形 25"/>
              <p:cNvSpPr/>
              <p:nvPr/>
            </p:nvSpPr>
            <p:spPr>
              <a:xfrm>
                <a:off x="4960658" y="4207669"/>
                <a:ext cx="1858462" cy="369332"/>
              </a:xfrm>
              <a:prstGeom prst="rect">
                <a:avLst/>
              </a:prstGeom>
              <a:solidFill>
                <a:srgbClr val="538234"/>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30">
                  <a:latin typeface="微软雅黑" panose="020B0503020204020204" charset="-122"/>
                  <a:ea typeface="微软雅黑" panose="020B0503020204020204" charset="-122"/>
                  <a:cs typeface="+mn-ea"/>
                  <a:sym typeface="+mn-lt"/>
                </a:endParaRPr>
              </a:p>
            </p:txBody>
          </p:sp>
          <p:sp>
            <p:nvSpPr>
              <p:cNvPr id="27" name="矩形 26"/>
              <p:cNvSpPr/>
              <p:nvPr/>
            </p:nvSpPr>
            <p:spPr>
              <a:xfrm>
                <a:off x="4960658" y="4577004"/>
                <a:ext cx="1858462" cy="1119888"/>
              </a:xfrm>
              <a:prstGeom prst="rect">
                <a:avLst/>
              </a:prstGeom>
              <a:solidFill>
                <a:srgbClr val="A8D18D"/>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285" b="1" dirty="0">
                  <a:solidFill>
                    <a:srgbClr val="113E6A"/>
                  </a:solidFill>
                  <a:latin typeface="微软雅黑" panose="020B0503020204020204" charset="-122"/>
                  <a:ea typeface="微软雅黑" panose="020B0503020204020204" charset="-122"/>
                  <a:cs typeface="+mn-ea"/>
                  <a:sym typeface="+mn-lt"/>
                </a:endParaRPr>
              </a:p>
            </p:txBody>
          </p:sp>
        </p:grpSp>
        <p:sp>
          <p:nvSpPr>
            <p:cNvPr id="28" name="文本框 25"/>
            <p:cNvSpPr txBox="1"/>
            <p:nvPr/>
          </p:nvSpPr>
          <p:spPr>
            <a:xfrm>
              <a:off x="1860561" y="1699152"/>
              <a:ext cx="1650580" cy="3982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a:solidFill>
                    <a:schemeClr val="bg1"/>
                  </a:solidFill>
                  <a:latin typeface="微软雅黑" panose="020B0503020204020204" charset="-122"/>
                  <a:ea typeface="微软雅黑" panose="020B0503020204020204" charset="-122"/>
                  <a:cs typeface="+mn-ea"/>
                  <a:sym typeface="+mn-lt"/>
                </a:rPr>
                <a:t>长期避难场所</a:t>
              </a:r>
              <a:endParaRPr lang="zh-CN" altLang="en-US" b="1">
                <a:solidFill>
                  <a:schemeClr val="bg1"/>
                </a:solidFill>
                <a:latin typeface="微软雅黑" panose="020B0503020204020204" charset="-122"/>
                <a:ea typeface="微软雅黑" panose="020B0503020204020204" charset="-122"/>
                <a:cs typeface="+mn-ea"/>
                <a:sym typeface="+mn-lt"/>
              </a:endParaRPr>
            </a:p>
          </p:txBody>
        </p:sp>
        <p:sp>
          <p:nvSpPr>
            <p:cNvPr id="29" name="文本框 26"/>
            <p:cNvSpPr txBox="1"/>
            <p:nvPr/>
          </p:nvSpPr>
          <p:spPr>
            <a:xfrm>
              <a:off x="1066800" y="2184190"/>
              <a:ext cx="3157182" cy="79722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400" b="1" dirty="0">
                  <a:solidFill>
                    <a:schemeClr val="bg1"/>
                  </a:solidFill>
                  <a:latin typeface="微软雅黑" panose="020B0503020204020204" charset="-122"/>
                  <a:ea typeface="微软雅黑" panose="020B0503020204020204" charset="-122"/>
                  <a:cs typeface="+mn-ea"/>
                  <a:sym typeface="+mn-lt"/>
                </a:rPr>
                <a:t>用于向避难人员提供规模较大、功能较全的紧急避险和长时间避难安置及集中救助。</a:t>
              </a:r>
              <a:endParaRPr lang="zh-CN" altLang="en-US" sz="1400" b="1" dirty="0">
                <a:solidFill>
                  <a:schemeClr val="bg1"/>
                </a:solidFill>
                <a:latin typeface="微软雅黑" panose="020B0503020204020204" charset="-122"/>
                <a:ea typeface="微软雅黑" panose="020B0503020204020204" charset="-122"/>
                <a:cs typeface="+mn-ea"/>
                <a:sym typeface="+mn-lt"/>
              </a:endParaRPr>
            </a:p>
          </p:txBody>
        </p:sp>
      </p:grpSp>
      <p:sp>
        <p:nvSpPr>
          <p:cNvPr id="30" name="矩形: 圆角 7"/>
          <p:cNvSpPr/>
          <p:nvPr/>
        </p:nvSpPr>
        <p:spPr>
          <a:xfrm>
            <a:off x="1043305" y="3671570"/>
            <a:ext cx="10401300" cy="1035685"/>
          </a:xfrm>
          <a:prstGeom prst="roundRect">
            <a:avLst/>
          </a:prstGeom>
          <a:solidFill>
            <a:srgbClr val="FFF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nvGrpSpPr>
          <p:cNvPr id="31" name="组合 30"/>
          <p:cNvGrpSpPr/>
          <p:nvPr/>
        </p:nvGrpSpPr>
        <p:grpSpPr>
          <a:xfrm>
            <a:off x="2025015" y="3799205"/>
            <a:ext cx="2999105" cy="723265"/>
            <a:chOff x="1066800" y="1699152"/>
            <a:chExt cx="3157182" cy="782563"/>
          </a:xfrm>
        </p:grpSpPr>
        <p:grpSp>
          <p:nvGrpSpPr>
            <p:cNvPr id="32" name="组合 31"/>
            <p:cNvGrpSpPr/>
            <p:nvPr/>
          </p:nvGrpSpPr>
          <p:grpSpPr>
            <a:xfrm>
              <a:off x="1066800" y="1715803"/>
              <a:ext cx="3157182" cy="765912"/>
              <a:chOff x="4960658" y="4207669"/>
              <a:chExt cx="1858462" cy="765912"/>
            </a:xfrm>
          </p:grpSpPr>
          <p:sp>
            <p:nvSpPr>
              <p:cNvPr id="33" name="矩形 32"/>
              <p:cNvSpPr/>
              <p:nvPr/>
            </p:nvSpPr>
            <p:spPr>
              <a:xfrm>
                <a:off x="4960658" y="4207669"/>
                <a:ext cx="1858462"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30">
                  <a:latin typeface="微软雅黑" panose="020B0503020204020204" charset="-122"/>
                  <a:ea typeface="微软雅黑" panose="020B0503020204020204" charset="-122"/>
                  <a:cs typeface="+mn-ea"/>
                  <a:sym typeface="+mn-lt"/>
                </a:endParaRPr>
              </a:p>
            </p:txBody>
          </p:sp>
          <p:sp>
            <p:nvSpPr>
              <p:cNvPr id="34" name="矩形 33"/>
              <p:cNvSpPr/>
              <p:nvPr/>
            </p:nvSpPr>
            <p:spPr>
              <a:xfrm>
                <a:off x="4960658" y="4577004"/>
                <a:ext cx="1858462" cy="39657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285" b="1" dirty="0">
                  <a:solidFill>
                    <a:srgbClr val="113E6A"/>
                  </a:solidFill>
                  <a:latin typeface="微软雅黑" panose="020B0503020204020204" charset="-122"/>
                  <a:ea typeface="微软雅黑" panose="020B0503020204020204" charset="-122"/>
                  <a:cs typeface="+mn-ea"/>
                  <a:sym typeface="+mn-lt"/>
                </a:endParaRPr>
              </a:p>
            </p:txBody>
          </p:sp>
        </p:grpSp>
        <p:sp>
          <p:nvSpPr>
            <p:cNvPr id="35" name="文本框 34"/>
            <p:cNvSpPr txBox="1"/>
            <p:nvPr/>
          </p:nvSpPr>
          <p:spPr>
            <a:xfrm>
              <a:off x="1066800" y="1699152"/>
              <a:ext cx="3157182" cy="398496"/>
            </a:xfrm>
            <a:prstGeom prst="rect">
              <a:avLst/>
            </a:prstGeom>
            <a:solidFill>
              <a:srgbClr val="0B357C"/>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a:solidFill>
                    <a:schemeClr val="bg1"/>
                  </a:solidFill>
                  <a:latin typeface="微软雅黑" panose="020B0503020204020204" charset="-122"/>
                  <a:ea typeface="微软雅黑" panose="020B0503020204020204" charset="-122"/>
                  <a:cs typeface="微软雅黑" panose="020B0503020204020204" charset="-122"/>
                  <a:sym typeface="+mn-lt"/>
                </a:rPr>
                <a:t>村级</a:t>
              </a:r>
              <a:r>
                <a:rPr lang="en-US" altLang="zh-CN" b="1">
                  <a:solidFill>
                    <a:schemeClr val="bg1"/>
                  </a:solidFill>
                  <a:latin typeface="微软雅黑" panose="020B0503020204020204" charset="-122"/>
                  <a:ea typeface="微软雅黑" panose="020B0503020204020204" charset="-122"/>
                  <a:cs typeface="微软雅黑" panose="020B0503020204020204" charset="-122"/>
                  <a:sym typeface="+mn-lt"/>
                </a:rPr>
                <a:t>/</a:t>
              </a:r>
              <a:r>
                <a:rPr lang="zh-CN" altLang="en-US" b="1">
                  <a:solidFill>
                    <a:schemeClr val="bg1"/>
                  </a:solidFill>
                  <a:latin typeface="微软雅黑" panose="020B0503020204020204" charset="-122"/>
                  <a:ea typeface="微软雅黑" panose="020B0503020204020204" charset="-122"/>
                  <a:cs typeface="微软雅黑" panose="020B0503020204020204" charset="-122"/>
                  <a:sym typeface="+mn-lt"/>
                </a:rPr>
                <a:t>社区级</a:t>
              </a:r>
              <a:endParaRPr lang="zh-CN" altLang="en-US" b="1">
                <a:solidFill>
                  <a:schemeClr val="bg1"/>
                </a:solidFill>
                <a:latin typeface="微软雅黑" panose="020B0503020204020204" charset="-122"/>
                <a:ea typeface="微软雅黑" panose="020B0503020204020204" charset="-122"/>
                <a:cs typeface="微软雅黑" panose="020B0503020204020204" charset="-122"/>
                <a:sym typeface="+mn-lt"/>
              </a:endParaRPr>
            </a:p>
          </p:txBody>
        </p:sp>
        <p:sp>
          <p:nvSpPr>
            <p:cNvPr id="36" name="文本框 35"/>
            <p:cNvSpPr txBox="1"/>
            <p:nvPr/>
          </p:nvSpPr>
          <p:spPr>
            <a:xfrm>
              <a:off x="1066800" y="2108210"/>
              <a:ext cx="3157182" cy="3648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charset="-122"/>
                  <a:ea typeface="微软雅黑" panose="020B0503020204020204" charset="-122"/>
                  <a:cs typeface="+mn-ea"/>
                  <a:sym typeface="+mn-lt"/>
                </a:rPr>
                <a:t>村（社区级）相关部门</a:t>
              </a:r>
              <a:endParaRPr lang="zh-CN" altLang="en-US" sz="1600" b="1" dirty="0">
                <a:solidFill>
                  <a:schemeClr val="bg1"/>
                </a:solidFill>
                <a:latin typeface="微软雅黑" panose="020B0503020204020204" charset="-122"/>
                <a:ea typeface="微软雅黑" panose="020B0503020204020204" charset="-122"/>
                <a:cs typeface="+mn-ea"/>
                <a:sym typeface="+mn-lt"/>
              </a:endParaRPr>
            </a:p>
          </p:txBody>
        </p:sp>
      </p:grpSp>
      <p:grpSp>
        <p:nvGrpSpPr>
          <p:cNvPr id="37" name="组合 36"/>
          <p:cNvGrpSpPr/>
          <p:nvPr/>
        </p:nvGrpSpPr>
        <p:grpSpPr>
          <a:xfrm>
            <a:off x="5119370" y="3799205"/>
            <a:ext cx="2999105" cy="723265"/>
            <a:chOff x="1066800" y="1699152"/>
            <a:chExt cx="3157182" cy="782563"/>
          </a:xfrm>
        </p:grpSpPr>
        <p:grpSp>
          <p:nvGrpSpPr>
            <p:cNvPr id="38" name="组合 37"/>
            <p:cNvGrpSpPr/>
            <p:nvPr/>
          </p:nvGrpSpPr>
          <p:grpSpPr>
            <a:xfrm>
              <a:off x="1066800" y="1715803"/>
              <a:ext cx="3157182" cy="765912"/>
              <a:chOff x="4960658" y="4207669"/>
              <a:chExt cx="1858462" cy="765912"/>
            </a:xfrm>
          </p:grpSpPr>
          <p:sp>
            <p:nvSpPr>
              <p:cNvPr id="39" name="矩形 38"/>
              <p:cNvSpPr/>
              <p:nvPr/>
            </p:nvSpPr>
            <p:spPr>
              <a:xfrm>
                <a:off x="4960658" y="4207669"/>
                <a:ext cx="1858462"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30">
                  <a:latin typeface="微软雅黑" panose="020B0503020204020204" charset="-122"/>
                  <a:ea typeface="微软雅黑" panose="020B0503020204020204" charset="-122"/>
                  <a:cs typeface="+mn-ea"/>
                  <a:sym typeface="+mn-lt"/>
                </a:endParaRPr>
              </a:p>
            </p:txBody>
          </p:sp>
          <p:sp>
            <p:nvSpPr>
              <p:cNvPr id="40" name="矩形 39"/>
              <p:cNvSpPr/>
              <p:nvPr/>
            </p:nvSpPr>
            <p:spPr>
              <a:xfrm>
                <a:off x="4960658" y="4577004"/>
                <a:ext cx="1858462" cy="39657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285" b="1" dirty="0">
                  <a:solidFill>
                    <a:srgbClr val="113E6A"/>
                  </a:solidFill>
                  <a:latin typeface="微软雅黑" panose="020B0503020204020204" charset="-122"/>
                  <a:ea typeface="微软雅黑" panose="020B0503020204020204" charset="-122"/>
                  <a:cs typeface="+mn-ea"/>
                  <a:sym typeface="+mn-lt"/>
                </a:endParaRPr>
              </a:p>
            </p:txBody>
          </p:sp>
        </p:grpSp>
        <p:sp>
          <p:nvSpPr>
            <p:cNvPr id="41" name="文本框 41"/>
            <p:cNvSpPr txBox="1"/>
            <p:nvPr/>
          </p:nvSpPr>
          <p:spPr>
            <a:xfrm>
              <a:off x="1066800" y="1699152"/>
              <a:ext cx="3157182" cy="398496"/>
            </a:xfrm>
            <a:prstGeom prst="rect">
              <a:avLst/>
            </a:prstGeom>
            <a:solidFill>
              <a:srgbClr val="0B357C"/>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a:solidFill>
                    <a:schemeClr val="bg1"/>
                  </a:solidFill>
                  <a:latin typeface="微软雅黑" panose="020B0503020204020204" charset="-122"/>
                  <a:ea typeface="微软雅黑" panose="020B0503020204020204" charset="-122"/>
                  <a:cs typeface="微软雅黑" panose="020B0503020204020204" charset="-122"/>
                  <a:sym typeface="+mn-lt"/>
                </a:rPr>
                <a:t>镇级</a:t>
              </a:r>
              <a:r>
                <a:rPr lang="en-US" altLang="zh-CN" b="1">
                  <a:solidFill>
                    <a:schemeClr val="bg1"/>
                  </a:solidFill>
                  <a:latin typeface="微软雅黑" panose="020B0503020204020204" charset="-122"/>
                  <a:ea typeface="微软雅黑" panose="020B0503020204020204" charset="-122"/>
                  <a:cs typeface="微软雅黑" panose="020B0503020204020204" charset="-122"/>
                  <a:sym typeface="+mn-lt"/>
                </a:rPr>
                <a:t>/</a:t>
              </a:r>
              <a:r>
                <a:rPr lang="zh-CN" altLang="en-US" b="1">
                  <a:solidFill>
                    <a:schemeClr val="bg1"/>
                  </a:solidFill>
                  <a:latin typeface="微软雅黑" panose="020B0503020204020204" charset="-122"/>
                  <a:ea typeface="微软雅黑" panose="020B0503020204020204" charset="-122"/>
                  <a:cs typeface="微软雅黑" panose="020B0503020204020204" charset="-122"/>
                  <a:sym typeface="+mn-lt"/>
                </a:rPr>
                <a:t>街道级</a:t>
              </a:r>
              <a:endParaRPr lang="zh-CN" altLang="en-US" b="1">
                <a:solidFill>
                  <a:schemeClr val="bg1"/>
                </a:solidFill>
                <a:latin typeface="微软雅黑" panose="020B0503020204020204" charset="-122"/>
                <a:ea typeface="微软雅黑" panose="020B0503020204020204" charset="-122"/>
                <a:cs typeface="微软雅黑" panose="020B0503020204020204" charset="-122"/>
                <a:sym typeface="+mn-lt"/>
              </a:endParaRPr>
            </a:p>
          </p:txBody>
        </p:sp>
        <p:sp>
          <p:nvSpPr>
            <p:cNvPr id="42" name="文本框 42"/>
            <p:cNvSpPr txBox="1"/>
            <p:nvPr/>
          </p:nvSpPr>
          <p:spPr>
            <a:xfrm>
              <a:off x="1066800" y="2108210"/>
              <a:ext cx="3157182" cy="3648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a:solidFill>
                    <a:schemeClr val="bg1"/>
                  </a:solidFill>
                  <a:latin typeface="微软雅黑" panose="020B0503020204020204" charset="-122"/>
                  <a:ea typeface="微软雅黑" panose="020B0503020204020204" charset="-122"/>
                  <a:cs typeface="+mn-ea"/>
                  <a:sym typeface="+mn-lt"/>
                </a:rPr>
                <a:t>镇街道办事处及相关部门</a:t>
              </a:r>
              <a:endParaRPr lang="zh-CN" altLang="en-US" sz="1600" b="1">
                <a:solidFill>
                  <a:schemeClr val="bg1"/>
                </a:solidFill>
                <a:latin typeface="微软雅黑" panose="020B0503020204020204" charset="-122"/>
                <a:ea typeface="微软雅黑" panose="020B0503020204020204" charset="-122"/>
                <a:cs typeface="+mn-ea"/>
                <a:sym typeface="+mn-lt"/>
              </a:endParaRPr>
            </a:p>
          </p:txBody>
        </p:sp>
      </p:grpSp>
      <p:grpSp>
        <p:nvGrpSpPr>
          <p:cNvPr id="43" name="组合 42"/>
          <p:cNvGrpSpPr/>
          <p:nvPr/>
        </p:nvGrpSpPr>
        <p:grpSpPr>
          <a:xfrm>
            <a:off x="8213725" y="3799205"/>
            <a:ext cx="2999105" cy="723265"/>
            <a:chOff x="1066800" y="1699152"/>
            <a:chExt cx="3157182" cy="782563"/>
          </a:xfrm>
        </p:grpSpPr>
        <p:grpSp>
          <p:nvGrpSpPr>
            <p:cNvPr id="44" name="组合 43"/>
            <p:cNvGrpSpPr/>
            <p:nvPr/>
          </p:nvGrpSpPr>
          <p:grpSpPr>
            <a:xfrm>
              <a:off x="1066800" y="1715803"/>
              <a:ext cx="3157182" cy="765912"/>
              <a:chOff x="4960658" y="4207669"/>
              <a:chExt cx="1858462" cy="765912"/>
            </a:xfrm>
          </p:grpSpPr>
          <p:sp>
            <p:nvSpPr>
              <p:cNvPr id="45" name="矩形 44"/>
              <p:cNvSpPr/>
              <p:nvPr/>
            </p:nvSpPr>
            <p:spPr>
              <a:xfrm>
                <a:off x="4960658" y="4207669"/>
                <a:ext cx="1858462"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30">
                  <a:latin typeface="微软雅黑" panose="020B0503020204020204" charset="-122"/>
                  <a:ea typeface="微软雅黑" panose="020B0503020204020204" charset="-122"/>
                  <a:cs typeface="+mn-ea"/>
                  <a:sym typeface="+mn-lt"/>
                </a:endParaRPr>
              </a:p>
            </p:txBody>
          </p:sp>
          <p:sp>
            <p:nvSpPr>
              <p:cNvPr id="46" name="矩形 45"/>
              <p:cNvSpPr/>
              <p:nvPr/>
            </p:nvSpPr>
            <p:spPr>
              <a:xfrm>
                <a:off x="4960658" y="4577004"/>
                <a:ext cx="1858462" cy="39657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285" b="1" dirty="0">
                  <a:solidFill>
                    <a:srgbClr val="113E6A"/>
                  </a:solidFill>
                  <a:latin typeface="微软雅黑" panose="020B0503020204020204" charset="-122"/>
                  <a:ea typeface="微软雅黑" panose="020B0503020204020204" charset="-122"/>
                  <a:cs typeface="+mn-ea"/>
                  <a:sym typeface="+mn-lt"/>
                </a:endParaRPr>
              </a:p>
            </p:txBody>
          </p:sp>
        </p:grpSp>
        <p:sp>
          <p:nvSpPr>
            <p:cNvPr id="47" name="文本框 47"/>
            <p:cNvSpPr txBox="1"/>
            <p:nvPr/>
          </p:nvSpPr>
          <p:spPr>
            <a:xfrm>
              <a:off x="1066800" y="1699152"/>
              <a:ext cx="3157182" cy="398496"/>
            </a:xfrm>
            <a:prstGeom prst="rect">
              <a:avLst/>
            </a:prstGeom>
            <a:solidFill>
              <a:srgbClr val="0B357C"/>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a:solidFill>
                    <a:schemeClr val="bg1"/>
                  </a:solidFill>
                  <a:latin typeface="微软雅黑" panose="020B0503020204020204" charset="-122"/>
                  <a:ea typeface="微软雅黑" panose="020B0503020204020204" charset="-122"/>
                  <a:cs typeface="+mn-ea"/>
                  <a:sym typeface="+mn-lt"/>
                </a:rPr>
                <a:t>区级</a:t>
              </a:r>
              <a:endParaRPr lang="zh-CN" altLang="en-US" b="1">
                <a:solidFill>
                  <a:schemeClr val="bg1"/>
                </a:solidFill>
                <a:latin typeface="微软雅黑" panose="020B0503020204020204" charset="-122"/>
                <a:ea typeface="微软雅黑" panose="020B0503020204020204" charset="-122"/>
                <a:cs typeface="+mn-ea"/>
                <a:sym typeface="+mn-lt"/>
              </a:endParaRPr>
            </a:p>
          </p:txBody>
        </p:sp>
        <p:sp>
          <p:nvSpPr>
            <p:cNvPr id="48" name="文本框 48"/>
            <p:cNvSpPr txBox="1"/>
            <p:nvPr/>
          </p:nvSpPr>
          <p:spPr>
            <a:xfrm>
              <a:off x="1066800" y="2108210"/>
              <a:ext cx="3157182" cy="3648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a:solidFill>
                    <a:schemeClr val="bg1"/>
                  </a:solidFill>
                  <a:latin typeface="微软雅黑" panose="020B0503020204020204" charset="-122"/>
                  <a:ea typeface="微软雅黑" panose="020B0503020204020204" charset="-122"/>
                  <a:cs typeface="+mn-ea"/>
                  <a:sym typeface="+mn-lt"/>
                </a:rPr>
                <a:t>区政府、区应急局及相关部门</a:t>
              </a:r>
              <a:endParaRPr lang="zh-CN" altLang="en-US" sz="1600" b="1">
                <a:solidFill>
                  <a:schemeClr val="bg1"/>
                </a:solidFill>
                <a:latin typeface="微软雅黑" panose="020B0503020204020204" charset="-122"/>
                <a:ea typeface="微软雅黑" panose="020B0503020204020204" charset="-122"/>
                <a:cs typeface="+mn-ea"/>
                <a:sym typeface="+mn-lt"/>
              </a:endParaRPr>
            </a:p>
          </p:txBody>
        </p:sp>
      </p:grpSp>
      <p:sp>
        <p:nvSpPr>
          <p:cNvPr id="49" name="箭头: V 形 12"/>
          <p:cNvSpPr/>
          <p:nvPr/>
        </p:nvSpPr>
        <p:spPr>
          <a:xfrm>
            <a:off x="1619250" y="3964940"/>
            <a:ext cx="276225" cy="350520"/>
          </a:xfrm>
          <a:prstGeom prst="chevron">
            <a:avLst/>
          </a:prstGeom>
          <a:solidFill>
            <a:srgbClr val="0B35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cs typeface="+mn-ea"/>
              <a:sym typeface="+mn-lt"/>
            </a:endParaRPr>
          </a:p>
        </p:txBody>
      </p:sp>
      <p:sp>
        <p:nvSpPr>
          <p:cNvPr id="50" name="矩形 49"/>
          <p:cNvSpPr/>
          <p:nvPr/>
        </p:nvSpPr>
        <p:spPr>
          <a:xfrm>
            <a:off x="1896110" y="3740785"/>
            <a:ext cx="9431020" cy="88455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1" name="矩形: 圆角 15"/>
          <p:cNvSpPr/>
          <p:nvPr/>
        </p:nvSpPr>
        <p:spPr>
          <a:xfrm>
            <a:off x="1043305" y="5283835"/>
            <a:ext cx="10401300" cy="1035685"/>
          </a:xfrm>
          <a:prstGeom prst="roundRect">
            <a:avLst/>
          </a:prstGeom>
          <a:solidFill>
            <a:srgbClr val="DEE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2" name="箭头: V 形 17"/>
          <p:cNvSpPr/>
          <p:nvPr/>
        </p:nvSpPr>
        <p:spPr>
          <a:xfrm>
            <a:off x="1619250" y="5577205"/>
            <a:ext cx="276225" cy="350520"/>
          </a:xfrm>
          <a:prstGeom prst="chevron">
            <a:avLst/>
          </a:prstGeom>
          <a:solidFill>
            <a:srgbClr val="0B35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cs typeface="+mn-ea"/>
              <a:sym typeface="+mn-lt"/>
            </a:endParaRPr>
          </a:p>
        </p:txBody>
      </p:sp>
      <p:grpSp>
        <p:nvGrpSpPr>
          <p:cNvPr id="114" name="组合 113"/>
          <p:cNvGrpSpPr/>
          <p:nvPr/>
        </p:nvGrpSpPr>
        <p:grpSpPr>
          <a:xfrm>
            <a:off x="2025015" y="5097145"/>
            <a:ext cx="2999105" cy="1376680"/>
            <a:chOff x="1066800" y="1715803"/>
            <a:chExt cx="3157182" cy="1489223"/>
          </a:xfrm>
        </p:grpSpPr>
        <p:grpSp>
          <p:nvGrpSpPr>
            <p:cNvPr id="115" name="组合 114"/>
            <p:cNvGrpSpPr/>
            <p:nvPr/>
          </p:nvGrpSpPr>
          <p:grpSpPr>
            <a:xfrm>
              <a:off x="1066800" y="1715803"/>
              <a:ext cx="3157182" cy="1489223"/>
              <a:chOff x="4960658" y="4207669"/>
              <a:chExt cx="1858462" cy="1489223"/>
            </a:xfrm>
          </p:grpSpPr>
          <p:sp>
            <p:nvSpPr>
              <p:cNvPr id="116" name="矩形 115"/>
              <p:cNvSpPr/>
              <p:nvPr/>
            </p:nvSpPr>
            <p:spPr>
              <a:xfrm>
                <a:off x="4960658" y="4207669"/>
                <a:ext cx="1858462" cy="369332"/>
              </a:xfrm>
              <a:prstGeom prst="rect">
                <a:avLst/>
              </a:prstGeom>
              <a:solidFill>
                <a:srgbClr val="7E6000"/>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30">
                  <a:latin typeface="微软雅黑" panose="020B0503020204020204" charset="-122"/>
                  <a:ea typeface="微软雅黑" panose="020B0503020204020204" charset="-122"/>
                  <a:cs typeface="+mn-ea"/>
                  <a:sym typeface="+mn-lt"/>
                </a:endParaRPr>
              </a:p>
            </p:txBody>
          </p:sp>
          <p:sp>
            <p:nvSpPr>
              <p:cNvPr id="117" name="矩形 116"/>
              <p:cNvSpPr/>
              <p:nvPr/>
            </p:nvSpPr>
            <p:spPr>
              <a:xfrm>
                <a:off x="4960658" y="4577004"/>
                <a:ext cx="1858462" cy="1119888"/>
              </a:xfrm>
              <a:prstGeom prst="rect">
                <a:avLst/>
              </a:prstGeom>
              <a:solidFill>
                <a:srgbClr val="BF9100"/>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285" b="1" dirty="0">
                  <a:solidFill>
                    <a:srgbClr val="113E6A"/>
                  </a:solidFill>
                  <a:latin typeface="微软雅黑" panose="020B0503020204020204" charset="-122"/>
                  <a:ea typeface="微软雅黑" panose="020B0503020204020204" charset="-122"/>
                  <a:cs typeface="+mn-ea"/>
                  <a:sym typeface="+mn-lt"/>
                </a:endParaRPr>
              </a:p>
            </p:txBody>
          </p:sp>
        </p:grpSp>
        <p:sp>
          <p:nvSpPr>
            <p:cNvPr id="118" name="文本框 81"/>
            <p:cNvSpPr txBox="1"/>
            <p:nvPr/>
          </p:nvSpPr>
          <p:spPr>
            <a:xfrm>
              <a:off x="1066800" y="2148850"/>
              <a:ext cx="3157182" cy="103105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400" b="1">
                  <a:solidFill>
                    <a:schemeClr val="bg1"/>
                  </a:solidFill>
                  <a:latin typeface="微软雅黑" panose="020B0503020204020204" charset="-122"/>
                  <a:ea typeface="微软雅黑" panose="020B0503020204020204" charset="-122"/>
                  <a:cs typeface="+mn-ea"/>
                  <a:sym typeface="+mn-lt"/>
                </a:rPr>
                <a:t>经镇（街道）或村（社区）协助区级相关部门评估认定，由镇（街道）或村（社区）统筹规划和建设、管理，村（社区）管护使用。</a:t>
              </a:r>
              <a:endParaRPr lang="zh-CN" altLang="en-US" sz="1400" b="1">
                <a:solidFill>
                  <a:schemeClr val="bg1"/>
                </a:solidFill>
                <a:latin typeface="微软雅黑" panose="020B0503020204020204" charset="-122"/>
                <a:ea typeface="微软雅黑" panose="020B0503020204020204" charset="-122"/>
                <a:cs typeface="+mn-ea"/>
                <a:sym typeface="+mn-lt"/>
              </a:endParaRPr>
            </a:p>
          </p:txBody>
        </p:sp>
      </p:grpSp>
      <p:grpSp>
        <p:nvGrpSpPr>
          <p:cNvPr id="119" name="组合 118"/>
          <p:cNvGrpSpPr/>
          <p:nvPr/>
        </p:nvGrpSpPr>
        <p:grpSpPr>
          <a:xfrm>
            <a:off x="5119370" y="5016500"/>
            <a:ext cx="2999105" cy="1457325"/>
            <a:chOff x="1066800" y="1715803"/>
            <a:chExt cx="3157182" cy="1489223"/>
          </a:xfrm>
        </p:grpSpPr>
        <p:grpSp>
          <p:nvGrpSpPr>
            <p:cNvPr id="120" name="组合 119"/>
            <p:cNvGrpSpPr/>
            <p:nvPr/>
          </p:nvGrpSpPr>
          <p:grpSpPr>
            <a:xfrm>
              <a:off x="1066800" y="1715803"/>
              <a:ext cx="3157182" cy="1489223"/>
              <a:chOff x="4960658" y="4207669"/>
              <a:chExt cx="1858462" cy="1489223"/>
            </a:xfrm>
          </p:grpSpPr>
          <p:sp>
            <p:nvSpPr>
              <p:cNvPr id="121" name="矩形 120"/>
              <p:cNvSpPr/>
              <p:nvPr/>
            </p:nvSpPr>
            <p:spPr>
              <a:xfrm>
                <a:off x="4960658" y="4207669"/>
                <a:ext cx="1858462" cy="369332"/>
              </a:xfrm>
              <a:prstGeom prst="rect">
                <a:avLst/>
              </a:prstGeom>
              <a:solidFill>
                <a:srgbClr val="843D0A"/>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30">
                  <a:latin typeface="微软雅黑" panose="020B0503020204020204" charset="-122"/>
                  <a:ea typeface="微软雅黑" panose="020B0503020204020204" charset="-122"/>
                  <a:cs typeface="+mn-ea"/>
                  <a:sym typeface="+mn-lt"/>
                </a:endParaRPr>
              </a:p>
            </p:txBody>
          </p:sp>
          <p:sp>
            <p:nvSpPr>
              <p:cNvPr id="122" name="矩形 121"/>
              <p:cNvSpPr/>
              <p:nvPr/>
            </p:nvSpPr>
            <p:spPr>
              <a:xfrm>
                <a:off x="4960658" y="4577004"/>
                <a:ext cx="1858462" cy="1119888"/>
              </a:xfrm>
              <a:prstGeom prst="rect">
                <a:avLst/>
              </a:prstGeom>
              <a:solidFill>
                <a:srgbClr val="C55B10"/>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285" b="1" dirty="0">
                  <a:solidFill>
                    <a:srgbClr val="113E6A"/>
                  </a:solidFill>
                  <a:latin typeface="微软雅黑" panose="020B0503020204020204" charset="-122"/>
                  <a:ea typeface="微软雅黑" panose="020B0503020204020204" charset="-122"/>
                  <a:cs typeface="+mn-ea"/>
                  <a:sym typeface="+mn-lt"/>
                </a:endParaRPr>
              </a:p>
            </p:txBody>
          </p:sp>
        </p:grpSp>
        <p:sp>
          <p:nvSpPr>
            <p:cNvPr id="123" name="文本框 109"/>
            <p:cNvSpPr txBox="1"/>
            <p:nvPr/>
          </p:nvSpPr>
          <p:spPr>
            <a:xfrm>
              <a:off x="1066800" y="2158379"/>
              <a:ext cx="3157182" cy="973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400" b="1">
                  <a:solidFill>
                    <a:schemeClr val="bg1"/>
                  </a:solidFill>
                  <a:latin typeface="微软雅黑" panose="020B0503020204020204" charset="-122"/>
                  <a:ea typeface="微软雅黑" panose="020B0503020204020204" charset="-122"/>
                  <a:cs typeface="+mn-ea"/>
                  <a:sym typeface="+mn-lt"/>
                </a:rPr>
                <a:t>经镇（街道）协助区级相关部门评估认定，由区或镇（街道）统筹规划和建设、管理，镇（街道）、村（社区）管护和使用。</a:t>
              </a:r>
              <a:endParaRPr lang="zh-CN" altLang="en-US" sz="1400" b="1">
                <a:solidFill>
                  <a:schemeClr val="bg1"/>
                </a:solidFill>
                <a:latin typeface="微软雅黑" panose="020B0503020204020204" charset="-122"/>
                <a:ea typeface="微软雅黑" panose="020B0503020204020204" charset="-122"/>
                <a:cs typeface="+mn-ea"/>
                <a:sym typeface="+mn-lt"/>
              </a:endParaRPr>
            </a:p>
          </p:txBody>
        </p:sp>
      </p:grpSp>
      <p:grpSp>
        <p:nvGrpSpPr>
          <p:cNvPr id="124" name="组合 123"/>
          <p:cNvGrpSpPr/>
          <p:nvPr/>
        </p:nvGrpSpPr>
        <p:grpSpPr>
          <a:xfrm>
            <a:off x="8213725" y="5097145"/>
            <a:ext cx="2999105" cy="1376680"/>
            <a:chOff x="1066800" y="1715803"/>
            <a:chExt cx="3157182" cy="1489223"/>
          </a:xfrm>
        </p:grpSpPr>
        <p:grpSp>
          <p:nvGrpSpPr>
            <p:cNvPr id="125" name="组合 124"/>
            <p:cNvGrpSpPr/>
            <p:nvPr/>
          </p:nvGrpSpPr>
          <p:grpSpPr>
            <a:xfrm>
              <a:off x="1066800" y="1715803"/>
              <a:ext cx="3157182" cy="1489223"/>
              <a:chOff x="4960658" y="4207669"/>
              <a:chExt cx="1858462" cy="1489223"/>
            </a:xfrm>
          </p:grpSpPr>
          <p:sp>
            <p:nvSpPr>
              <p:cNvPr id="126" name="矩形 125"/>
              <p:cNvSpPr/>
              <p:nvPr/>
            </p:nvSpPr>
            <p:spPr>
              <a:xfrm>
                <a:off x="4960658" y="4207669"/>
                <a:ext cx="1858462" cy="369332"/>
              </a:xfrm>
              <a:prstGeom prst="rect">
                <a:avLst/>
              </a:prstGeom>
              <a:solidFill>
                <a:srgbClr val="538234"/>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30">
                  <a:latin typeface="微软雅黑" panose="020B0503020204020204" charset="-122"/>
                  <a:ea typeface="微软雅黑" panose="020B0503020204020204" charset="-122"/>
                  <a:cs typeface="+mn-ea"/>
                  <a:sym typeface="+mn-lt"/>
                </a:endParaRPr>
              </a:p>
            </p:txBody>
          </p:sp>
          <p:sp>
            <p:nvSpPr>
              <p:cNvPr id="127" name="矩形 126"/>
              <p:cNvSpPr/>
              <p:nvPr/>
            </p:nvSpPr>
            <p:spPr>
              <a:xfrm>
                <a:off x="4960658" y="4577004"/>
                <a:ext cx="1858462" cy="1119888"/>
              </a:xfrm>
              <a:prstGeom prst="rect">
                <a:avLst/>
              </a:prstGeom>
              <a:solidFill>
                <a:srgbClr val="A8D18D"/>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285" b="1" dirty="0">
                  <a:solidFill>
                    <a:srgbClr val="113E6A"/>
                  </a:solidFill>
                  <a:latin typeface="微软雅黑" panose="020B0503020204020204" charset="-122"/>
                  <a:ea typeface="微软雅黑" panose="020B0503020204020204" charset="-122"/>
                  <a:cs typeface="+mn-ea"/>
                  <a:sym typeface="+mn-lt"/>
                </a:endParaRPr>
              </a:p>
            </p:txBody>
          </p:sp>
        </p:grpSp>
        <p:sp>
          <p:nvSpPr>
            <p:cNvPr id="128" name="文本框 115"/>
            <p:cNvSpPr txBox="1"/>
            <p:nvPr/>
          </p:nvSpPr>
          <p:spPr>
            <a:xfrm>
              <a:off x="1066800" y="2170496"/>
              <a:ext cx="3157182" cy="79750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mn-lt"/>
                </a:rPr>
                <a:t>经区级相关部门评估认定，由区统筹规划和建设、管理，区、镇（街 道）管护和使用。</a:t>
              </a:r>
              <a:endPar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mn-lt"/>
              </a:endParaRPr>
            </a:p>
          </p:txBody>
        </p:sp>
      </p:grpSp>
      <p:sp>
        <p:nvSpPr>
          <p:cNvPr id="53" name="文本框 125"/>
          <p:cNvSpPr txBox="1"/>
          <p:nvPr/>
        </p:nvSpPr>
        <p:spPr>
          <a:xfrm>
            <a:off x="5119370" y="5026660"/>
            <a:ext cx="2994660" cy="412115"/>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a:solidFill>
                  <a:schemeClr val="bg1"/>
                </a:solidFill>
                <a:latin typeface="微软雅黑" panose="020B0503020204020204" charset="-122"/>
                <a:ea typeface="微软雅黑" panose="020B0503020204020204" charset="-122"/>
                <a:cs typeface="+mn-ea"/>
                <a:sym typeface="+mn-lt"/>
              </a:rPr>
              <a:t>镇（街道）级避难场所</a:t>
            </a:r>
            <a:endParaRPr lang="zh-CN" altLang="en-US" sz="1600" b="1">
              <a:solidFill>
                <a:schemeClr val="bg1"/>
              </a:solidFill>
              <a:latin typeface="微软雅黑" panose="020B0503020204020204" charset="-122"/>
              <a:ea typeface="微软雅黑" panose="020B0503020204020204" charset="-122"/>
              <a:cs typeface="+mn-ea"/>
              <a:sym typeface="+mn-lt"/>
            </a:endParaRPr>
          </a:p>
        </p:txBody>
      </p:sp>
      <p:sp>
        <p:nvSpPr>
          <p:cNvPr id="54" name="文本框 126"/>
          <p:cNvSpPr txBox="1"/>
          <p:nvPr/>
        </p:nvSpPr>
        <p:spPr>
          <a:xfrm>
            <a:off x="8213725" y="5016500"/>
            <a:ext cx="2994660" cy="313055"/>
          </a:xfrm>
          <a:prstGeom prst="rect">
            <a:avLst/>
          </a:prstGeom>
          <a:solidFill>
            <a:srgbClr val="538234"/>
          </a:solid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a:solidFill>
                  <a:schemeClr val="bg1"/>
                </a:solidFill>
                <a:latin typeface="微软雅黑" panose="020B0503020204020204" charset="-122"/>
                <a:ea typeface="微软雅黑" panose="020B0503020204020204" charset="-122"/>
                <a:cs typeface="+mn-ea"/>
                <a:sym typeface="+mn-lt"/>
              </a:rPr>
              <a:t>区级避难场所</a:t>
            </a:r>
            <a:endParaRPr lang="zh-CN" altLang="en-US" sz="1600" b="1">
              <a:solidFill>
                <a:schemeClr val="bg1"/>
              </a:solidFill>
              <a:latin typeface="微软雅黑" panose="020B0503020204020204" charset="-122"/>
              <a:ea typeface="微软雅黑" panose="020B0503020204020204" charset="-122"/>
              <a:cs typeface="+mn-ea"/>
              <a:sym typeface="+mn-lt"/>
            </a:endParaRPr>
          </a:p>
        </p:txBody>
      </p:sp>
      <p:sp>
        <p:nvSpPr>
          <p:cNvPr id="55" name="文本框 127"/>
          <p:cNvSpPr txBox="1"/>
          <p:nvPr/>
        </p:nvSpPr>
        <p:spPr>
          <a:xfrm>
            <a:off x="2025015" y="5026660"/>
            <a:ext cx="2994660" cy="313055"/>
          </a:xfrm>
          <a:prstGeom prst="rect">
            <a:avLst/>
          </a:prstGeom>
          <a:solidFill>
            <a:srgbClr val="7E6000"/>
          </a:solid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a:solidFill>
                  <a:schemeClr val="bg1"/>
                </a:solidFill>
                <a:latin typeface="微软雅黑" panose="020B0503020204020204" charset="-122"/>
                <a:ea typeface="微软雅黑" panose="020B0503020204020204" charset="-122"/>
                <a:cs typeface="+mn-ea"/>
                <a:sym typeface="+mn-lt"/>
              </a:rPr>
              <a:t>村（社区）级避难场所</a:t>
            </a:r>
            <a:endParaRPr lang="zh-CN" altLang="en-US" sz="1600" b="1">
              <a:solidFill>
                <a:schemeClr val="bg1"/>
              </a:solidFill>
              <a:latin typeface="微软雅黑" panose="020B0503020204020204" charset="-122"/>
              <a:ea typeface="微软雅黑" panose="020B0503020204020204" charset="-122"/>
              <a:cs typeface="+mn-ea"/>
              <a:sym typeface="+mn-lt"/>
            </a:endParaRPr>
          </a:p>
        </p:txBody>
      </p:sp>
      <p:sp>
        <p:nvSpPr>
          <p:cNvPr id="56" name="箭头: 虚尾 69"/>
          <p:cNvSpPr/>
          <p:nvPr/>
        </p:nvSpPr>
        <p:spPr>
          <a:xfrm rot="5400000">
            <a:off x="3373755" y="3296920"/>
            <a:ext cx="299720" cy="363855"/>
          </a:xfrm>
          <a:prstGeom prst="stripedRightArrow">
            <a:avLst/>
          </a:prstGeom>
          <a:solidFill>
            <a:srgbClr val="94B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箭头: 虚尾 70"/>
          <p:cNvSpPr/>
          <p:nvPr/>
        </p:nvSpPr>
        <p:spPr>
          <a:xfrm rot="5400000">
            <a:off x="6471285" y="3296920"/>
            <a:ext cx="299720" cy="363855"/>
          </a:xfrm>
          <a:prstGeom prst="stripedRightArrow">
            <a:avLst/>
          </a:prstGeom>
          <a:solidFill>
            <a:srgbClr val="94B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箭头: 虚尾 71"/>
          <p:cNvSpPr/>
          <p:nvPr/>
        </p:nvSpPr>
        <p:spPr>
          <a:xfrm rot="5400000">
            <a:off x="9563100" y="3296920"/>
            <a:ext cx="299720" cy="363855"/>
          </a:xfrm>
          <a:prstGeom prst="stripedRightArrow">
            <a:avLst/>
          </a:prstGeom>
          <a:solidFill>
            <a:srgbClr val="94B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矩形: 圆角 11"/>
          <p:cNvSpPr/>
          <p:nvPr/>
        </p:nvSpPr>
        <p:spPr>
          <a:xfrm>
            <a:off x="541655" y="3964940"/>
            <a:ext cx="1056005" cy="35052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a:solidFill>
                  <a:schemeClr val="tx1"/>
                </a:solidFill>
                <a:latin typeface="微软雅黑" panose="020B0503020204020204" charset="-122"/>
                <a:ea typeface="微软雅黑" panose="020B0503020204020204" charset="-122"/>
                <a:cs typeface="+mn-ea"/>
                <a:sym typeface="+mn-lt"/>
              </a:rPr>
              <a:t>明职责</a:t>
            </a:r>
            <a:endParaRPr lang="zh-CN" altLang="en-US" b="1">
              <a:solidFill>
                <a:schemeClr val="tx1"/>
              </a:solidFill>
              <a:latin typeface="微软雅黑" panose="020B0503020204020204" charset="-122"/>
              <a:ea typeface="微软雅黑" panose="020B0503020204020204" charset="-122"/>
              <a:cs typeface="+mn-ea"/>
              <a:sym typeface="+mn-lt"/>
            </a:endParaRPr>
          </a:p>
        </p:txBody>
      </p:sp>
      <p:sp>
        <p:nvSpPr>
          <p:cNvPr id="60" name="矩形 59"/>
          <p:cNvSpPr/>
          <p:nvPr/>
        </p:nvSpPr>
        <p:spPr>
          <a:xfrm>
            <a:off x="1896110" y="5449570"/>
            <a:ext cx="9431020" cy="100012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1" name="矩形: 圆角 16"/>
          <p:cNvSpPr/>
          <p:nvPr/>
        </p:nvSpPr>
        <p:spPr>
          <a:xfrm>
            <a:off x="541655" y="5577205"/>
            <a:ext cx="1056005" cy="350520"/>
          </a:xfrm>
          <a:prstGeom prst="roundRect">
            <a:avLst/>
          </a:prstGeom>
          <a:solidFill>
            <a:srgbClr val="5A9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a:solidFill>
                  <a:schemeClr val="tx1"/>
                </a:solidFill>
                <a:latin typeface="微软雅黑" panose="020B0503020204020204" charset="-122"/>
                <a:ea typeface="微软雅黑" panose="020B0503020204020204" charset="-122"/>
                <a:cs typeface="+mn-ea"/>
                <a:sym typeface="+mn-lt"/>
              </a:rPr>
              <a:t>分层级</a:t>
            </a:r>
            <a:endParaRPr lang="zh-CN" altLang="en-US" b="1">
              <a:solidFill>
                <a:schemeClr val="tx1"/>
              </a:solidFill>
              <a:latin typeface="微软雅黑" panose="020B0503020204020204" charset="-122"/>
              <a:ea typeface="微软雅黑" panose="020B0503020204020204" charset="-122"/>
              <a:cs typeface="+mn-ea"/>
              <a:sym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圆角 23"/>
          <p:cNvSpPr/>
          <p:nvPr/>
        </p:nvSpPr>
        <p:spPr>
          <a:xfrm>
            <a:off x="1137066" y="1642754"/>
            <a:ext cx="9971209" cy="4280590"/>
          </a:xfrm>
          <a:prstGeom prst="roundRect">
            <a:avLst>
              <a:gd name="adj" fmla="val 11791"/>
            </a:avLst>
          </a:prstGeom>
          <a:solidFill>
            <a:schemeClr val="accent1">
              <a:lumMod val="20000"/>
              <a:lumOff val="80000"/>
            </a:schemeClr>
          </a:solidFill>
          <a:ln>
            <a:noFill/>
            <a:prstDash val="solid"/>
          </a:ln>
          <a:effectLst>
            <a:outerShdw blurRad="139700" sx="106000" sy="106000" algn="ctr" rotWithShape="0">
              <a:srgbClr val="002060">
                <a:alpha val="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just" fontAlgn="auto">
              <a:lnSpc>
                <a:spcPct val="150000"/>
              </a:lnSpc>
            </a:pPr>
            <a:r>
              <a:rPr lang="zh-CN" altLang="en-US" sz="2400" b="1" kern="100" dirty="0">
                <a:solidFill>
                  <a:schemeClr val="tx1"/>
                </a:solidFill>
                <a:effectLst/>
                <a:latin typeface="微软雅黑" panose="020B0503020204020204" charset="-122"/>
                <a:ea typeface="微软雅黑" panose="020B0503020204020204" charset="-122"/>
                <a:cs typeface="+mn-ea"/>
                <a:sym typeface="+mn-lt"/>
              </a:rPr>
              <a:t>立足昌平区在北京市应急避难场所总体布局规划中的定位，</a:t>
            </a:r>
            <a:r>
              <a:rPr lang="zh-CN" altLang="zh-CN" sz="2400" b="1" kern="100" dirty="0">
                <a:solidFill>
                  <a:schemeClr val="tx1"/>
                </a:solidFill>
                <a:effectLst/>
                <a:latin typeface="微软雅黑" panose="020B0503020204020204" charset="-122"/>
                <a:ea typeface="微软雅黑" panose="020B0503020204020204" charset="-122"/>
                <a:cs typeface="+mn-ea"/>
                <a:sym typeface="+mn-lt"/>
              </a:rPr>
              <a:t>深刻把握昌平区</a:t>
            </a:r>
            <a:r>
              <a:rPr lang="zh-CN" altLang="en-US" sz="2400" b="1" kern="100" dirty="0">
                <a:solidFill>
                  <a:schemeClr val="tx1"/>
                </a:solidFill>
                <a:effectLst/>
                <a:latin typeface="微软雅黑" panose="020B0503020204020204" charset="-122"/>
                <a:ea typeface="微软雅黑" panose="020B0503020204020204" charset="-122"/>
                <a:cs typeface="+mn-ea"/>
                <a:sym typeface="+mn-lt"/>
              </a:rPr>
              <a:t>应急管理</a:t>
            </a:r>
            <a:r>
              <a:rPr lang="zh-CN" altLang="zh-CN" sz="2400" b="1" kern="100" dirty="0">
                <a:solidFill>
                  <a:schemeClr val="tx1"/>
                </a:solidFill>
                <a:latin typeface="微软雅黑" panose="020B0503020204020204" charset="-122"/>
                <a:ea typeface="微软雅黑" panose="020B0503020204020204" charset="-122"/>
                <a:cs typeface="+mn-ea"/>
                <a:sym typeface="+mn-lt"/>
              </a:rPr>
              <a:t>新时代</a:t>
            </a:r>
            <a:r>
              <a:rPr lang="zh-CN" altLang="zh-CN" sz="2400" b="1" kern="100" dirty="0">
                <a:solidFill>
                  <a:schemeClr val="tx1"/>
                </a:solidFill>
                <a:effectLst/>
                <a:latin typeface="微软雅黑" panose="020B0503020204020204" charset="-122"/>
                <a:ea typeface="微软雅黑" panose="020B0503020204020204" charset="-122"/>
                <a:cs typeface="+mn-ea"/>
                <a:sym typeface="+mn-lt"/>
              </a:rPr>
              <a:t>发展要求，明确昌平作为</a:t>
            </a:r>
            <a:r>
              <a:rPr lang="zh-CN" altLang="en-US" sz="2400" b="1" kern="100" dirty="0">
                <a:solidFill>
                  <a:schemeClr val="tx1"/>
                </a:solidFill>
                <a:effectLst/>
                <a:latin typeface="微软雅黑" panose="020B0503020204020204" charset="-122"/>
                <a:ea typeface="微软雅黑" panose="020B0503020204020204" charset="-122"/>
                <a:cs typeface="+mn-ea"/>
                <a:sym typeface="+mn-lt"/>
              </a:rPr>
              <a:t>首都城市发展新区的功能定位，坚持需求导向、问题导向、目标导向，统筹资源共建共用、</a:t>
            </a:r>
            <a:r>
              <a:rPr lang="zh-CN" altLang="zh-CN" sz="2400" b="1" kern="100" dirty="0">
                <a:solidFill>
                  <a:schemeClr val="tx1"/>
                </a:solidFill>
                <a:effectLst/>
                <a:latin typeface="微软雅黑" panose="020B0503020204020204" charset="-122"/>
                <a:ea typeface="微软雅黑" panose="020B0503020204020204" charset="-122"/>
                <a:cs typeface="+mn-ea"/>
                <a:sym typeface="+mn-lt"/>
              </a:rPr>
              <a:t>形成体系布局完善、运行机制健全、资源高效利用、指导落地实施的规划成果。</a:t>
            </a:r>
            <a:endParaRPr lang="zh-CN" altLang="zh-CN" sz="2400" b="1" kern="100" dirty="0">
              <a:solidFill>
                <a:schemeClr val="tx1"/>
              </a:solidFill>
              <a:effectLst/>
              <a:latin typeface="微软雅黑" panose="020B0503020204020204" charset="-122"/>
              <a:ea typeface="微软雅黑" panose="020B0503020204020204" charset="-122"/>
              <a:cs typeface="+mn-ea"/>
              <a:sym typeface="+mn-lt"/>
            </a:endParaRPr>
          </a:p>
        </p:txBody>
      </p:sp>
      <p:sp>
        <p:nvSpPr>
          <p:cNvPr id="34" name="矩形: 圆角 33"/>
          <p:cNvSpPr/>
          <p:nvPr/>
        </p:nvSpPr>
        <p:spPr>
          <a:xfrm>
            <a:off x="3795155" y="1642587"/>
            <a:ext cx="4193780" cy="656025"/>
          </a:xfrm>
          <a:prstGeom prst="roundRect">
            <a:avLst>
              <a:gd name="adj" fmla="val 38655"/>
            </a:avLst>
          </a:prstGeom>
          <a:solidFill>
            <a:schemeClr val="bg1"/>
          </a:solidFill>
          <a:ln>
            <a:noFill/>
            <a:prstDash val="solid"/>
          </a:ln>
          <a:effectLst>
            <a:outerShdw blurRad="482600" dist="38100" dir="5400000" sx="102000" sy="102000" algn="t" rotWithShape="0">
              <a:srgbClr val="2E7FF1">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chemeClr val="accent1"/>
                </a:solidFill>
                <a:latin typeface="微软雅黑" panose="020B0503020204020204" charset="-122"/>
                <a:ea typeface="微软雅黑" panose="020B0503020204020204" charset="-122"/>
              </a:rPr>
              <a:t>结</a:t>
            </a:r>
            <a:r>
              <a:rPr lang="en-US" altLang="zh-CN" sz="3600" b="1">
                <a:solidFill>
                  <a:schemeClr val="accent1"/>
                </a:solidFill>
                <a:latin typeface="微软雅黑" panose="020B0503020204020204" charset="-122"/>
                <a:ea typeface="微软雅黑" panose="020B0503020204020204" charset="-122"/>
              </a:rPr>
              <a:t> </a:t>
            </a:r>
            <a:r>
              <a:rPr lang="zh-CN" altLang="en-US" sz="3600" b="1">
                <a:solidFill>
                  <a:schemeClr val="accent1"/>
                </a:solidFill>
                <a:latin typeface="微软雅黑" panose="020B0503020204020204" charset="-122"/>
                <a:ea typeface="微软雅黑" panose="020B0503020204020204" charset="-122"/>
              </a:rPr>
              <a:t>语</a:t>
            </a:r>
            <a:endParaRPr lang="zh-CN" altLang="en-US" sz="3600" b="1">
              <a:solidFill>
                <a:schemeClr val="accent1"/>
              </a:solidFill>
              <a:latin typeface="微软雅黑" panose="020B0503020204020204" charset="-122"/>
              <a:ea typeface="微软雅黑" panose="020B0503020204020204" charset="-122"/>
            </a:endParaRPr>
          </a:p>
        </p:txBody>
      </p:sp>
      <p:sp>
        <p:nvSpPr>
          <p:cNvPr id="13" name="任意多边形: 形状 12"/>
          <p:cNvSpPr/>
          <p:nvPr/>
        </p:nvSpPr>
        <p:spPr>
          <a:xfrm rot="4052122" flipH="1">
            <a:off x="-117262" y="-139092"/>
            <a:ext cx="975365" cy="1027313"/>
          </a:xfrm>
          <a:custGeom>
            <a:avLst/>
            <a:gdLst>
              <a:gd name="connsiteX0" fmla="*/ 860282 w 975365"/>
              <a:gd name="connsiteY0" fmla="*/ 434522 h 1027313"/>
              <a:gd name="connsiteX1" fmla="*/ 684985 w 975365"/>
              <a:gd name="connsiteY1" fmla="*/ 10576 h 1027313"/>
              <a:gd name="connsiteX2" fmla="*/ 580067 w 975365"/>
              <a:gd name="connsiteY2" fmla="*/ 0 h 1027313"/>
              <a:gd name="connsiteX3" fmla="*/ 0 w 975365"/>
              <a:gd name="connsiteY3" fmla="*/ 580067 h 1027313"/>
              <a:gd name="connsiteX4" fmla="*/ 169897 w 975365"/>
              <a:gd name="connsiteY4" fmla="*/ 990236 h 1027313"/>
              <a:gd name="connsiteX5" fmla="*/ 214836 w 975365"/>
              <a:gd name="connsiteY5" fmla="*/ 1027313 h 1027313"/>
              <a:gd name="connsiteX6" fmla="*/ 539415 w 975365"/>
              <a:gd name="connsiteY6" fmla="*/ 893103 h 1027313"/>
              <a:gd name="connsiteX7" fmla="*/ 516153 w 975365"/>
              <a:gd name="connsiteY7" fmla="*/ 890758 h 1027313"/>
              <a:gd name="connsiteX8" fmla="*/ 262933 w 975365"/>
              <a:gd name="connsiteY8" fmla="*/ 580067 h 1027313"/>
              <a:gd name="connsiteX9" fmla="*/ 580067 w 975365"/>
              <a:gd name="connsiteY9" fmla="*/ 262933 h 1027313"/>
              <a:gd name="connsiteX10" fmla="*/ 843039 w 975365"/>
              <a:gd name="connsiteY10" fmla="*/ 402754 h 1027313"/>
              <a:gd name="connsiteX11" fmla="*/ 975365 w 975365"/>
              <a:gd name="connsiteY11" fmla="*/ 712842 h 1027313"/>
              <a:gd name="connsiteX12" fmla="*/ 880885 w 975365"/>
              <a:gd name="connsiteY12" fmla="*/ 484348 h 1027313"/>
              <a:gd name="connsiteX13" fmla="*/ 890758 w 975365"/>
              <a:gd name="connsiteY13" fmla="*/ 516153 h 1027313"/>
              <a:gd name="connsiteX14" fmla="*/ 897201 w 975365"/>
              <a:gd name="connsiteY14" fmla="*/ 580067 h 1027313"/>
              <a:gd name="connsiteX15" fmla="*/ 843039 w 975365"/>
              <a:gd name="connsiteY15" fmla="*/ 757379 h 1027313"/>
              <a:gd name="connsiteX16" fmla="*/ 830293 w 975365"/>
              <a:gd name="connsiteY16" fmla="*/ 772828 h 102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5365" h="1027313">
                <a:moveTo>
                  <a:pt x="860282" y="434522"/>
                </a:moveTo>
                <a:lnTo>
                  <a:pt x="684985" y="10576"/>
                </a:lnTo>
                <a:lnTo>
                  <a:pt x="580067" y="0"/>
                </a:lnTo>
                <a:cubicBezTo>
                  <a:pt x="259705" y="0"/>
                  <a:pt x="0" y="259705"/>
                  <a:pt x="0" y="580067"/>
                </a:cubicBezTo>
                <a:cubicBezTo>
                  <a:pt x="0" y="740248"/>
                  <a:pt x="64926" y="885265"/>
                  <a:pt x="169897" y="990236"/>
                </a:cubicBezTo>
                <a:lnTo>
                  <a:pt x="214836" y="1027313"/>
                </a:lnTo>
                <a:lnTo>
                  <a:pt x="539415" y="893103"/>
                </a:lnTo>
                <a:lnTo>
                  <a:pt x="516153" y="890758"/>
                </a:lnTo>
                <a:cubicBezTo>
                  <a:pt x="371641" y="861186"/>
                  <a:pt x="262933" y="733321"/>
                  <a:pt x="262933" y="580067"/>
                </a:cubicBezTo>
                <a:cubicBezTo>
                  <a:pt x="262933" y="404919"/>
                  <a:pt x="404919" y="262933"/>
                  <a:pt x="580067" y="262933"/>
                </a:cubicBezTo>
                <a:cubicBezTo>
                  <a:pt x="689534" y="262933"/>
                  <a:pt x="786048" y="318396"/>
                  <a:pt x="843039" y="402754"/>
                </a:cubicBezTo>
                <a:close/>
                <a:moveTo>
                  <a:pt x="975365" y="712842"/>
                </a:moveTo>
                <a:lnTo>
                  <a:pt x="880885" y="484348"/>
                </a:lnTo>
                <a:lnTo>
                  <a:pt x="890758" y="516153"/>
                </a:lnTo>
                <a:cubicBezTo>
                  <a:pt x="894982" y="536798"/>
                  <a:pt x="897201" y="558173"/>
                  <a:pt x="897201" y="580067"/>
                </a:cubicBezTo>
                <a:cubicBezTo>
                  <a:pt x="897201" y="645747"/>
                  <a:pt x="877234" y="706764"/>
                  <a:pt x="843039" y="757379"/>
                </a:cubicBezTo>
                <a:lnTo>
                  <a:pt x="830293" y="772828"/>
                </a:lnTo>
                <a:close/>
              </a:path>
            </a:pathLst>
          </a:custGeom>
          <a:gradFill flip="none" rotWithShape="1">
            <a:gsLst>
              <a:gs pos="33000">
                <a:srgbClr val="ECECF0">
                  <a:alpha val="0"/>
                </a:srgbClr>
              </a:gs>
              <a:gs pos="91000">
                <a:schemeClr val="bg1"/>
              </a:gs>
            </a:gsLst>
            <a:path path="circle">
              <a:fillToRect l="100000" t="100000"/>
            </a:path>
            <a:tileRect r="-100000" b="-100000"/>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36" name="加号 35"/>
          <p:cNvSpPr/>
          <p:nvPr/>
        </p:nvSpPr>
        <p:spPr>
          <a:xfrm flipH="1">
            <a:off x="1206525" y="5609116"/>
            <a:ext cx="234461" cy="234461"/>
          </a:xfrm>
          <a:prstGeom prst="mathPlus">
            <a:avLst>
              <a:gd name="adj1" fmla="val 12377"/>
            </a:avLst>
          </a:prstGeom>
          <a:solidFill>
            <a:schemeClr val="bg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 r="2758" b="82325"/>
          <a:stretch>
            <a:fillRect/>
          </a:stretch>
        </p:blipFill>
        <p:spPr>
          <a:xfrm>
            <a:off x="336884" y="32084"/>
            <a:ext cx="11855116" cy="1212100"/>
          </a:xfrm>
          <a:prstGeom prst="rect">
            <a:avLst/>
          </a:prstGeom>
        </p:spPr>
      </p:pic>
      <p:sp>
        <p:nvSpPr>
          <p:cNvPr id="3" name="文本框 2"/>
          <p:cNvSpPr txBox="1"/>
          <p:nvPr/>
        </p:nvSpPr>
        <p:spPr>
          <a:xfrm>
            <a:off x="1097442" y="333709"/>
            <a:ext cx="995680" cy="534035"/>
          </a:xfrm>
          <a:prstGeom prst="rect">
            <a:avLst/>
          </a:prstGeom>
          <a:noFill/>
        </p:spPr>
        <p:txBody>
          <a:bodyPr wrap="none" rtlCol="0">
            <a:spAutoFit/>
          </a:bodyPr>
          <a:lstStyle/>
          <a:p>
            <a:pPr>
              <a:lnSpc>
                <a:spcPct val="90000"/>
              </a:lnSpc>
              <a:spcBef>
                <a:spcPts val="1000"/>
              </a:spcBef>
            </a:pPr>
            <a:r>
              <a:rPr lang="zh-CN" altLang="en-US" sz="3200" b="1" dirty="0">
                <a:solidFill>
                  <a:schemeClr val="accent1"/>
                </a:solidFill>
                <a:latin typeface="微软雅黑" panose="020B0503020204020204" charset="-122"/>
                <a:ea typeface="微软雅黑" panose="020B0503020204020204" charset="-122"/>
                <a:sym typeface="+mn-lt"/>
              </a:rPr>
              <a:t>导读</a:t>
            </a:r>
            <a:endParaRPr lang="en-US" altLang="zh-CN" sz="3200" b="1" dirty="0">
              <a:solidFill>
                <a:schemeClr val="accent1"/>
              </a:solidFill>
              <a:latin typeface="微软雅黑" panose="020B0503020204020204" charset="-122"/>
              <a:ea typeface="微软雅黑" panose="020B0503020204020204" charset="-122"/>
              <a:sym typeface="+mn-lt"/>
            </a:endParaRPr>
          </a:p>
        </p:txBody>
      </p:sp>
      <p:grpSp>
        <p:nvGrpSpPr>
          <p:cNvPr id="4" name="组合 3"/>
          <p:cNvGrpSpPr/>
          <p:nvPr/>
        </p:nvGrpSpPr>
        <p:grpSpPr>
          <a:xfrm>
            <a:off x="594439" y="258233"/>
            <a:ext cx="441220" cy="547312"/>
            <a:chOff x="594438" y="321733"/>
            <a:chExt cx="719061" cy="891959"/>
          </a:xfrm>
        </p:grpSpPr>
        <p:grpSp>
          <p:nvGrpSpPr>
            <p:cNvPr id="5" name="组合 4"/>
            <p:cNvGrpSpPr/>
            <p:nvPr/>
          </p:nvGrpSpPr>
          <p:grpSpPr>
            <a:xfrm>
              <a:off x="594438" y="321733"/>
              <a:ext cx="719061" cy="820994"/>
              <a:chOff x="601313" y="268472"/>
              <a:chExt cx="402995" cy="460123"/>
            </a:xfrm>
          </p:grpSpPr>
          <p:sp>
            <p:nvSpPr>
              <p:cNvPr id="7" name="六边形 6"/>
              <p:cNvSpPr/>
              <p:nvPr/>
            </p:nvSpPr>
            <p:spPr>
              <a:xfrm rot="10800000">
                <a:off x="883213" y="268472"/>
                <a:ext cx="121095" cy="104392"/>
              </a:xfrm>
              <a:prstGeom prst="hexagon">
                <a:avLst/>
              </a:prstGeom>
              <a:gradFill flip="none" rotWithShape="1">
                <a:gsLst>
                  <a:gs pos="4000">
                    <a:srgbClr val="4EC0A9"/>
                  </a:gs>
                  <a:gs pos="100000">
                    <a:srgbClr val="1461D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六边形 7"/>
              <p:cNvSpPr/>
              <p:nvPr/>
            </p:nvSpPr>
            <p:spPr>
              <a:xfrm rot="10800000">
                <a:off x="601313" y="435358"/>
                <a:ext cx="340155" cy="293237"/>
              </a:xfrm>
              <a:prstGeom prst="hexagon">
                <a:avLst/>
              </a:prstGeom>
              <a:noFill/>
              <a:ln w="44450">
                <a:gradFill>
                  <a:gsLst>
                    <a:gs pos="0">
                      <a:srgbClr val="4EC0A9"/>
                    </a:gs>
                    <a:gs pos="100000">
                      <a:srgbClr val="1461D5"/>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gradFill>
                    <a:gsLst>
                      <a:gs pos="4000">
                        <a:srgbClr val="4EC0A9"/>
                      </a:gs>
                      <a:gs pos="100000">
                        <a:srgbClr val="1461D5"/>
                      </a:gs>
                    </a:gsLst>
                    <a:path path="circle">
                      <a:fillToRect l="100000" t="100000"/>
                    </a:path>
                  </a:gradFill>
                  <a:latin typeface="微软雅黑" panose="020B0503020204020204" charset="-122"/>
                  <a:ea typeface="微软雅黑" panose="020B0503020204020204" charset="-122"/>
                </a:endParaRPr>
              </a:p>
            </p:txBody>
          </p:sp>
        </p:grpSp>
        <p:sp>
          <p:nvSpPr>
            <p:cNvPr id="6" name="矩形 5"/>
            <p:cNvSpPr/>
            <p:nvPr/>
          </p:nvSpPr>
          <p:spPr>
            <a:xfrm>
              <a:off x="760439" y="561629"/>
              <a:ext cx="301056" cy="652063"/>
            </a:xfrm>
            <a:prstGeom prst="rect">
              <a:avLst/>
            </a:prstGeom>
          </p:spPr>
          <p:txBody>
            <a:bodyPr wrap="none">
              <a:spAutoFit/>
            </a:bodyPr>
            <a:lstStyle/>
            <a:p>
              <a:pPr algn="ctr"/>
              <a:endParaRPr lang="zh-CN" altLang="en-US" sz="2000" dirty="0"/>
            </a:p>
          </p:txBody>
        </p:sp>
      </p:grpSp>
      <p:sp>
        <p:nvSpPr>
          <p:cNvPr id="143" name="灯片编号占位符 3"/>
          <p:cNvSpPr>
            <a:spLocks noGrp="1"/>
          </p:cNvSpPr>
          <p:nvPr>
            <p:ph type="sldNum" sz="quarter" idx="12"/>
          </p:nvPr>
        </p:nvSpPr>
        <p:spPr>
          <a:xfrm>
            <a:off x="8943975" y="6385209"/>
            <a:ext cx="2743200" cy="365125"/>
          </a:xfrm>
        </p:spPr>
        <p:txBody>
          <a:bodyPr/>
          <a:lstStyle/>
          <a:p>
            <a:fld id="{430851D7-3552-44AB-8522-5B5C38BBEDA5}" type="slidenum">
              <a:rPr lang="zh-CN" altLang="en-US" smtClean="0">
                <a:latin typeface="微软雅黑" panose="020B0503020204020204" charset="-122"/>
                <a:ea typeface="微软雅黑" panose="020B0503020204020204" charset="-122"/>
              </a:rPr>
            </a:fld>
            <a:endParaRPr lang="zh-CN" altLang="en-US" dirty="0">
              <a:latin typeface="微软雅黑" panose="020B0503020204020204" charset="-122"/>
              <a:ea typeface="微软雅黑" panose="020B0503020204020204" charset="-122"/>
            </a:endParaRPr>
          </a:p>
        </p:txBody>
      </p:sp>
      <p:sp>
        <p:nvSpPr>
          <p:cNvPr id="10" name="圆角矩形 9"/>
          <p:cNvSpPr/>
          <p:nvPr/>
        </p:nvSpPr>
        <p:spPr>
          <a:xfrm>
            <a:off x="699135" y="1445260"/>
            <a:ext cx="10720705" cy="4719955"/>
          </a:xfrm>
          <a:prstGeom prst="roundRect">
            <a:avLst/>
          </a:prstGeom>
          <a:solidFill>
            <a:schemeClr val="accent1">
              <a:lumMod val="20000"/>
              <a:lumOff val="80000"/>
            </a:schemeClr>
          </a:solidFill>
        </p:spPr>
        <p:style>
          <a:lnRef idx="0">
            <a:srgbClr val="FFFFFF"/>
          </a:lnRef>
          <a:fillRef idx="2">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1183640" y="1930400"/>
            <a:ext cx="9935845" cy="3138170"/>
          </a:xfrm>
          <a:prstGeom prst="rect">
            <a:avLst/>
          </a:prstGeom>
          <a:noFill/>
        </p:spPr>
        <p:txBody>
          <a:bodyPr wrap="square" rtlCol="0">
            <a:spAutoFit/>
          </a:bodyPr>
          <a:p>
            <a:pPr indent="0" algn="just" fontAlgn="auto">
              <a:lnSpc>
                <a:spcPct val="150000"/>
              </a:lnSpc>
            </a:pPr>
            <a:r>
              <a:rPr lang="zh-CN" altLang="en-US" sz="2200">
                <a:latin typeface="微软雅黑" panose="020B0503020204020204" charset="-122"/>
                <a:ea typeface="微软雅黑" panose="020B0503020204020204" charset="-122"/>
                <a:cs typeface="微软雅黑" panose="020B0503020204020204" charset="-122"/>
              </a:rPr>
              <a:t>为深入贯彻习近平总书记关于应急管理的重要论述和对北京重要讲话精神，落实《北京城市总体规划（</a:t>
            </a:r>
            <a:r>
              <a:rPr lang="en-US" altLang="zh-CN" sz="2200">
                <a:latin typeface="微软雅黑" panose="020B0503020204020204" charset="-122"/>
                <a:ea typeface="微软雅黑" panose="020B0503020204020204" charset="-122"/>
                <a:cs typeface="微软雅黑" panose="020B0503020204020204" charset="-122"/>
              </a:rPr>
              <a:t>2016</a:t>
            </a:r>
            <a:r>
              <a:rPr lang="zh-CN" altLang="en-US" sz="2200">
                <a:latin typeface="微软雅黑" panose="020B0503020204020204" charset="-122"/>
                <a:ea typeface="微软雅黑" panose="020B0503020204020204" charset="-122"/>
                <a:cs typeface="微软雅黑" panose="020B0503020204020204" charset="-122"/>
              </a:rPr>
              <a:t>年</a:t>
            </a:r>
            <a:r>
              <a:rPr lang="en-US" altLang="zh-CN" sz="2200">
                <a:latin typeface="微软雅黑" panose="020B0503020204020204" charset="-122"/>
                <a:ea typeface="微软雅黑" panose="020B0503020204020204" charset="-122"/>
                <a:cs typeface="微软雅黑" panose="020B0503020204020204" charset="-122"/>
              </a:rPr>
              <a:t>—2035</a:t>
            </a:r>
            <a:r>
              <a:rPr lang="zh-CN" altLang="en-US" sz="2200">
                <a:latin typeface="微软雅黑" panose="020B0503020204020204" charset="-122"/>
                <a:ea typeface="微软雅黑" panose="020B0503020204020204" charset="-122"/>
                <a:cs typeface="微软雅黑" panose="020B0503020204020204" charset="-122"/>
              </a:rPr>
              <a:t>年）》《昌平分区规划（国土空间规划）（</a:t>
            </a:r>
            <a:r>
              <a:rPr lang="en-US" altLang="zh-CN" sz="2200">
                <a:latin typeface="微软雅黑" panose="020B0503020204020204" charset="-122"/>
                <a:ea typeface="微软雅黑" panose="020B0503020204020204" charset="-122"/>
                <a:cs typeface="微软雅黑" panose="020B0503020204020204" charset="-122"/>
              </a:rPr>
              <a:t>2017</a:t>
            </a:r>
            <a:r>
              <a:rPr lang="zh-CN" altLang="en-US" sz="2200">
                <a:latin typeface="微软雅黑" panose="020B0503020204020204" charset="-122"/>
                <a:ea typeface="微软雅黑" panose="020B0503020204020204" charset="-122"/>
                <a:cs typeface="微软雅黑" panose="020B0503020204020204" charset="-122"/>
              </a:rPr>
              <a:t>年</a:t>
            </a:r>
            <a:r>
              <a:rPr lang="en-US" altLang="zh-CN" sz="2200">
                <a:latin typeface="微软雅黑" panose="020B0503020204020204" charset="-122"/>
                <a:ea typeface="微软雅黑" panose="020B0503020204020204" charset="-122"/>
                <a:cs typeface="微软雅黑" panose="020B0503020204020204" charset="-122"/>
              </a:rPr>
              <a:t>-2035</a:t>
            </a:r>
            <a:r>
              <a:rPr lang="zh-CN" altLang="en-US" sz="2200">
                <a:latin typeface="微软雅黑" panose="020B0503020204020204" charset="-122"/>
                <a:ea typeface="微软雅黑" panose="020B0503020204020204" charset="-122"/>
                <a:cs typeface="微软雅黑" panose="020B0503020204020204" charset="-122"/>
              </a:rPr>
              <a:t>年）》批复要求，严格遵循《北京市应急避难场所规划（</a:t>
            </a:r>
            <a:r>
              <a:rPr lang="en-US" altLang="zh-CN" sz="2200">
                <a:latin typeface="微软雅黑" panose="020B0503020204020204" charset="-122"/>
                <a:ea typeface="微软雅黑" panose="020B0503020204020204" charset="-122"/>
                <a:cs typeface="微软雅黑" panose="020B0503020204020204" charset="-122"/>
              </a:rPr>
              <a:t>2022</a:t>
            </a:r>
            <a:r>
              <a:rPr lang="zh-CN" altLang="en-US" sz="2200">
                <a:latin typeface="微软雅黑" panose="020B0503020204020204" charset="-122"/>
                <a:ea typeface="微软雅黑" panose="020B0503020204020204" charset="-122"/>
                <a:cs typeface="微软雅黑" panose="020B0503020204020204" charset="-122"/>
              </a:rPr>
              <a:t>年</a:t>
            </a:r>
            <a:r>
              <a:rPr lang="en-US" altLang="zh-CN" sz="2200">
                <a:latin typeface="微软雅黑" panose="020B0503020204020204" charset="-122"/>
                <a:ea typeface="微软雅黑" panose="020B0503020204020204" charset="-122"/>
                <a:cs typeface="微软雅黑" panose="020B0503020204020204" charset="-122"/>
              </a:rPr>
              <a:t>—2035</a:t>
            </a:r>
            <a:r>
              <a:rPr lang="zh-CN" altLang="en-US" sz="2200">
                <a:latin typeface="微软雅黑" panose="020B0503020204020204" charset="-122"/>
                <a:ea typeface="微软雅黑" panose="020B0503020204020204" charset="-122"/>
                <a:cs typeface="微软雅黑" panose="020B0503020204020204" charset="-122"/>
              </a:rPr>
              <a:t>年）》具体指导和总体目标，依据《应急避难场所专项规划编制指南》规范要求，目前按照区委、区政府工作部署，北京市昌平区应急管理局牵头组织编制完成《北京市昌平区应急避难场所专项规划（</a:t>
            </a:r>
            <a:r>
              <a:rPr lang="en-US" altLang="zh-CN" sz="2200">
                <a:latin typeface="微软雅黑" panose="020B0503020204020204" charset="-122"/>
                <a:ea typeface="微软雅黑" panose="020B0503020204020204" charset="-122"/>
                <a:cs typeface="微软雅黑" panose="020B0503020204020204" charset="-122"/>
              </a:rPr>
              <a:t>2024</a:t>
            </a:r>
            <a:r>
              <a:rPr lang="zh-CN" altLang="en-US" sz="2200">
                <a:latin typeface="微软雅黑" panose="020B0503020204020204" charset="-122"/>
                <a:ea typeface="微软雅黑" panose="020B0503020204020204" charset="-122"/>
                <a:cs typeface="微软雅黑" panose="020B0503020204020204" charset="-122"/>
              </a:rPr>
              <a:t>年</a:t>
            </a:r>
            <a:r>
              <a:rPr lang="en-US" altLang="zh-CN" sz="2200">
                <a:latin typeface="微软雅黑" panose="020B0503020204020204" charset="-122"/>
                <a:ea typeface="微软雅黑" panose="020B0503020204020204" charset="-122"/>
                <a:cs typeface="微软雅黑" panose="020B0503020204020204" charset="-122"/>
              </a:rPr>
              <a:t>—2035</a:t>
            </a:r>
            <a:r>
              <a:rPr lang="zh-CN" altLang="en-US" sz="2200">
                <a:latin typeface="微软雅黑" panose="020B0503020204020204" charset="-122"/>
                <a:ea typeface="微软雅黑" panose="020B0503020204020204" charset="-122"/>
                <a:cs typeface="微软雅黑" panose="020B0503020204020204" charset="-122"/>
              </a:rPr>
              <a:t>年）》。</a:t>
            </a:r>
            <a:endParaRPr lang="zh-CN" altLang="en-US" sz="22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 r="2758" b="82325"/>
          <a:stretch>
            <a:fillRect/>
          </a:stretch>
        </p:blipFill>
        <p:spPr>
          <a:xfrm>
            <a:off x="336884" y="32084"/>
            <a:ext cx="11855116" cy="1212100"/>
          </a:xfrm>
          <a:prstGeom prst="rect">
            <a:avLst/>
          </a:prstGeom>
        </p:spPr>
      </p:pic>
      <p:sp>
        <p:nvSpPr>
          <p:cNvPr id="3" name="文本框 2"/>
          <p:cNvSpPr txBox="1"/>
          <p:nvPr/>
        </p:nvSpPr>
        <p:spPr>
          <a:xfrm>
            <a:off x="1097280" y="334010"/>
            <a:ext cx="4742180" cy="685165"/>
          </a:xfrm>
          <a:prstGeom prst="rect">
            <a:avLst/>
          </a:prstGeom>
          <a:noFill/>
        </p:spPr>
        <p:txBody>
          <a:bodyPr wrap="square" rtlCol="0">
            <a:noAutofit/>
          </a:bodyPr>
          <a:lstStyle/>
          <a:p>
            <a:pPr algn="l">
              <a:lnSpc>
                <a:spcPct val="90000"/>
              </a:lnSpc>
              <a:spcBef>
                <a:spcPts val="1000"/>
              </a:spcBef>
            </a:pPr>
            <a:r>
              <a:rPr lang="en-US" altLang="zh-CN" sz="3200" b="1" spc="70">
                <a:solidFill>
                  <a:schemeClr val="accent1"/>
                </a:solidFill>
                <a:latin typeface="微软雅黑" panose="020B0503020204020204" charset="-122"/>
                <a:ea typeface="微软雅黑" panose="020B0503020204020204" charset="-122"/>
                <a:sym typeface="+mn-ea"/>
              </a:rPr>
              <a:t>01 </a:t>
            </a:r>
            <a:r>
              <a:rPr lang="zh-CN" altLang="en-US" sz="3200" b="1" spc="70">
                <a:solidFill>
                  <a:schemeClr val="accent1"/>
                </a:solidFill>
                <a:latin typeface="Arial" panose="020B0604020202020204" pitchFamily="34" charset="0"/>
                <a:ea typeface="微软雅黑" panose="020B0503020204020204" charset="-122"/>
                <a:sym typeface="+mn-ea"/>
              </a:rPr>
              <a:t>标准指导</a:t>
            </a:r>
            <a:endParaRPr lang="zh-CN" altLang="en-US" sz="2400" b="1" spc="70" dirty="0">
              <a:solidFill>
                <a:schemeClr val="accent1"/>
              </a:solidFill>
              <a:latin typeface="Arial" panose="020B0604020202020204" pitchFamily="34" charset="0"/>
              <a:ea typeface="微软雅黑" panose="020B0503020204020204" charset="-122"/>
              <a:sym typeface="+mn-ea"/>
            </a:endParaRPr>
          </a:p>
        </p:txBody>
      </p:sp>
      <p:grpSp>
        <p:nvGrpSpPr>
          <p:cNvPr id="4" name="组合 3"/>
          <p:cNvGrpSpPr/>
          <p:nvPr/>
        </p:nvGrpSpPr>
        <p:grpSpPr>
          <a:xfrm>
            <a:off x="594439" y="258233"/>
            <a:ext cx="441220" cy="547312"/>
            <a:chOff x="594438" y="321733"/>
            <a:chExt cx="719061" cy="891959"/>
          </a:xfrm>
        </p:grpSpPr>
        <p:grpSp>
          <p:nvGrpSpPr>
            <p:cNvPr id="5" name="组合 4"/>
            <p:cNvGrpSpPr/>
            <p:nvPr/>
          </p:nvGrpSpPr>
          <p:grpSpPr>
            <a:xfrm>
              <a:off x="594438" y="321733"/>
              <a:ext cx="719061" cy="820994"/>
              <a:chOff x="601313" y="268472"/>
              <a:chExt cx="402995" cy="460123"/>
            </a:xfrm>
          </p:grpSpPr>
          <p:sp>
            <p:nvSpPr>
              <p:cNvPr id="7" name="六边形 6"/>
              <p:cNvSpPr/>
              <p:nvPr/>
            </p:nvSpPr>
            <p:spPr>
              <a:xfrm rot="10800000">
                <a:off x="883213" y="268472"/>
                <a:ext cx="121095" cy="104392"/>
              </a:xfrm>
              <a:prstGeom prst="hexagon">
                <a:avLst/>
              </a:prstGeom>
              <a:gradFill flip="none" rotWithShape="1">
                <a:gsLst>
                  <a:gs pos="4000">
                    <a:srgbClr val="4EC0A9"/>
                  </a:gs>
                  <a:gs pos="100000">
                    <a:srgbClr val="1461D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六边形 7"/>
              <p:cNvSpPr/>
              <p:nvPr/>
            </p:nvSpPr>
            <p:spPr>
              <a:xfrm rot="10800000">
                <a:off x="601313" y="435358"/>
                <a:ext cx="340155" cy="293237"/>
              </a:xfrm>
              <a:prstGeom prst="hexagon">
                <a:avLst/>
              </a:prstGeom>
              <a:noFill/>
              <a:ln w="44450">
                <a:gradFill>
                  <a:gsLst>
                    <a:gs pos="0">
                      <a:srgbClr val="4EC0A9"/>
                    </a:gs>
                    <a:gs pos="100000">
                      <a:srgbClr val="1461D5"/>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gradFill>
                    <a:gsLst>
                      <a:gs pos="4000">
                        <a:srgbClr val="4EC0A9"/>
                      </a:gs>
                      <a:gs pos="100000">
                        <a:srgbClr val="1461D5"/>
                      </a:gs>
                    </a:gsLst>
                    <a:path path="circle">
                      <a:fillToRect l="100000" t="100000"/>
                    </a:path>
                  </a:gradFill>
                  <a:latin typeface="微软雅黑" panose="020B0503020204020204" charset="-122"/>
                  <a:ea typeface="微软雅黑" panose="020B0503020204020204" charset="-122"/>
                </a:endParaRPr>
              </a:p>
            </p:txBody>
          </p:sp>
        </p:grpSp>
        <p:sp>
          <p:nvSpPr>
            <p:cNvPr id="6" name="矩形 5"/>
            <p:cNvSpPr/>
            <p:nvPr/>
          </p:nvSpPr>
          <p:spPr>
            <a:xfrm>
              <a:off x="760439" y="561629"/>
              <a:ext cx="301056" cy="652063"/>
            </a:xfrm>
            <a:prstGeom prst="rect">
              <a:avLst/>
            </a:prstGeom>
          </p:spPr>
          <p:txBody>
            <a:bodyPr wrap="none">
              <a:spAutoFit/>
            </a:bodyPr>
            <a:lstStyle/>
            <a:p>
              <a:pPr algn="ctr"/>
              <a:endParaRPr lang="zh-CN" altLang="en-US" sz="2000" dirty="0"/>
            </a:p>
          </p:txBody>
        </p:sp>
      </p:grpSp>
      <p:sp>
        <p:nvSpPr>
          <p:cNvPr id="143" name="灯片编号占位符 3"/>
          <p:cNvSpPr>
            <a:spLocks noGrp="1"/>
          </p:cNvSpPr>
          <p:nvPr>
            <p:ph type="sldNum" sz="quarter" idx="12"/>
          </p:nvPr>
        </p:nvSpPr>
        <p:spPr>
          <a:xfrm>
            <a:off x="8943975" y="6385209"/>
            <a:ext cx="2743200" cy="365125"/>
          </a:xfrm>
        </p:spPr>
        <p:txBody>
          <a:bodyPr/>
          <a:lstStyle/>
          <a:p>
            <a:fld id="{430851D7-3552-44AB-8522-5B5C38BBEDA5}" type="slidenum">
              <a:rPr lang="zh-CN" altLang="en-US" smtClean="0">
                <a:latin typeface="微软雅黑" panose="020B0503020204020204" charset="-122"/>
                <a:ea typeface="微软雅黑" panose="020B0503020204020204" charset="-122"/>
              </a:rPr>
            </a:fld>
            <a:endParaRPr lang="zh-CN" altLang="en-US" dirty="0">
              <a:latin typeface="微软雅黑" panose="020B0503020204020204" charset="-122"/>
              <a:ea typeface="微软雅黑" panose="020B0503020204020204" charset="-122"/>
            </a:endParaRPr>
          </a:p>
        </p:txBody>
      </p:sp>
      <p:grpSp>
        <p:nvGrpSpPr>
          <p:cNvPr id="10" name="组合 9"/>
          <p:cNvGrpSpPr/>
          <p:nvPr>
            <p:custDataLst>
              <p:tags r:id="rId2"/>
            </p:custDataLst>
          </p:nvPr>
        </p:nvGrpSpPr>
        <p:grpSpPr>
          <a:xfrm>
            <a:off x="513715" y="1052830"/>
            <a:ext cx="11171555" cy="5230495"/>
            <a:chOff x="809" y="1658"/>
            <a:chExt cx="17593" cy="8237"/>
          </a:xfrm>
        </p:grpSpPr>
        <p:pic>
          <p:nvPicPr>
            <p:cNvPr id="58" name="图片 57"/>
            <p:cNvPicPr/>
            <p:nvPr>
              <p:custDataLst>
                <p:tags r:id="rId3"/>
              </p:custDataLst>
            </p:nvPr>
          </p:nvPicPr>
          <p:blipFill rotWithShape="1">
            <a:blip r:embed="rId4">
              <a:extLst>
                <a:ext uri="{28A0092B-C50C-407E-A947-70E740481C1C}">
                  <a14:useLocalDpi xmlns:a14="http://schemas.microsoft.com/office/drawing/2010/main" val="0"/>
                </a:ext>
              </a:extLst>
            </a:blip>
            <a:srcRect b="4996"/>
            <a:stretch>
              <a:fillRect/>
            </a:stretch>
          </p:blipFill>
          <p:spPr>
            <a:xfrm>
              <a:off x="6555" y="1772"/>
              <a:ext cx="3135" cy="3793"/>
            </a:xfrm>
            <a:prstGeom prst="rect">
              <a:avLst/>
            </a:prstGeom>
            <a:ln>
              <a:solidFill>
                <a:schemeClr val="accent1"/>
              </a:solidFill>
            </a:ln>
          </p:spPr>
        </p:pic>
        <p:pic>
          <p:nvPicPr>
            <p:cNvPr id="49" name="图片 48"/>
            <p:cNvPicPr>
              <a:picLocks noChangeAspect="1"/>
            </p:cNvPicPr>
            <p:nvPr>
              <p:custDataLst>
                <p:tags r:id="rId5"/>
              </p:custDataLst>
            </p:nvPr>
          </p:nvPicPr>
          <p:blipFill>
            <a:blip r:embed="rId6"/>
            <a:stretch>
              <a:fillRect/>
            </a:stretch>
          </p:blipFill>
          <p:spPr>
            <a:xfrm>
              <a:off x="6543" y="6113"/>
              <a:ext cx="3172" cy="3782"/>
            </a:xfrm>
            <a:prstGeom prst="rect">
              <a:avLst/>
            </a:prstGeom>
            <a:ln>
              <a:solidFill>
                <a:schemeClr val="accent1"/>
              </a:solidFill>
            </a:ln>
          </p:spPr>
        </p:pic>
        <p:pic>
          <p:nvPicPr>
            <p:cNvPr id="27" name="图片 26"/>
            <p:cNvPicPr>
              <a:picLocks noChangeAspect="1"/>
            </p:cNvPicPr>
            <p:nvPr>
              <p:custDataLst>
                <p:tags r:id="rId7"/>
              </p:custDataLst>
            </p:nvPr>
          </p:nvPicPr>
          <p:blipFill>
            <a:blip r:embed="rId8"/>
            <a:stretch>
              <a:fillRect/>
            </a:stretch>
          </p:blipFill>
          <p:spPr>
            <a:xfrm>
              <a:off x="10897" y="1740"/>
              <a:ext cx="3179" cy="3791"/>
            </a:xfrm>
            <a:prstGeom prst="rect">
              <a:avLst/>
            </a:prstGeom>
            <a:ln>
              <a:solidFill>
                <a:schemeClr val="accent1"/>
              </a:solidFill>
            </a:ln>
          </p:spPr>
        </p:pic>
        <p:pic>
          <p:nvPicPr>
            <p:cNvPr id="43" name="图片 42"/>
            <p:cNvPicPr>
              <a:picLocks noChangeAspect="1"/>
            </p:cNvPicPr>
            <p:nvPr>
              <p:custDataLst>
                <p:tags r:id="rId9"/>
              </p:custDataLst>
            </p:nvPr>
          </p:nvPicPr>
          <p:blipFill>
            <a:blip r:embed="rId10"/>
            <a:stretch>
              <a:fillRect/>
            </a:stretch>
          </p:blipFill>
          <p:spPr>
            <a:xfrm>
              <a:off x="10933" y="6113"/>
              <a:ext cx="3128" cy="3782"/>
            </a:xfrm>
            <a:prstGeom prst="rect">
              <a:avLst/>
            </a:prstGeom>
            <a:ln>
              <a:solidFill>
                <a:schemeClr val="accent1"/>
              </a:solidFill>
            </a:ln>
          </p:spPr>
        </p:pic>
        <p:pic>
          <p:nvPicPr>
            <p:cNvPr id="15" name="图片 14"/>
            <p:cNvPicPr>
              <a:picLocks noChangeAspect="1"/>
            </p:cNvPicPr>
            <p:nvPr>
              <p:custDataLst>
                <p:tags r:id="rId11"/>
              </p:custDataLst>
            </p:nvPr>
          </p:nvPicPr>
          <p:blipFill>
            <a:blip r:embed="rId12"/>
            <a:stretch>
              <a:fillRect/>
            </a:stretch>
          </p:blipFill>
          <p:spPr>
            <a:xfrm>
              <a:off x="15267" y="1740"/>
              <a:ext cx="3135" cy="3791"/>
            </a:xfrm>
            <a:prstGeom prst="rect">
              <a:avLst/>
            </a:prstGeom>
            <a:ln>
              <a:solidFill>
                <a:schemeClr val="accent1"/>
              </a:solidFill>
            </a:ln>
          </p:spPr>
        </p:pic>
        <p:pic>
          <p:nvPicPr>
            <p:cNvPr id="37" name="图片 36"/>
            <p:cNvPicPr>
              <a:picLocks noChangeAspect="1"/>
            </p:cNvPicPr>
            <p:nvPr>
              <p:custDataLst>
                <p:tags r:id="rId13"/>
              </p:custDataLst>
            </p:nvPr>
          </p:nvPicPr>
          <p:blipFill>
            <a:blip r:embed="rId14"/>
            <a:stretch>
              <a:fillRect/>
            </a:stretch>
          </p:blipFill>
          <p:spPr>
            <a:xfrm>
              <a:off x="15259" y="6113"/>
              <a:ext cx="3141" cy="3782"/>
            </a:xfrm>
            <a:prstGeom prst="rect">
              <a:avLst/>
            </a:prstGeom>
            <a:ln>
              <a:solidFill>
                <a:schemeClr val="accent1"/>
              </a:solidFill>
            </a:ln>
          </p:spPr>
        </p:pic>
        <p:sp>
          <p:nvSpPr>
            <p:cNvPr id="11" name="文本框 10"/>
            <p:cNvSpPr txBox="1"/>
            <p:nvPr>
              <p:custDataLst>
                <p:tags r:id="rId15"/>
              </p:custDataLst>
            </p:nvPr>
          </p:nvSpPr>
          <p:spPr>
            <a:xfrm>
              <a:off x="809" y="2383"/>
              <a:ext cx="4942" cy="6687"/>
            </a:xfrm>
            <a:prstGeom prst="rect">
              <a:avLst/>
            </a:prstGeom>
            <a:noFill/>
          </p:spPr>
          <p:txBody>
            <a:bodyPr wrap="square">
              <a:normAutofit/>
            </a:bodyPr>
            <a:p>
              <a:pPr algn="just">
                <a:lnSpc>
                  <a:spcPct val="150000"/>
                </a:lnSpc>
              </a:pPr>
              <a:r>
                <a:rPr lang="zh-CN" altLang="en-US" sz="2000">
                  <a:solidFill>
                    <a:schemeClr val="dk1"/>
                  </a:solidFill>
                  <a:latin typeface="微软雅黑" panose="020B0503020204020204" charset="-122"/>
                  <a:ea typeface="微软雅黑" panose="020B0503020204020204" charset="-122"/>
                </a:rPr>
                <a:t>为积极响应建立大安全大应急框架和完善国家应急管理体系的新任务与新要求，确保应急避难场所全生命周期工作的科学性和有效性，本次规划遵循了</a:t>
              </a:r>
              <a:r>
                <a:rPr lang="zh-CN" altLang="en-US" sz="2000" b="1">
                  <a:solidFill>
                    <a:schemeClr val="dk1"/>
                  </a:solidFill>
                  <a:latin typeface="微软雅黑" panose="020B0503020204020204" charset="-122"/>
                  <a:ea typeface="微软雅黑" panose="020B0503020204020204" charset="-122"/>
                </a:rPr>
                <a:t>国家和北京市</a:t>
              </a:r>
              <a:r>
                <a:rPr lang="zh-CN" altLang="en-US" sz="2000">
                  <a:solidFill>
                    <a:schemeClr val="dk1"/>
                  </a:solidFill>
                  <a:latin typeface="微软雅黑" panose="020B0503020204020204" charset="-122"/>
                  <a:ea typeface="微软雅黑" panose="020B0503020204020204" charset="-122"/>
                </a:rPr>
                <a:t>出台的一系列</a:t>
              </a:r>
              <a:r>
                <a:rPr lang="zh-CN" altLang="zh-CN" sz="2000">
                  <a:solidFill>
                    <a:schemeClr val="dk1"/>
                  </a:solidFill>
                  <a:latin typeface="微软雅黑" panose="020B0503020204020204" charset="-122"/>
                  <a:ea typeface="微软雅黑" panose="020B0503020204020204" charset="-122"/>
                </a:rPr>
                <a:t>应急避难场所</a:t>
              </a:r>
              <a:r>
                <a:rPr lang="zh-CN" altLang="en-US" sz="2000">
                  <a:solidFill>
                    <a:schemeClr val="dk1"/>
                  </a:solidFill>
                  <a:latin typeface="微软雅黑" panose="020B0503020204020204" charset="-122"/>
                  <a:ea typeface="微软雅黑" panose="020B0503020204020204" charset="-122"/>
                </a:rPr>
                <a:t>全新标准。</a:t>
              </a:r>
              <a:endParaRPr lang="zh-CN" altLang="en-US" sz="2000">
                <a:solidFill>
                  <a:schemeClr val="dk1"/>
                </a:solidFill>
                <a:latin typeface="微软雅黑" panose="020B0503020204020204" charset="-122"/>
                <a:ea typeface="微软雅黑" panose="020B0503020204020204" charset="-122"/>
              </a:endParaRPr>
            </a:p>
          </p:txBody>
        </p:sp>
        <p:sp>
          <p:nvSpPr>
            <p:cNvPr id="26" name="文本框 25"/>
            <p:cNvSpPr txBox="1"/>
            <p:nvPr>
              <p:custDataLst>
                <p:tags r:id="rId16"/>
              </p:custDataLst>
            </p:nvPr>
          </p:nvSpPr>
          <p:spPr>
            <a:xfrm>
              <a:off x="6555" y="4297"/>
              <a:ext cx="3135" cy="972"/>
            </a:xfrm>
            <a:prstGeom prst="rect">
              <a:avLst/>
            </a:prstGeom>
            <a:solidFill>
              <a:schemeClr val="accent1">
                <a:lumMod val="40000"/>
                <a:lumOff val="60000"/>
              </a:schemeClr>
            </a:solidFill>
            <a:ln w="19050">
              <a:solidFill>
                <a:srgbClr val="843E2D"/>
              </a:solidFill>
            </a:ln>
          </p:spPr>
          <p:txBody>
            <a:bodyPr wrap="square" rtlCol="0">
              <a:spAutoFit/>
            </a:bodyPr>
            <a:p>
              <a:pPr algn="ctr">
                <a:lnSpc>
                  <a:spcPct val="90000"/>
                </a:lnSpc>
                <a:spcBef>
                  <a:spcPct val="0"/>
                </a:spcBef>
              </a:pPr>
              <a:r>
                <a:rPr lang="zh-CN" altLang="en-US" sz="2000" b="1">
                  <a:solidFill>
                    <a:schemeClr val="tx1"/>
                  </a:solidFill>
                  <a:latin typeface="微软雅黑" panose="020B0503020204020204" charset="-122"/>
                  <a:ea typeface="微软雅黑" panose="020B0503020204020204" charset="-122"/>
                  <a:cs typeface="+mj-cs"/>
                </a:rPr>
                <a:t>应急避难场所</a:t>
              </a:r>
              <a:endParaRPr lang="en-US" altLang="zh-CN" sz="2000" b="1">
                <a:solidFill>
                  <a:schemeClr val="tx1"/>
                </a:solidFill>
                <a:latin typeface="微软雅黑" panose="020B0503020204020204" charset="-122"/>
                <a:ea typeface="微软雅黑" panose="020B0503020204020204" charset="-122"/>
                <a:cs typeface="+mj-cs"/>
              </a:endParaRPr>
            </a:p>
            <a:p>
              <a:pPr algn="ctr">
                <a:lnSpc>
                  <a:spcPct val="90000"/>
                </a:lnSpc>
                <a:spcBef>
                  <a:spcPct val="0"/>
                </a:spcBef>
              </a:pPr>
              <a:r>
                <a:rPr lang="zh-CN" altLang="en-US" b="1">
                  <a:solidFill>
                    <a:schemeClr val="tx1"/>
                  </a:solidFill>
                  <a:latin typeface="微软雅黑" panose="020B0503020204020204" charset="-122"/>
                  <a:ea typeface="微软雅黑" panose="020B0503020204020204" charset="-122"/>
                  <a:cs typeface="+mj-cs"/>
                </a:rPr>
                <a:t>术语</a:t>
              </a:r>
              <a:endParaRPr lang="zh-CN" altLang="en-US" b="1" dirty="0">
                <a:solidFill>
                  <a:schemeClr val="tx1"/>
                </a:solidFill>
                <a:latin typeface="微软雅黑" panose="020B0503020204020204" charset="-122"/>
                <a:ea typeface="微软雅黑" panose="020B0503020204020204" charset="-122"/>
                <a:cs typeface="+mj-cs"/>
              </a:endParaRPr>
            </a:p>
          </p:txBody>
        </p:sp>
        <p:sp>
          <p:nvSpPr>
            <p:cNvPr id="30" name="文本框 29"/>
            <p:cNvSpPr txBox="1"/>
            <p:nvPr>
              <p:custDataLst>
                <p:tags r:id="rId17"/>
              </p:custDataLst>
            </p:nvPr>
          </p:nvSpPr>
          <p:spPr>
            <a:xfrm>
              <a:off x="10889" y="4306"/>
              <a:ext cx="3177" cy="972"/>
            </a:xfrm>
            <a:prstGeom prst="rect">
              <a:avLst/>
            </a:prstGeom>
            <a:solidFill>
              <a:schemeClr val="accent1">
                <a:lumMod val="40000"/>
                <a:lumOff val="60000"/>
              </a:schemeClr>
            </a:solidFill>
            <a:ln w="19050">
              <a:solidFill>
                <a:srgbClr val="843E2D"/>
              </a:solidFill>
            </a:ln>
          </p:spPr>
          <p:txBody>
            <a:bodyPr wrap="square" rtlCol="0">
              <a:spAutoFit/>
            </a:bodyPr>
            <a:p>
              <a:pPr algn="ctr">
                <a:lnSpc>
                  <a:spcPct val="90000"/>
                </a:lnSpc>
                <a:spcBef>
                  <a:spcPct val="0"/>
                </a:spcBef>
              </a:pPr>
              <a:r>
                <a:rPr lang="zh-CN" altLang="en-US" sz="2000" b="1">
                  <a:solidFill>
                    <a:schemeClr val="tx1"/>
                  </a:solidFill>
                  <a:latin typeface="微软雅黑" panose="020B0503020204020204" charset="-122"/>
                  <a:ea typeface="微软雅黑" panose="020B0503020204020204" charset="-122"/>
                  <a:cs typeface="微软雅黑" panose="020B0503020204020204" charset="-122"/>
                </a:rPr>
                <a:t>应急避难场所 </a:t>
              </a:r>
              <a:endParaRPr lang="en-US" altLang="zh-CN" sz="2000" b="1">
                <a:solidFill>
                  <a:schemeClr val="tx1"/>
                </a:solidFill>
                <a:latin typeface="微软雅黑" panose="020B0503020204020204" charset="-122"/>
                <a:ea typeface="微软雅黑" panose="020B0503020204020204" charset="-122"/>
                <a:cs typeface="微软雅黑" panose="020B0503020204020204" charset="-122"/>
              </a:endParaRPr>
            </a:p>
            <a:p>
              <a:pPr algn="ctr">
                <a:lnSpc>
                  <a:spcPct val="90000"/>
                </a:lnSpc>
                <a:spcBef>
                  <a:spcPct val="0"/>
                </a:spcBef>
              </a:pPr>
              <a:r>
                <a:rPr lang="zh-CN" altLang="en-US" b="1">
                  <a:solidFill>
                    <a:schemeClr val="tx1"/>
                  </a:solidFill>
                  <a:latin typeface="微软雅黑" panose="020B0503020204020204" charset="-122"/>
                  <a:ea typeface="微软雅黑" panose="020B0503020204020204" charset="-122"/>
                  <a:cs typeface="微软雅黑" panose="020B0503020204020204" charset="-122"/>
                </a:rPr>
                <a:t>分级及分类</a:t>
              </a:r>
              <a:endParaRPr lang="zh-CN" altLang="en-US" b="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8" name="文本框 17"/>
            <p:cNvSpPr txBox="1"/>
            <p:nvPr>
              <p:custDataLst>
                <p:tags r:id="rId18"/>
              </p:custDataLst>
            </p:nvPr>
          </p:nvSpPr>
          <p:spPr>
            <a:xfrm>
              <a:off x="15259" y="4299"/>
              <a:ext cx="3135" cy="972"/>
            </a:xfrm>
            <a:prstGeom prst="rect">
              <a:avLst/>
            </a:prstGeom>
            <a:solidFill>
              <a:schemeClr val="accent1">
                <a:lumMod val="40000"/>
                <a:lumOff val="60000"/>
              </a:schemeClr>
            </a:solidFill>
            <a:ln w="19050">
              <a:solidFill>
                <a:srgbClr val="843E2D"/>
              </a:solidFill>
            </a:ln>
          </p:spPr>
          <p:txBody>
            <a:bodyPr wrap="square" rtlCol="0">
              <a:spAutoFit/>
            </a:bodyPr>
            <a:p>
              <a:pPr algn="ctr">
                <a:lnSpc>
                  <a:spcPct val="90000"/>
                </a:lnSpc>
                <a:spcBef>
                  <a:spcPct val="0"/>
                </a:spcBef>
              </a:pPr>
              <a:r>
                <a:rPr lang="zh-CN" altLang="en-US" sz="2000" b="1">
                  <a:solidFill>
                    <a:schemeClr val="tx1"/>
                  </a:solidFill>
                  <a:latin typeface="微软雅黑" panose="020B0503020204020204" charset="-122"/>
                  <a:ea typeface="微软雅黑" panose="020B0503020204020204" charset="-122"/>
                  <a:cs typeface="+mj-cs"/>
                </a:rPr>
                <a:t>应急避难场所</a:t>
              </a:r>
              <a:endParaRPr lang="en-US" altLang="zh-CN" sz="2000" b="1">
                <a:solidFill>
                  <a:schemeClr val="tx1"/>
                </a:solidFill>
                <a:latin typeface="微软雅黑" panose="020B0503020204020204" charset="-122"/>
                <a:ea typeface="微软雅黑" panose="020B0503020204020204" charset="-122"/>
                <a:cs typeface="+mj-cs"/>
              </a:endParaRPr>
            </a:p>
            <a:p>
              <a:pPr algn="ctr">
                <a:lnSpc>
                  <a:spcPct val="90000"/>
                </a:lnSpc>
                <a:spcBef>
                  <a:spcPct val="0"/>
                </a:spcBef>
              </a:pPr>
              <a:r>
                <a:rPr lang="zh-CN" altLang="en-US" b="1">
                  <a:solidFill>
                    <a:schemeClr val="tx1"/>
                  </a:solidFill>
                  <a:latin typeface="微软雅黑" panose="020B0503020204020204" charset="-122"/>
                  <a:ea typeface="微软雅黑" panose="020B0503020204020204" charset="-122"/>
                  <a:cs typeface="+mj-cs"/>
                </a:rPr>
                <a:t>标志</a:t>
              </a:r>
              <a:endParaRPr lang="zh-CN" altLang="en-US" b="1" dirty="0">
                <a:solidFill>
                  <a:schemeClr val="tx1"/>
                </a:solidFill>
                <a:latin typeface="微软雅黑" panose="020B0503020204020204" charset="-122"/>
                <a:ea typeface="微软雅黑" panose="020B0503020204020204" charset="-122"/>
                <a:cs typeface="+mj-cs"/>
              </a:endParaRPr>
            </a:p>
          </p:txBody>
        </p:sp>
        <p:sp>
          <p:nvSpPr>
            <p:cNvPr id="40" name="文本框 39"/>
            <p:cNvSpPr txBox="1"/>
            <p:nvPr>
              <p:custDataLst>
                <p:tags r:id="rId19"/>
              </p:custDataLst>
            </p:nvPr>
          </p:nvSpPr>
          <p:spPr>
            <a:xfrm>
              <a:off x="15259" y="8658"/>
              <a:ext cx="3141" cy="972"/>
            </a:xfrm>
            <a:prstGeom prst="rect">
              <a:avLst/>
            </a:prstGeom>
            <a:solidFill>
              <a:schemeClr val="accent1">
                <a:lumMod val="40000"/>
                <a:lumOff val="60000"/>
              </a:schemeClr>
            </a:solidFill>
            <a:ln w="19050">
              <a:solidFill>
                <a:srgbClr val="843E2D"/>
              </a:solidFill>
            </a:ln>
          </p:spPr>
          <p:txBody>
            <a:bodyPr wrap="square" rtlCol="0">
              <a:spAutoFit/>
            </a:bodyPr>
            <a:p>
              <a:pPr algn="ctr">
                <a:lnSpc>
                  <a:spcPct val="90000"/>
                </a:lnSpc>
                <a:spcBef>
                  <a:spcPct val="0"/>
                </a:spcBef>
              </a:pPr>
              <a:r>
                <a:rPr lang="zh-CN" altLang="en-US" sz="2000" b="1">
                  <a:solidFill>
                    <a:schemeClr val="tx1"/>
                  </a:solidFill>
                  <a:latin typeface="微软雅黑" panose="020B0503020204020204" charset="-122"/>
                  <a:ea typeface="微软雅黑" panose="020B0503020204020204" charset="-122"/>
                  <a:cs typeface="+mj-cs"/>
                </a:rPr>
                <a:t>应急避难场所</a:t>
              </a:r>
              <a:endParaRPr lang="en-US" altLang="zh-CN" sz="2000" b="1">
                <a:solidFill>
                  <a:schemeClr val="tx1"/>
                </a:solidFill>
                <a:latin typeface="微软雅黑" panose="020B0503020204020204" charset="-122"/>
                <a:ea typeface="微软雅黑" panose="020B0503020204020204" charset="-122"/>
                <a:cs typeface="+mj-cs"/>
              </a:endParaRPr>
            </a:p>
            <a:p>
              <a:pPr algn="ctr">
                <a:lnSpc>
                  <a:spcPct val="90000"/>
                </a:lnSpc>
                <a:spcBef>
                  <a:spcPct val="0"/>
                </a:spcBef>
              </a:pPr>
              <a:r>
                <a:rPr lang="zh-CN" altLang="en-US" b="1">
                  <a:solidFill>
                    <a:schemeClr val="tx1"/>
                  </a:solidFill>
                  <a:latin typeface="微软雅黑" panose="020B0503020204020204" charset="-122"/>
                  <a:ea typeface="微软雅黑" panose="020B0503020204020204" charset="-122"/>
                  <a:cs typeface="+mj-cs"/>
                </a:rPr>
                <a:t>评估导则</a:t>
              </a:r>
              <a:endParaRPr lang="zh-CN" altLang="en-US" b="1" dirty="0">
                <a:solidFill>
                  <a:schemeClr val="tx1"/>
                </a:solidFill>
                <a:latin typeface="微软雅黑" panose="020B0503020204020204" charset="-122"/>
                <a:ea typeface="微软雅黑" panose="020B0503020204020204" charset="-122"/>
                <a:cs typeface="+mj-cs"/>
              </a:endParaRPr>
            </a:p>
          </p:txBody>
        </p:sp>
        <p:sp>
          <p:nvSpPr>
            <p:cNvPr id="42" name="文本框 41"/>
            <p:cNvSpPr txBox="1"/>
            <p:nvPr>
              <p:custDataLst>
                <p:tags r:id="rId20"/>
              </p:custDataLst>
            </p:nvPr>
          </p:nvSpPr>
          <p:spPr>
            <a:xfrm>
              <a:off x="10913" y="8659"/>
              <a:ext cx="3179" cy="972"/>
            </a:xfrm>
            <a:prstGeom prst="rect">
              <a:avLst/>
            </a:prstGeom>
            <a:solidFill>
              <a:schemeClr val="accent1">
                <a:lumMod val="40000"/>
                <a:lumOff val="60000"/>
              </a:schemeClr>
            </a:solidFill>
            <a:ln w="19050">
              <a:solidFill>
                <a:srgbClr val="843E2D"/>
              </a:solidFill>
            </a:ln>
          </p:spPr>
          <p:txBody>
            <a:bodyPr wrap="square" rtlCol="0">
              <a:spAutoFit/>
            </a:bodyPr>
            <a:p>
              <a:pPr algn="ctr">
                <a:lnSpc>
                  <a:spcPct val="90000"/>
                </a:lnSpc>
                <a:spcBef>
                  <a:spcPct val="0"/>
                </a:spcBef>
              </a:pPr>
              <a:r>
                <a:rPr lang="zh-CN" altLang="en-US" sz="2000" b="1">
                  <a:solidFill>
                    <a:schemeClr val="tx1"/>
                  </a:solidFill>
                  <a:latin typeface="微软雅黑" panose="020B0503020204020204" charset="-122"/>
                  <a:ea typeface="微软雅黑" panose="020B0503020204020204" charset="-122"/>
                  <a:cs typeface="+mj-cs"/>
                </a:rPr>
                <a:t>应急避难场所</a:t>
              </a:r>
              <a:endParaRPr lang="en-US" altLang="zh-CN" sz="2000" b="1">
                <a:solidFill>
                  <a:schemeClr val="tx1"/>
                </a:solidFill>
                <a:latin typeface="微软雅黑" panose="020B0503020204020204" charset="-122"/>
                <a:ea typeface="微软雅黑" panose="020B0503020204020204" charset="-122"/>
                <a:cs typeface="+mj-cs"/>
              </a:endParaRPr>
            </a:p>
            <a:p>
              <a:pPr algn="ctr">
                <a:lnSpc>
                  <a:spcPct val="90000"/>
                </a:lnSpc>
                <a:spcBef>
                  <a:spcPct val="0"/>
                </a:spcBef>
              </a:pPr>
              <a:r>
                <a:rPr lang="zh-CN" altLang="en-US" b="1">
                  <a:solidFill>
                    <a:schemeClr val="tx1"/>
                  </a:solidFill>
                  <a:latin typeface="微软雅黑" panose="020B0503020204020204" charset="-122"/>
                  <a:ea typeface="微软雅黑" panose="020B0503020204020204" charset="-122"/>
                  <a:cs typeface="+mj-cs"/>
                </a:rPr>
                <a:t>场址及配套设施</a:t>
              </a:r>
              <a:endParaRPr lang="zh-CN" altLang="en-US" b="1" dirty="0">
                <a:solidFill>
                  <a:schemeClr val="tx1"/>
                </a:solidFill>
                <a:latin typeface="微软雅黑" panose="020B0503020204020204" charset="-122"/>
                <a:ea typeface="微软雅黑" panose="020B0503020204020204" charset="-122"/>
                <a:cs typeface="+mj-cs"/>
              </a:endParaRPr>
            </a:p>
          </p:txBody>
        </p:sp>
        <p:sp>
          <p:nvSpPr>
            <p:cNvPr id="48" name="文本框 47"/>
            <p:cNvSpPr txBox="1"/>
            <p:nvPr>
              <p:custDataLst>
                <p:tags r:id="rId21"/>
              </p:custDataLst>
            </p:nvPr>
          </p:nvSpPr>
          <p:spPr>
            <a:xfrm>
              <a:off x="6543" y="8655"/>
              <a:ext cx="3172" cy="972"/>
            </a:xfrm>
            <a:prstGeom prst="rect">
              <a:avLst/>
            </a:prstGeom>
            <a:solidFill>
              <a:schemeClr val="accent1">
                <a:lumMod val="40000"/>
                <a:lumOff val="60000"/>
              </a:schemeClr>
            </a:solidFill>
            <a:ln w="19050">
              <a:solidFill>
                <a:srgbClr val="843E2D"/>
              </a:solidFill>
            </a:ln>
          </p:spPr>
          <p:txBody>
            <a:bodyPr wrap="square" rtlCol="0">
              <a:spAutoFit/>
            </a:bodyPr>
            <a:p>
              <a:pPr algn="ctr">
                <a:lnSpc>
                  <a:spcPct val="90000"/>
                </a:lnSpc>
                <a:spcBef>
                  <a:spcPct val="0"/>
                </a:spcBef>
              </a:pPr>
              <a:r>
                <a:rPr lang="zh-CN" altLang="en-US" sz="2000" b="1">
                  <a:solidFill>
                    <a:schemeClr val="tx1"/>
                  </a:solidFill>
                  <a:latin typeface="微软雅黑" panose="020B0503020204020204" charset="-122"/>
                  <a:ea typeface="微软雅黑" panose="020B0503020204020204" charset="-122"/>
                  <a:cs typeface="微软雅黑" panose="020B0503020204020204" charset="-122"/>
                </a:rPr>
                <a:t>应急避难场所 </a:t>
              </a:r>
              <a:endParaRPr lang="en-US" altLang="zh-CN" sz="2000" b="1">
                <a:solidFill>
                  <a:schemeClr val="tx1"/>
                </a:solidFill>
                <a:latin typeface="微软雅黑" panose="020B0503020204020204" charset="-122"/>
                <a:ea typeface="微软雅黑" panose="020B0503020204020204" charset="-122"/>
                <a:cs typeface="微软雅黑" panose="020B0503020204020204" charset="-122"/>
              </a:endParaRPr>
            </a:p>
            <a:p>
              <a:pPr algn="ctr">
                <a:lnSpc>
                  <a:spcPct val="90000"/>
                </a:lnSpc>
                <a:spcBef>
                  <a:spcPct val="0"/>
                </a:spcBef>
              </a:pPr>
              <a:r>
                <a:rPr lang="zh-CN" altLang="en-US" b="1">
                  <a:solidFill>
                    <a:schemeClr val="tx1"/>
                  </a:solidFill>
                  <a:latin typeface="微软雅黑" panose="020B0503020204020204" charset="-122"/>
                  <a:ea typeface="微软雅黑" panose="020B0503020204020204" charset="-122"/>
                  <a:cs typeface="微软雅黑" panose="020B0503020204020204" charset="-122"/>
                </a:rPr>
                <a:t>分级和分类</a:t>
              </a:r>
              <a:endParaRPr lang="zh-CN" altLang="en-US" b="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custDataLst>
                <p:tags r:id="rId22"/>
              </p:custDataLst>
            </p:nvPr>
          </p:nvSpPr>
          <p:spPr>
            <a:xfrm>
              <a:off x="809" y="1658"/>
              <a:ext cx="7986" cy="725"/>
            </a:xfrm>
            <a:prstGeom prst="rect">
              <a:avLst/>
            </a:prstGeom>
            <a:noFill/>
          </p:spPr>
          <p:txBody>
            <a:bodyPr wrap="square" rtlCol="0" anchor="t">
              <a:spAutoFit/>
            </a:bodyPr>
            <a:p>
              <a:endParaRPr lang="zh-CN" altLang="en-US" sz="2400" b="1">
                <a:solidFill>
                  <a:schemeClr val="tx1"/>
                </a:solidFill>
                <a:cs typeface="微软雅黑" panose="020B0503020204020204" charset="-122"/>
                <a:sym typeface="+mn-ea"/>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 r="2758" b="82325"/>
          <a:stretch>
            <a:fillRect/>
          </a:stretch>
        </p:blipFill>
        <p:spPr>
          <a:xfrm>
            <a:off x="336884" y="32084"/>
            <a:ext cx="11855116" cy="1212100"/>
          </a:xfrm>
          <a:prstGeom prst="rect">
            <a:avLst/>
          </a:prstGeom>
        </p:spPr>
      </p:pic>
      <p:sp>
        <p:nvSpPr>
          <p:cNvPr id="3" name="文本框 2"/>
          <p:cNvSpPr txBox="1"/>
          <p:nvPr/>
        </p:nvSpPr>
        <p:spPr>
          <a:xfrm>
            <a:off x="1097280" y="334010"/>
            <a:ext cx="4742180" cy="685165"/>
          </a:xfrm>
          <a:prstGeom prst="rect">
            <a:avLst/>
          </a:prstGeom>
          <a:noFill/>
        </p:spPr>
        <p:txBody>
          <a:bodyPr wrap="square" rtlCol="0">
            <a:noAutofit/>
          </a:bodyPr>
          <a:lstStyle/>
          <a:p>
            <a:pPr algn="l">
              <a:lnSpc>
                <a:spcPct val="90000"/>
              </a:lnSpc>
              <a:spcBef>
                <a:spcPts val="1000"/>
              </a:spcBef>
            </a:pPr>
            <a:r>
              <a:rPr lang="en-US" altLang="zh-CN" sz="3200" b="1" spc="70">
                <a:solidFill>
                  <a:schemeClr val="accent1"/>
                </a:solidFill>
                <a:latin typeface="微软雅黑" panose="020B0503020204020204" charset="-122"/>
                <a:ea typeface="微软雅黑" panose="020B0503020204020204" charset="-122"/>
                <a:sym typeface="+mn-ea"/>
              </a:rPr>
              <a:t>02</a:t>
            </a:r>
            <a:r>
              <a:rPr lang="en-US" altLang="zh-CN" sz="3200" b="1" spc="70">
                <a:solidFill>
                  <a:schemeClr val="accent1"/>
                </a:solidFill>
                <a:latin typeface="Arial" panose="020B0604020202020204" pitchFamily="34" charset="0"/>
                <a:ea typeface="微软雅黑" panose="020B0503020204020204" charset="-122"/>
                <a:sym typeface="+mn-ea"/>
              </a:rPr>
              <a:t> </a:t>
            </a:r>
            <a:r>
              <a:rPr lang="zh-CN" altLang="en-US" sz="3200" b="1" spc="70">
                <a:solidFill>
                  <a:schemeClr val="accent1"/>
                </a:solidFill>
                <a:latin typeface="Arial" panose="020B0604020202020204" pitchFamily="34" charset="0"/>
                <a:ea typeface="微软雅黑" panose="020B0503020204020204" charset="-122"/>
                <a:sym typeface="+mn-ea"/>
              </a:rPr>
              <a:t>规划范围及规划期限</a:t>
            </a:r>
            <a:endParaRPr lang="zh-CN" altLang="en-US" sz="2400" b="1" spc="70">
              <a:solidFill>
                <a:schemeClr val="accent1"/>
              </a:solidFill>
              <a:latin typeface="Arial" panose="020B0604020202020204" pitchFamily="34" charset="0"/>
              <a:ea typeface="微软雅黑" panose="020B0503020204020204" charset="-122"/>
            </a:endParaRPr>
          </a:p>
          <a:p>
            <a:pPr>
              <a:lnSpc>
                <a:spcPct val="90000"/>
              </a:lnSpc>
              <a:spcBef>
                <a:spcPts val="1000"/>
              </a:spcBef>
            </a:pPr>
            <a:endParaRPr lang="zh-CN" altLang="en-US" sz="2400" b="1" spc="70" dirty="0">
              <a:solidFill>
                <a:schemeClr val="accent1"/>
              </a:solidFill>
              <a:latin typeface="Arial" panose="020B0604020202020204" pitchFamily="34" charset="0"/>
              <a:ea typeface="微软雅黑" panose="020B0503020204020204" charset="-122"/>
              <a:sym typeface="+mn-lt"/>
            </a:endParaRPr>
          </a:p>
        </p:txBody>
      </p:sp>
      <p:grpSp>
        <p:nvGrpSpPr>
          <p:cNvPr id="4" name="组合 3"/>
          <p:cNvGrpSpPr/>
          <p:nvPr/>
        </p:nvGrpSpPr>
        <p:grpSpPr>
          <a:xfrm>
            <a:off x="594439" y="258233"/>
            <a:ext cx="441220" cy="547312"/>
            <a:chOff x="594438" y="321733"/>
            <a:chExt cx="719061" cy="891959"/>
          </a:xfrm>
        </p:grpSpPr>
        <p:grpSp>
          <p:nvGrpSpPr>
            <p:cNvPr id="5" name="组合 4"/>
            <p:cNvGrpSpPr/>
            <p:nvPr/>
          </p:nvGrpSpPr>
          <p:grpSpPr>
            <a:xfrm>
              <a:off x="594438" y="321733"/>
              <a:ext cx="719061" cy="820994"/>
              <a:chOff x="601313" y="268472"/>
              <a:chExt cx="402995" cy="460123"/>
            </a:xfrm>
          </p:grpSpPr>
          <p:sp>
            <p:nvSpPr>
              <p:cNvPr id="7" name="六边形 6"/>
              <p:cNvSpPr/>
              <p:nvPr/>
            </p:nvSpPr>
            <p:spPr>
              <a:xfrm rot="10800000">
                <a:off x="883213" y="268472"/>
                <a:ext cx="121095" cy="104392"/>
              </a:xfrm>
              <a:prstGeom prst="hexagon">
                <a:avLst/>
              </a:prstGeom>
              <a:gradFill flip="none" rotWithShape="1">
                <a:gsLst>
                  <a:gs pos="4000">
                    <a:srgbClr val="4EC0A9"/>
                  </a:gs>
                  <a:gs pos="100000">
                    <a:srgbClr val="1461D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六边形 7"/>
              <p:cNvSpPr/>
              <p:nvPr/>
            </p:nvSpPr>
            <p:spPr>
              <a:xfrm rot="10800000">
                <a:off x="601313" y="435358"/>
                <a:ext cx="340155" cy="293237"/>
              </a:xfrm>
              <a:prstGeom prst="hexagon">
                <a:avLst/>
              </a:prstGeom>
              <a:noFill/>
              <a:ln w="44450">
                <a:gradFill>
                  <a:gsLst>
                    <a:gs pos="0">
                      <a:srgbClr val="4EC0A9"/>
                    </a:gs>
                    <a:gs pos="100000">
                      <a:srgbClr val="1461D5"/>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gradFill>
                    <a:gsLst>
                      <a:gs pos="4000">
                        <a:srgbClr val="4EC0A9"/>
                      </a:gs>
                      <a:gs pos="100000">
                        <a:srgbClr val="1461D5"/>
                      </a:gs>
                    </a:gsLst>
                    <a:path path="circle">
                      <a:fillToRect l="100000" t="100000"/>
                    </a:path>
                  </a:gradFill>
                  <a:latin typeface="微软雅黑" panose="020B0503020204020204" charset="-122"/>
                  <a:ea typeface="微软雅黑" panose="020B0503020204020204" charset="-122"/>
                </a:endParaRPr>
              </a:p>
            </p:txBody>
          </p:sp>
        </p:grpSp>
        <p:sp>
          <p:nvSpPr>
            <p:cNvPr id="6" name="矩形 5"/>
            <p:cNvSpPr/>
            <p:nvPr/>
          </p:nvSpPr>
          <p:spPr>
            <a:xfrm>
              <a:off x="760439" y="561629"/>
              <a:ext cx="301056" cy="652063"/>
            </a:xfrm>
            <a:prstGeom prst="rect">
              <a:avLst/>
            </a:prstGeom>
          </p:spPr>
          <p:txBody>
            <a:bodyPr wrap="none">
              <a:spAutoFit/>
            </a:bodyPr>
            <a:lstStyle/>
            <a:p>
              <a:pPr algn="ctr"/>
              <a:endParaRPr lang="zh-CN" altLang="en-US" sz="2000" dirty="0"/>
            </a:p>
          </p:txBody>
        </p:sp>
      </p:grpSp>
      <p:sp>
        <p:nvSpPr>
          <p:cNvPr id="143" name="灯片编号占位符 3"/>
          <p:cNvSpPr>
            <a:spLocks noGrp="1"/>
          </p:cNvSpPr>
          <p:nvPr>
            <p:ph type="sldNum" sz="quarter" idx="12"/>
          </p:nvPr>
        </p:nvSpPr>
        <p:spPr>
          <a:xfrm>
            <a:off x="8943975" y="6385209"/>
            <a:ext cx="2743200" cy="365125"/>
          </a:xfrm>
        </p:spPr>
        <p:txBody>
          <a:bodyPr/>
          <a:lstStyle/>
          <a:p>
            <a:fld id="{430851D7-3552-44AB-8522-5B5C38BBEDA5}" type="slidenum">
              <a:rPr lang="zh-CN" altLang="en-US" smtClean="0">
                <a:latin typeface="微软雅黑" panose="020B0503020204020204" charset="-122"/>
                <a:ea typeface="微软雅黑" panose="020B0503020204020204" charset="-122"/>
              </a:rPr>
            </a:fld>
            <a:endParaRPr lang="zh-CN" altLang="en-US" dirty="0">
              <a:latin typeface="微软雅黑" panose="020B0503020204020204" charset="-122"/>
              <a:ea typeface="微软雅黑" panose="020B0503020204020204" charset="-122"/>
            </a:endParaRPr>
          </a:p>
        </p:txBody>
      </p:sp>
      <p:grpSp>
        <p:nvGrpSpPr>
          <p:cNvPr id="14" name="组合 13"/>
          <p:cNvGrpSpPr/>
          <p:nvPr/>
        </p:nvGrpSpPr>
        <p:grpSpPr>
          <a:xfrm>
            <a:off x="6214110" y="739775"/>
            <a:ext cx="6144895" cy="5812155"/>
            <a:chOff x="9786" y="1165"/>
            <a:chExt cx="9677" cy="9153"/>
          </a:xfrm>
        </p:grpSpPr>
        <p:pic>
          <p:nvPicPr>
            <p:cNvPr id="12" name="图片 11"/>
            <p:cNvPicPr>
              <a:picLocks noChangeAspect="1"/>
            </p:cNvPicPr>
            <p:nvPr>
              <p:custDataLst>
                <p:tags r:id="rId2"/>
              </p:custDataLst>
            </p:nvPr>
          </p:nvPicPr>
          <p:blipFill>
            <a:blip r:embed="rId3"/>
            <a:srcRect b="850"/>
            <a:stretch>
              <a:fillRect/>
            </a:stretch>
          </p:blipFill>
          <p:spPr>
            <a:xfrm>
              <a:off x="9895" y="1165"/>
              <a:ext cx="7782" cy="8541"/>
            </a:xfrm>
            <a:prstGeom prst="rect">
              <a:avLst/>
            </a:prstGeom>
          </p:spPr>
        </p:pic>
        <p:sp>
          <p:nvSpPr>
            <p:cNvPr id="13" name="文本框 12"/>
            <p:cNvSpPr txBox="1"/>
            <p:nvPr>
              <p:custDataLst>
                <p:tags r:id="rId4"/>
              </p:custDataLst>
            </p:nvPr>
          </p:nvSpPr>
          <p:spPr>
            <a:xfrm>
              <a:off x="9786" y="9835"/>
              <a:ext cx="9677" cy="483"/>
            </a:xfrm>
            <a:prstGeom prst="rect">
              <a:avLst/>
            </a:prstGeom>
            <a:noFill/>
          </p:spPr>
          <p:txBody>
            <a:bodyPr wrap="square" rtlCol="0">
              <a:spAutoFit/>
            </a:bodyPr>
            <a:p>
              <a:r>
                <a:rPr lang="zh-CN" altLang="en-US" sz="1400">
                  <a:solidFill>
                    <a:schemeClr val="tx1"/>
                  </a:solidFill>
                  <a:latin typeface="微软雅黑" panose="020B0503020204020204" charset="-122"/>
                  <a:ea typeface="微软雅黑" panose="020B0503020204020204" charset="-122"/>
                  <a:cs typeface="微软雅黑" panose="020B0503020204020204" charset="-122"/>
                </a:rPr>
                <a:t>图源自《昌平分区规划（国土空间规划）（</a:t>
              </a:r>
              <a:r>
                <a:rPr lang="en-US" altLang="zh-CN" sz="1400">
                  <a:solidFill>
                    <a:schemeClr val="tx1"/>
                  </a:solidFill>
                  <a:latin typeface="微软雅黑" panose="020B0503020204020204" charset="-122"/>
                  <a:ea typeface="微软雅黑" panose="020B0503020204020204" charset="-122"/>
                  <a:cs typeface="微软雅黑" panose="020B0503020204020204" charset="-122"/>
                </a:rPr>
                <a:t>2017</a:t>
              </a:r>
              <a:r>
                <a:rPr lang="zh-CN" altLang="en-US" sz="1400">
                  <a:solidFill>
                    <a:schemeClr val="tx1"/>
                  </a:solidFill>
                  <a:latin typeface="微软雅黑" panose="020B0503020204020204" charset="-122"/>
                  <a:ea typeface="微软雅黑" panose="020B0503020204020204" charset="-122"/>
                  <a:cs typeface="微软雅黑" panose="020B0503020204020204" charset="-122"/>
                </a:rPr>
                <a:t>年</a:t>
              </a:r>
              <a:r>
                <a:rPr lang="en-US" altLang="zh-CN" sz="1400">
                  <a:solidFill>
                    <a:schemeClr val="tx1"/>
                  </a:solidFill>
                  <a:latin typeface="微软雅黑" panose="020B0503020204020204" charset="-122"/>
                  <a:ea typeface="微软雅黑" panose="020B0503020204020204" charset="-122"/>
                  <a:cs typeface="微软雅黑" panose="020B0503020204020204" charset="-122"/>
                </a:rPr>
                <a:t>-2035</a:t>
              </a:r>
              <a:r>
                <a:rPr lang="zh-CN" altLang="en-US" sz="1400">
                  <a:solidFill>
                    <a:schemeClr val="tx1"/>
                  </a:solidFill>
                  <a:latin typeface="微软雅黑" panose="020B0503020204020204" charset="-122"/>
                  <a:ea typeface="微软雅黑" panose="020B0503020204020204" charset="-122"/>
                  <a:cs typeface="微软雅黑" panose="020B0503020204020204" charset="-122"/>
                </a:rPr>
                <a:t>年）》</a:t>
              </a:r>
              <a:endParaRPr lang="zh-CN" altLang="en-US" sz="1400">
                <a:solidFill>
                  <a:schemeClr val="tx1"/>
                </a:solidFill>
                <a:latin typeface="微软雅黑" panose="020B0503020204020204" charset="-122"/>
                <a:ea typeface="微软雅黑" panose="020B0503020204020204" charset="-122"/>
                <a:cs typeface="微软雅黑" panose="020B0503020204020204" charset="-122"/>
              </a:endParaRPr>
            </a:p>
          </p:txBody>
        </p:sp>
      </p:grpSp>
      <p:sp>
        <p:nvSpPr>
          <p:cNvPr id="9" name="文本框 8"/>
          <p:cNvSpPr txBox="1"/>
          <p:nvPr/>
        </p:nvSpPr>
        <p:spPr>
          <a:xfrm>
            <a:off x="594360" y="1403985"/>
            <a:ext cx="5153025" cy="2831465"/>
          </a:xfrm>
          <a:prstGeom prst="rect">
            <a:avLst/>
          </a:prstGeom>
          <a:noFill/>
        </p:spPr>
        <p:txBody>
          <a:bodyPr wrap="square" rtlCol="0">
            <a:noAutofit/>
          </a:bodyPr>
          <a:p>
            <a:pPr indent="0" algn="just" fontAlgn="auto">
              <a:lnSpc>
                <a:spcPct val="120000"/>
              </a:lnSpc>
              <a:buFont typeface="Wingdings" panose="05000000000000000000" charset="0"/>
              <a:buChar char="n"/>
            </a:pPr>
            <a:r>
              <a:rPr lang="zh-CN" altLang="en-US" sz="2800" b="1">
                <a:solidFill>
                  <a:schemeClr val="accent1"/>
                </a:solidFill>
                <a:latin typeface="Times New Roman" panose="02020603050405020304" charset="0"/>
                <a:ea typeface="微软雅黑" panose="020B0503020204020204" charset="-122"/>
                <a:cs typeface="Times New Roman" panose="02020603050405020304" charset="0"/>
              </a:rPr>
              <a:t>规划范围：</a:t>
            </a:r>
            <a:r>
              <a:rPr lang="zh-CN" altLang="en-US" sz="2000">
                <a:latin typeface="Times New Roman" panose="02020603050405020304" charset="0"/>
                <a:ea typeface="微软雅黑" panose="020B0503020204020204" charset="-122"/>
                <a:cs typeface="Times New Roman" panose="02020603050405020304" charset="0"/>
              </a:rPr>
              <a:t>昌平区行政辖区，面积为</a:t>
            </a:r>
            <a:r>
              <a:rPr lang="en-US" altLang="zh-CN" sz="2000" b="1">
                <a:latin typeface="Times New Roman" panose="02020603050405020304" charset="0"/>
                <a:ea typeface="微软雅黑" panose="020B0503020204020204" charset="-122"/>
                <a:cs typeface="Times New Roman" panose="02020603050405020304" charset="0"/>
              </a:rPr>
              <a:t>1343.5</a:t>
            </a:r>
            <a:r>
              <a:rPr lang="zh-CN" altLang="en-US" sz="2000" b="1">
                <a:latin typeface="Times New Roman" panose="02020603050405020304" charset="0"/>
                <a:ea typeface="微软雅黑" panose="020B0503020204020204" charset="-122"/>
                <a:cs typeface="Times New Roman" panose="02020603050405020304" charset="0"/>
              </a:rPr>
              <a:t>平方公里</a:t>
            </a:r>
            <a:r>
              <a:rPr lang="zh-CN" altLang="en-US" sz="2000">
                <a:latin typeface="Times New Roman" panose="02020603050405020304" charset="0"/>
                <a:ea typeface="微软雅黑" panose="020B0503020204020204" charset="-122"/>
                <a:cs typeface="Times New Roman" panose="02020603050405020304" charset="0"/>
              </a:rPr>
              <a:t>。</a:t>
            </a:r>
            <a:endParaRPr lang="zh-CN" altLang="en-US" sz="2000">
              <a:latin typeface="Times New Roman" panose="02020603050405020304" charset="0"/>
              <a:ea typeface="微软雅黑" panose="020B0503020204020204" charset="-122"/>
              <a:cs typeface="Times New Roman" panose="02020603050405020304" charset="0"/>
            </a:endParaRPr>
          </a:p>
          <a:p>
            <a:pPr indent="0" algn="just" fontAlgn="auto">
              <a:lnSpc>
                <a:spcPct val="120000"/>
              </a:lnSpc>
              <a:buFont typeface="Wingdings" panose="05000000000000000000" charset="0"/>
              <a:buChar char="n"/>
            </a:pPr>
            <a:r>
              <a:rPr lang="zh-CN" altLang="en-US" sz="2800" b="1">
                <a:solidFill>
                  <a:schemeClr val="accent1"/>
                </a:solidFill>
                <a:latin typeface="Times New Roman" panose="02020603050405020304" charset="0"/>
                <a:ea typeface="微软雅黑" panose="020B0503020204020204" charset="-122"/>
                <a:cs typeface="Times New Roman" panose="02020603050405020304" charset="0"/>
              </a:rPr>
              <a:t>规划期限：</a:t>
            </a:r>
            <a:r>
              <a:rPr lang="zh-CN" altLang="en-US" sz="2000">
                <a:latin typeface="Times New Roman" panose="02020603050405020304" charset="0"/>
                <a:ea typeface="微软雅黑" panose="020B0503020204020204" charset="-122"/>
                <a:cs typeface="Times New Roman" panose="02020603050405020304" charset="0"/>
              </a:rPr>
              <a:t>本次规划期限为</a:t>
            </a:r>
            <a:r>
              <a:rPr lang="en-US" altLang="zh-CN" sz="2000">
                <a:latin typeface="Times New Roman" panose="02020603050405020304" charset="0"/>
                <a:ea typeface="微软雅黑" panose="020B0503020204020204" charset="-122"/>
                <a:cs typeface="Times New Roman" panose="02020603050405020304" charset="0"/>
              </a:rPr>
              <a:t>2024</a:t>
            </a:r>
            <a:r>
              <a:rPr lang="zh-CN" altLang="en-US" sz="2000">
                <a:latin typeface="Times New Roman" panose="02020603050405020304" charset="0"/>
                <a:ea typeface="微软雅黑" panose="020B0503020204020204" charset="-122"/>
                <a:cs typeface="Times New Roman" panose="02020603050405020304" charset="0"/>
              </a:rPr>
              <a:t>年至</a:t>
            </a:r>
            <a:r>
              <a:rPr lang="en-US" altLang="zh-CN" sz="2000">
                <a:latin typeface="Times New Roman" panose="02020603050405020304" charset="0"/>
                <a:ea typeface="微软雅黑" panose="020B0503020204020204" charset="-122"/>
                <a:cs typeface="Times New Roman" panose="02020603050405020304" charset="0"/>
              </a:rPr>
              <a:t>2035</a:t>
            </a:r>
            <a:r>
              <a:rPr lang="zh-CN" altLang="en-US" sz="2000">
                <a:latin typeface="Times New Roman" panose="02020603050405020304" charset="0"/>
                <a:ea typeface="微软雅黑" panose="020B0503020204020204" charset="-122"/>
                <a:cs typeface="Times New Roman" panose="02020603050405020304" charset="0"/>
              </a:rPr>
              <a:t>年，明确到</a:t>
            </a:r>
            <a:r>
              <a:rPr lang="en-US" altLang="zh-CN" sz="2000">
                <a:latin typeface="Times New Roman" panose="02020603050405020304" charset="0"/>
                <a:ea typeface="微软雅黑" panose="020B0503020204020204" charset="-122"/>
                <a:cs typeface="Times New Roman" panose="02020603050405020304" charset="0"/>
              </a:rPr>
              <a:t>2035</a:t>
            </a:r>
            <a:r>
              <a:rPr lang="zh-CN" altLang="en-US" sz="2000">
                <a:latin typeface="Times New Roman" panose="02020603050405020304" charset="0"/>
                <a:ea typeface="微软雅黑" panose="020B0503020204020204" charset="-122"/>
                <a:cs typeface="Times New Roman" panose="02020603050405020304" charset="0"/>
              </a:rPr>
              <a:t>年的昌平区应急避难场所建设基本框架，远景展望到</a:t>
            </a:r>
            <a:r>
              <a:rPr lang="en-US" altLang="zh-CN" sz="2000">
                <a:latin typeface="Times New Roman" panose="02020603050405020304" charset="0"/>
                <a:ea typeface="微软雅黑" panose="020B0503020204020204" charset="-122"/>
                <a:cs typeface="Times New Roman" panose="02020603050405020304" charset="0"/>
              </a:rPr>
              <a:t>2050</a:t>
            </a:r>
            <a:r>
              <a:rPr lang="zh-CN" altLang="en-US" sz="2000">
                <a:latin typeface="Times New Roman" panose="02020603050405020304" charset="0"/>
                <a:ea typeface="微软雅黑" panose="020B0503020204020204" charset="-122"/>
                <a:cs typeface="Times New Roman" panose="02020603050405020304" charset="0"/>
              </a:rPr>
              <a:t>年。</a:t>
            </a:r>
            <a:endParaRPr lang="zh-CN" altLang="en-US" sz="2000">
              <a:latin typeface="Times New Roman" panose="02020603050405020304" charset="0"/>
              <a:ea typeface="微软雅黑" panose="020B0503020204020204" charset="-122"/>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 r="2758" b="82325"/>
          <a:stretch>
            <a:fillRect/>
          </a:stretch>
        </p:blipFill>
        <p:spPr>
          <a:xfrm>
            <a:off x="336884" y="32084"/>
            <a:ext cx="11855116" cy="1212100"/>
          </a:xfrm>
          <a:prstGeom prst="rect">
            <a:avLst/>
          </a:prstGeom>
        </p:spPr>
      </p:pic>
      <p:sp>
        <p:nvSpPr>
          <p:cNvPr id="3" name="文本框 2"/>
          <p:cNvSpPr txBox="1"/>
          <p:nvPr/>
        </p:nvSpPr>
        <p:spPr>
          <a:xfrm>
            <a:off x="1097280" y="334010"/>
            <a:ext cx="4742180" cy="685165"/>
          </a:xfrm>
          <a:prstGeom prst="rect">
            <a:avLst/>
          </a:prstGeom>
          <a:noFill/>
        </p:spPr>
        <p:txBody>
          <a:bodyPr wrap="square" rtlCol="0">
            <a:noAutofit/>
          </a:bodyPr>
          <a:lstStyle/>
          <a:p>
            <a:pPr algn="l">
              <a:lnSpc>
                <a:spcPct val="90000"/>
              </a:lnSpc>
              <a:spcBef>
                <a:spcPts val="1000"/>
              </a:spcBef>
            </a:pPr>
            <a:r>
              <a:rPr lang="en-US" altLang="zh-CN" sz="3200" b="1" spc="70">
                <a:solidFill>
                  <a:schemeClr val="accent1"/>
                </a:solidFill>
                <a:latin typeface="微软雅黑" panose="020B0503020204020204" charset="-122"/>
                <a:ea typeface="微软雅黑" panose="020B0503020204020204" charset="-122"/>
                <a:sym typeface="+mn-ea"/>
              </a:rPr>
              <a:t>03</a:t>
            </a:r>
            <a:r>
              <a:rPr lang="en-US" altLang="zh-CN" sz="3200" b="1" spc="70">
                <a:solidFill>
                  <a:schemeClr val="accent1"/>
                </a:solidFill>
                <a:latin typeface="Arial" panose="020B0604020202020204" pitchFamily="34" charset="0"/>
                <a:ea typeface="微软雅黑" panose="020B0503020204020204" charset="-122"/>
                <a:sym typeface="+mn-ea"/>
              </a:rPr>
              <a:t> </a:t>
            </a:r>
            <a:r>
              <a:rPr lang="zh-CN" altLang="en-US" sz="3200" b="1" spc="70">
                <a:solidFill>
                  <a:schemeClr val="accent1"/>
                </a:solidFill>
                <a:latin typeface="Arial" panose="020B0604020202020204" pitchFamily="34" charset="0"/>
                <a:ea typeface="微软雅黑" panose="020B0503020204020204" charset="-122"/>
                <a:sym typeface="+mn-ea"/>
              </a:rPr>
              <a:t>规划对象</a:t>
            </a:r>
            <a:endParaRPr lang="zh-CN" altLang="en-US" sz="2400" b="1" spc="70">
              <a:solidFill>
                <a:schemeClr val="accent1"/>
              </a:solidFill>
              <a:latin typeface="Arial" panose="020B0604020202020204" pitchFamily="34" charset="0"/>
              <a:ea typeface="微软雅黑" panose="020B0503020204020204" charset="-122"/>
            </a:endParaRPr>
          </a:p>
          <a:p>
            <a:pPr>
              <a:lnSpc>
                <a:spcPct val="90000"/>
              </a:lnSpc>
              <a:spcBef>
                <a:spcPts val="1000"/>
              </a:spcBef>
            </a:pPr>
            <a:endParaRPr lang="zh-CN" altLang="en-US" sz="2400" b="1" spc="70" dirty="0">
              <a:solidFill>
                <a:schemeClr val="accent1"/>
              </a:solidFill>
              <a:latin typeface="Arial" panose="020B0604020202020204" pitchFamily="34" charset="0"/>
              <a:ea typeface="微软雅黑" panose="020B0503020204020204" charset="-122"/>
              <a:sym typeface="+mn-lt"/>
            </a:endParaRPr>
          </a:p>
        </p:txBody>
      </p:sp>
      <p:grpSp>
        <p:nvGrpSpPr>
          <p:cNvPr id="4" name="组合 3"/>
          <p:cNvGrpSpPr/>
          <p:nvPr/>
        </p:nvGrpSpPr>
        <p:grpSpPr>
          <a:xfrm>
            <a:off x="594439" y="258233"/>
            <a:ext cx="441220" cy="547312"/>
            <a:chOff x="594438" y="321733"/>
            <a:chExt cx="719061" cy="891959"/>
          </a:xfrm>
        </p:grpSpPr>
        <p:grpSp>
          <p:nvGrpSpPr>
            <p:cNvPr id="5" name="组合 4"/>
            <p:cNvGrpSpPr/>
            <p:nvPr/>
          </p:nvGrpSpPr>
          <p:grpSpPr>
            <a:xfrm>
              <a:off x="594438" y="321733"/>
              <a:ext cx="719061" cy="820994"/>
              <a:chOff x="601313" y="268472"/>
              <a:chExt cx="402995" cy="460123"/>
            </a:xfrm>
          </p:grpSpPr>
          <p:sp>
            <p:nvSpPr>
              <p:cNvPr id="7" name="六边形 6"/>
              <p:cNvSpPr/>
              <p:nvPr/>
            </p:nvSpPr>
            <p:spPr>
              <a:xfrm rot="10800000">
                <a:off x="883213" y="268472"/>
                <a:ext cx="121095" cy="104392"/>
              </a:xfrm>
              <a:prstGeom prst="hexagon">
                <a:avLst/>
              </a:prstGeom>
              <a:gradFill flip="none" rotWithShape="1">
                <a:gsLst>
                  <a:gs pos="4000">
                    <a:srgbClr val="4EC0A9"/>
                  </a:gs>
                  <a:gs pos="100000">
                    <a:srgbClr val="1461D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六边形 7"/>
              <p:cNvSpPr/>
              <p:nvPr/>
            </p:nvSpPr>
            <p:spPr>
              <a:xfrm rot="10800000">
                <a:off x="601313" y="435358"/>
                <a:ext cx="340155" cy="293237"/>
              </a:xfrm>
              <a:prstGeom prst="hexagon">
                <a:avLst/>
              </a:prstGeom>
              <a:noFill/>
              <a:ln w="44450">
                <a:gradFill>
                  <a:gsLst>
                    <a:gs pos="0">
                      <a:srgbClr val="4EC0A9"/>
                    </a:gs>
                    <a:gs pos="100000">
                      <a:srgbClr val="1461D5"/>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gradFill>
                    <a:gsLst>
                      <a:gs pos="4000">
                        <a:srgbClr val="4EC0A9"/>
                      </a:gs>
                      <a:gs pos="100000">
                        <a:srgbClr val="1461D5"/>
                      </a:gs>
                    </a:gsLst>
                    <a:path path="circle">
                      <a:fillToRect l="100000" t="100000"/>
                    </a:path>
                  </a:gradFill>
                  <a:latin typeface="微软雅黑" panose="020B0503020204020204" charset="-122"/>
                  <a:ea typeface="微软雅黑" panose="020B0503020204020204" charset="-122"/>
                </a:endParaRPr>
              </a:p>
            </p:txBody>
          </p:sp>
        </p:grpSp>
        <p:sp>
          <p:nvSpPr>
            <p:cNvPr id="6" name="矩形 5"/>
            <p:cNvSpPr/>
            <p:nvPr/>
          </p:nvSpPr>
          <p:spPr>
            <a:xfrm>
              <a:off x="760439" y="561629"/>
              <a:ext cx="301056" cy="652063"/>
            </a:xfrm>
            <a:prstGeom prst="rect">
              <a:avLst/>
            </a:prstGeom>
          </p:spPr>
          <p:txBody>
            <a:bodyPr wrap="none">
              <a:spAutoFit/>
            </a:bodyPr>
            <a:lstStyle/>
            <a:p>
              <a:pPr algn="ctr"/>
              <a:endParaRPr lang="zh-CN" altLang="en-US" sz="2000" dirty="0"/>
            </a:p>
          </p:txBody>
        </p:sp>
      </p:grpSp>
      <p:sp>
        <p:nvSpPr>
          <p:cNvPr id="143" name="灯片编号占位符 3"/>
          <p:cNvSpPr>
            <a:spLocks noGrp="1"/>
          </p:cNvSpPr>
          <p:nvPr>
            <p:ph type="sldNum" sz="quarter" idx="12"/>
          </p:nvPr>
        </p:nvSpPr>
        <p:spPr>
          <a:xfrm>
            <a:off x="8943975" y="6385209"/>
            <a:ext cx="2743200" cy="365125"/>
          </a:xfrm>
        </p:spPr>
        <p:txBody>
          <a:bodyPr/>
          <a:lstStyle/>
          <a:p>
            <a:fld id="{430851D7-3552-44AB-8522-5B5C38BBEDA5}" type="slidenum">
              <a:rPr lang="zh-CN" altLang="en-US" smtClean="0">
                <a:latin typeface="微软雅黑" panose="020B0503020204020204" charset="-122"/>
                <a:ea typeface="微软雅黑" panose="020B0503020204020204" charset="-122"/>
              </a:rPr>
            </a:fld>
            <a:endParaRPr lang="zh-CN" altLang="en-US" dirty="0">
              <a:latin typeface="微软雅黑" panose="020B0503020204020204" charset="-122"/>
              <a:ea typeface="微软雅黑" panose="020B0503020204020204" charset="-122"/>
            </a:endParaRPr>
          </a:p>
        </p:txBody>
      </p:sp>
      <p:sp>
        <p:nvSpPr>
          <p:cNvPr id="9" name="文本框 8"/>
          <p:cNvSpPr txBox="1"/>
          <p:nvPr/>
        </p:nvSpPr>
        <p:spPr>
          <a:xfrm>
            <a:off x="420370" y="1001395"/>
            <a:ext cx="11176000" cy="2630170"/>
          </a:xfrm>
          <a:prstGeom prst="rect">
            <a:avLst/>
          </a:prstGeom>
          <a:noFill/>
        </p:spPr>
        <p:txBody>
          <a:bodyPr wrap="square" rtlCol="0">
            <a:spAutoFit/>
          </a:bodyPr>
          <a:p>
            <a:pPr indent="0" algn="just" fontAlgn="auto">
              <a:lnSpc>
                <a:spcPct val="150000"/>
              </a:lnSpc>
            </a:pPr>
            <a:r>
              <a:rPr lang="zh-CN" altLang="en-US" sz="2200">
                <a:latin typeface="微软雅黑" panose="020B0503020204020204" charset="-122"/>
                <a:ea typeface="微软雅黑" panose="020B0503020204020204" charset="-122"/>
              </a:rPr>
              <a:t>本次规划的主要对象为</a:t>
            </a:r>
            <a:r>
              <a:rPr lang="zh-CN" altLang="en-US" sz="2200" b="1">
                <a:latin typeface="微软雅黑" panose="020B0503020204020204" charset="-122"/>
                <a:ea typeface="微软雅黑" panose="020B0503020204020204" charset="-122"/>
              </a:rPr>
              <a:t>应急避难场所</a:t>
            </a:r>
            <a:r>
              <a:rPr lang="zh-CN" altLang="en-US" sz="2200">
                <a:latin typeface="微软雅黑" panose="020B0503020204020204" charset="-122"/>
                <a:ea typeface="微软雅黑" panose="020B0503020204020204" charset="-122"/>
              </a:rPr>
              <a:t>，是指用于因灾害产生的避难人员生活保障及集中救援的避难场所。包括现状已建成的地震应急避难场所及其他应急避难场所。</a:t>
            </a:r>
            <a:endParaRPr lang="zh-CN" altLang="en-US" sz="2200">
              <a:latin typeface="微软雅黑" panose="020B0503020204020204" charset="-122"/>
              <a:ea typeface="微软雅黑" panose="020B0503020204020204" charset="-122"/>
            </a:endParaRPr>
          </a:p>
          <a:p>
            <a:pPr indent="0" algn="just" fontAlgn="auto">
              <a:lnSpc>
                <a:spcPct val="150000"/>
              </a:lnSpc>
            </a:pPr>
            <a:r>
              <a:rPr lang="zh-CN" altLang="en-US" sz="2200">
                <a:latin typeface="微软雅黑" panose="020B0503020204020204" charset="-122"/>
                <a:ea typeface="微软雅黑" panose="020B0503020204020204" charset="-122"/>
              </a:rPr>
              <a:t>针对北京市昌平区</a:t>
            </a:r>
            <a:r>
              <a:rPr lang="zh-CN" altLang="en-US" sz="2200" b="1">
                <a:latin typeface="微软雅黑" panose="020B0503020204020204" charset="-122"/>
                <a:ea typeface="微软雅黑" panose="020B0503020204020204" charset="-122"/>
              </a:rPr>
              <a:t>主要灾害类型</a:t>
            </a:r>
            <a:r>
              <a:rPr lang="zh-CN" altLang="en-US" sz="2200">
                <a:latin typeface="微软雅黑" panose="020B0503020204020204" charset="-122"/>
                <a:ea typeface="微软雅黑" panose="020B0503020204020204" charset="-122"/>
              </a:rPr>
              <a:t>及应急避难场所功能特征，以应对</a:t>
            </a:r>
            <a:r>
              <a:rPr lang="zh-CN" altLang="en-US" sz="2200" b="1">
                <a:latin typeface="微软雅黑" panose="020B0503020204020204" charset="-122"/>
                <a:ea typeface="微软雅黑" panose="020B0503020204020204" charset="-122"/>
              </a:rPr>
              <a:t>地震、水灾</a:t>
            </a:r>
            <a:r>
              <a:rPr lang="zh-CN" altLang="en-US" sz="2200">
                <a:latin typeface="微软雅黑" panose="020B0503020204020204" charset="-122"/>
                <a:ea typeface="微软雅黑" panose="020B0503020204020204" charset="-122"/>
              </a:rPr>
              <a:t>等灾害为主，统筹兼顾</a:t>
            </a:r>
            <a:r>
              <a:rPr lang="zh-CN" altLang="en-US" sz="2200" b="1">
                <a:latin typeface="微软雅黑" panose="020B0503020204020204" charset="-122"/>
                <a:ea typeface="微软雅黑" panose="020B0503020204020204" charset="-122"/>
              </a:rPr>
              <a:t>气象灾害、突发地质灾害</a:t>
            </a:r>
            <a:r>
              <a:rPr lang="zh-CN" altLang="en-US" sz="2200">
                <a:latin typeface="微软雅黑" panose="020B0503020204020204" charset="-122"/>
                <a:ea typeface="微软雅黑" panose="020B0503020204020204" charset="-122"/>
              </a:rPr>
              <a:t>，危险化学品事故、火灾事故、重大传染病疫情、恐怖袭击事件等灾害，兼容支撑其他相关灾害风险，建立适应多灾种的安全庇护职能。</a:t>
            </a:r>
            <a:endParaRPr lang="zh-CN" altLang="en-US" sz="2200">
              <a:latin typeface="微软雅黑" panose="020B0503020204020204" charset="-122"/>
              <a:ea typeface="微软雅黑" panose="020B0503020204020204" charset="-122"/>
            </a:endParaRPr>
          </a:p>
        </p:txBody>
      </p:sp>
      <p:pic>
        <p:nvPicPr>
          <p:cNvPr id="10" name="图片 9" descr="洪水"/>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1769745" y="4425950"/>
            <a:ext cx="1172210" cy="1172210"/>
          </a:xfrm>
          <a:prstGeom prst="rect">
            <a:avLst/>
          </a:prstGeom>
        </p:spPr>
      </p:pic>
      <p:pic>
        <p:nvPicPr>
          <p:cNvPr id="11" name="图片 10" descr="事故"/>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4377690" y="4425950"/>
            <a:ext cx="1100455" cy="1100455"/>
          </a:xfrm>
          <a:prstGeom prst="rect">
            <a:avLst/>
          </a:prstGeom>
        </p:spPr>
      </p:pic>
      <p:pic>
        <p:nvPicPr>
          <p:cNvPr id="12" name="图片 11" descr="防御病毒"/>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6743065" y="4472305"/>
            <a:ext cx="1078865" cy="1078865"/>
          </a:xfrm>
          <a:prstGeom prst="rect">
            <a:avLst/>
          </a:prstGeom>
        </p:spPr>
      </p:pic>
      <p:pic>
        <p:nvPicPr>
          <p:cNvPr id="13" name="图片 12" descr="旅行安全"/>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9159875" y="4457065"/>
            <a:ext cx="1007110" cy="1007110"/>
          </a:xfrm>
          <a:prstGeom prst="rect">
            <a:avLst/>
          </a:prstGeom>
        </p:spPr>
      </p:pic>
      <p:sp>
        <p:nvSpPr>
          <p:cNvPr id="14" name="文本框 13"/>
          <p:cNvSpPr txBox="1"/>
          <p:nvPr>
            <p:custDataLst>
              <p:tags r:id="rId14"/>
            </p:custDataLst>
          </p:nvPr>
        </p:nvSpPr>
        <p:spPr>
          <a:xfrm>
            <a:off x="1883410" y="5742305"/>
            <a:ext cx="1611630" cy="337185"/>
          </a:xfrm>
          <a:prstGeom prst="rect">
            <a:avLst/>
          </a:prstGeom>
          <a:noFill/>
        </p:spPr>
        <p:txBody>
          <a:bodyPr wrap="square" rtlCol="0">
            <a:spAutoFit/>
          </a:bodyPr>
          <a:p>
            <a:r>
              <a:rPr lang="zh-CN" altLang="en-US" sz="1600">
                <a:latin typeface="微软雅黑" panose="020B0503020204020204" charset="-122"/>
                <a:ea typeface="微软雅黑" panose="020B0503020204020204" charset="-122"/>
              </a:rPr>
              <a:t>自然灾害</a:t>
            </a:r>
            <a:endParaRPr lang="zh-CN" altLang="en-US" sz="1600">
              <a:latin typeface="微软雅黑" panose="020B0503020204020204" charset="-122"/>
              <a:ea typeface="微软雅黑" panose="020B0503020204020204" charset="-122"/>
            </a:endParaRPr>
          </a:p>
        </p:txBody>
      </p:sp>
      <p:sp>
        <p:nvSpPr>
          <p:cNvPr id="15" name="文本框 14"/>
          <p:cNvSpPr txBox="1"/>
          <p:nvPr>
            <p:custDataLst>
              <p:tags r:id="rId15"/>
            </p:custDataLst>
          </p:nvPr>
        </p:nvSpPr>
        <p:spPr>
          <a:xfrm>
            <a:off x="9159875" y="5744210"/>
            <a:ext cx="1611630" cy="337185"/>
          </a:xfrm>
          <a:prstGeom prst="rect">
            <a:avLst/>
          </a:prstGeom>
          <a:noFill/>
        </p:spPr>
        <p:txBody>
          <a:bodyPr wrap="square" rtlCol="0">
            <a:spAutoFit/>
          </a:bodyPr>
          <a:p>
            <a:r>
              <a:rPr lang="zh-CN" altLang="en-US" sz="1600">
                <a:latin typeface="微软雅黑" panose="020B0503020204020204" charset="-122"/>
                <a:ea typeface="微软雅黑" panose="020B0503020204020204" charset="-122"/>
              </a:rPr>
              <a:t>社会安全事件</a:t>
            </a:r>
            <a:endParaRPr lang="zh-CN" altLang="en-US" sz="1600">
              <a:latin typeface="微软雅黑" panose="020B0503020204020204" charset="-122"/>
              <a:ea typeface="微软雅黑" panose="020B0503020204020204" charset="-122"/>
            </a:endParaRPr>
          </a:p>
        </p:txBody>
      </p:sp>
      <p:sp>
        <p:nvSpPr>
          <p:cNvPr id="16" name="文本框 15"/>
          <p:cNvSpPr txBox="1"/>
          <p:nvPr>
            <p:custDataLst>
              <p:tags r:id="rId16"/>
            </p:custDataLst>
          </p:nvPr>
        </p:nvSpPr>
        <p:spPr>
          <a:xfrm>
            <a:off x="6660515" y="5744210"/>
            <a:ext cx="1611630" cy="337185"/>
          </a:xfrm>
          <a:prstGeom prst="rect">
            <a:avLst/>
          </a:prstGeom>
          <a:noFill/>
        </p:spPr>
        <p:txBody>
          <a:bodyPr wrap="square" rtlCol="0">
            <a:spAutoFit/>
          </a:bodyPr>
          <a:p>
            <a:r>
              <a:rPr lang="zh-CN" altLang="en-US" sz="1600">
                <a:latin typeface="微软雅黑" panose="020B0503020204020204" charset="-122"/>
                <a:ea typeface="微软雅黑" panose="020B0503020204020204" charset="-122"/>
              </a:rPr>
              <a:t>公共卫生事件</a:t>
            </a:r>
            <a:endParaRPr lang="zh-CN" altLang="en-US" sz="1600">
              <a:latin typeface="微软雅黑" panose="020B0503020204020204" charset="-122"/>
              <a:ea typeface="微软雅黑" panose="020B0503020204020204" charset="-122"/>
            </a:endParaRPr>
          </a:p>
        </p:txBody>
      </p:sp>
      <p:sp>
        <p:nvSpPr>
          <p:cNvPr id="17" name="文本框 16"/>
          <p:cNvSpPr txBox="1"/>
          <p:nvPr>
            <p:custDataLst>
              <p:tags r:id="rId17"/>
            </p:custDataLst>
          </p:nvPr>
        </p:nvSpPr>
        <p:spPr>
          <a:xfrm>
            <a:off x="4440555" y="5744210"/>
            <a:ext cx="1611630" cy="337185"/>
          </a:xfrm>
          <a:prstGeom prst="rect">
            <a:avLst/>
          </a:prstGeom>
          <a:noFill/>
        </p:spPr>
        <p:txBody>
          <a:bodyPr wrap="square" rtlCol="0">
            <a:spAutoFit/>
          </a:bodyPr>
          <a:p>
            <a:r>
              <a:rPr lang="zh-CN" altLang="en-US" sz="1600">
                <a:latin typeface="微软雅黑" panose="020B0503020204020204" charset="-122"/>
                <a:ea typeface="微软雅黑" panose="020B0503020204020204" charset="-122"/>
              </a:rPr>
              <a:t>事故灾难</a:t>
            </a:r>
            <a:endParaRPr lang="zh-CN" altLang="en-US" sz="1600">
              <a:latin typeface="微软雅黑" panose="020B0503020204020204" charset="-122"/>
              <a:ea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 r="2758" b="82325"/>
          <a:stretch>
            <a:fillRect/>
          </a:stretch>
        </p:blipFill>
        <p:spPr>
          <a:xfrm>
            <a:off x="336884" y="32084"/>
            <a:ext cx="11855116" cy="1212100"/>
          </a:xfrm>
          <a:prstGeom prst="rect">
            <a:avLst/>
          </a:prstGeom>
        </p:spPr>
      </p:pic>
      <p:sp>
        <p:nvSpPr>
          <p:cNvPr id="3" name="文本框 2"/>
          <p:cNvSpPr txBox="1"/>
          <p:nvPr/>
        </p:nvSpPr>
        <p:spPr>
          <a:xfrm>
            <a:off x="1097280" y="334010"/>
            <a:ext cx="4742180" cy="685165"/>
          </a:xfrm>
          <a:prstGeom prst="rect">
            <a:avLst/>
          </a:prstGeom>
          <a:noFill/>
        </p:spPr>
        <p:txBody>
          <a:bodyPr wrap="square" rtlCol="0">
            <a:noAutofit/>
          </a:bodyPr>
          <a:lstStyle/>
          <a:p>
            <a:pPr algn="l">
              <a:lnSpc>
                <a:spcPct val="90000"/>
              </a:lnSpc>
              <a:spcBef>
                <a:spcPts val="1000"/>
              </a:spcBef>
            </a:pPr>
            <a:r>
              <a:rPr lang="en-US" altLang="zh-CN" sz="3200" b="1" spc="70">
                <a:solidFill>
                  <a:schemeClr val="accent1"/>
                </a:solidFill>
                <a:latin typeface="微软雅黑" panose="020B0503020204020204" charset="-122"/>
                <a:ea typeface="微软雅黑" panose="020B0503020204020204" charset="-122"/>
                <a:sym typeface="+mn-ea"/>
              </a:rPr>
              <a:t>04 </a:t>
            </a:r>
            <a:r>
              <a:rPr lang="zh-CN" altLang="en-US" sz="3200" b="1" spc="70">
                <a:solidFill>
                  <a:schemeClr val="accent1"/>
                </a:solidFill>
                <a:latin typeface="Arial" panose="020B0604020202020204" pitchFamily="34" charset="0"/>
                <a:ea typeface="微软雅黑" panose="020B0503020204020204" charset="-122"/>
                <a:sym typeface="+mn-ea"/>
              </a:rPr>
              <a:t>规划原则</a:t>
            </a:r>
            <a:endParaRPr lang="zh-CN" altLang="en-US" sz="2400" b="1" spc="70">
              <a:solidFill>
                <a:schemeClr val="accent1"/>
              </a:solidFill>
              <a:latin typeface="Arial" panose="020B0604020202020204" pitchFamily="34" charset="0"/>
              <a:ea typeface="微软雅黑" panose="020B0503020204020204" charset="-122"/>
            </a:endParaRPr>
          </a:p>
          <a:p>
            <a:pPr>
              <a:lnSpc>
                <a:spcPct val="90000"/>
              </a:lnSpc>
              <a:spcBef>
                <a:spcPts val="1000"/>
              </a:spcBef>
            </a:pPr>
            <a:endParaRPr lang="zh-CN" altLang="en-US" sz="2400" b="1" spc="70" dirty="0">
              <a:solidFill>
                <a:schemeClr val="accent1"/>
              </a:solidFill>
              <a:latin typeface="Arial" panose="020B0604020202020204" pitchFamily="34" charset="0"/>
              <a:ea typeface="微软雅黑" panose="020B0503020204020204" charset="-122"/>
              <a:sym typeface="+mn-lt"/>
            </a:endParaRPr>
          </a:p>
        </p:txBody>
      </p:sp>
      <p:grpSp>
        <p:nvGrpSpPr>
          <p:cNvPr id="4" name="组合 3"/>
          <p:cNvGrpSpPr/>
          <p:nvPr/>
        </p:nvGrpSpPr>
        <p:grpSpPr>
          <a:xfrm>
            <a:off x="594439" y="258233"/>
            <a:ext cx="441220" cy="547312"/>
            <a:chOff x="594438" y="321733"/>
            <a:chExt cx="719061" cy="891959"/>
          </a:xfrm>
        </p:grpSpPr>
        <p:grpSp>
          <p:nvGrpSpPr>
            <p:cNvPr id="5" name="组合 4"/>
            <p:cNvGrpSpPr/>
            <p:nvPr/>
          </p:nvGrpSpPr>
          <p:grpSpPr>
            <a:xfrm>
              <a:off x="594438" y="321733"/>
              <a:ext cx="719061" cy="820994"/>
              <a:chOff x="601313" y="268472"/>
              <a:chExt cx="402995" cy="460123"/>
            </a:xfrm>
          </p:grpSpPr>
          <p:sp>
            <p:nvSpPr>
              <p:cNvPr id="7" name="六边形 6"/>
              <p:cNvSpPr/>
              <p:nvPr/>
            </p:nvSpPr>
            <p:spPr>
              <a:xfrm rot="10800000">
                <a:off x="883213" y="268472"/>
                <a:ext cx="121095" cy="104392"/>
              </a:xfrm>
              <a:prstGeom prst="hexagon">
                <a:avLst/>
              </a:prstGeom>
              <a:gradFill flip="none" rotWithShape="1">
                <a:gsLst>
                  <a:gs pos="4000">
                    <a:srgbClr val="4EC0A9"/>
                  </a:gs>
                  <a:gs pos="100000">
                    <a:srgbClr val="1461D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六边形 7"/>
              <p:cNvSpPr/>
              <p:nvPr/>
            </p:nvSpPr>
            <p:spPr>
              <a:xfrm rot="10800000">
                <a:off x="601313" y="435358"/>
                <a:ext cx="340155" cy="293237"/>
              </a:xfrm>
              <a:prstGeom prst="hexagon">
                <a:avLst/>
              </a:prstGeom>
              <a:noFill/>
              <a:ln w="44450">
                <a:gradFill>
                  <a:gsLst>
                    <a:gs pos="0">
                      <a:srgbClr val="4EC0A9"/>
                    </a:gs>
                    <a:gs pos="100000">
                      <a:srgbClr val="1461D5"/>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gradFill>
                    <a:gsLst>
                      <a:gs pos="4000">
                        <a:srgbClr val="4EC0A9"/>
                      </a:gs>
                      <a:gs pos="100000">
                        <a:srgbClr val="1461D5"/>
                      </a:gs>
                    </a:gsLst>
                    <a:path path="circle">
                      <a:fillToRect l="100000" t="100000"/>
                    </a:path>
                  </a:gradFill>
                  <a:latin typeface="微软雅黑" panose="020B0503020204020204" charset="-122"/>
                  <a:ea typeface="微软雅黑" panose="020B0503020204020204" charset="-122"/>
                </a:endParaRPr>
              </a:p>
            </p:txBody>
          </p:sp>
        </p:grpSp>
        <p:sp>
          <p:nvSpPr>
            <p:cNvPr id="6" name="矩形 5"/>
            <p:cNvSpPr/>
            <p:nvPr/>
          </p:nvSpPr>
          <p:spPr>
            <a:xfrm>
              <a:off x="760439" y="561629"/>
              <a:ext cx="301056" cy="652063"/>
            </a:xfrm>
            <a:prstGeom prst="rect">
              <a:avLst/>
            </a:prstGeom>
          </p:spPr>
          <p:txBody>
            <a:bodyPr wrap="none">
              <a:spAutoFit/>
            </a:bodyPr>
            <a:lstStyle/>
            <a:p>
              <a:pPr algn="ctr"/>
              <a:endParaRPr lang="zh-CN" altLang="en-US" sz="2000" dirty="0"/>
            </a:p>
          </p:txBody>
        </p:sp>
      </p:grpSp>
      <p:sp>
        <p:nvSpPr>
          <p:cNvPr id="143" name="灯片编号占位符 3"/>
          <p:cNvSpPr>
            <a:spLocks noGrp="1"/>
          </p:cNvSpPr>
          <p:nvPr>
            <p:ph type="sldNum" sz="quarter" idx="12"/>
          </p:nvPr>
        </p:nvSpPr>
        <p:spPr>
          <a:xfrm>
            <a:off x="8943975" y="6385209"/>
            <a:ext cx="2743200" cy="365125"/>
          </a:xfrm>
        </p:spPr>
        <p:txBody>
          <a:bodyPr/>
          <a:lstStyle/>
          <a:p>
            <a:fld id="{430851D7-3552-44AB-8522-5B5C38BBEDA5}" type="slidenum">
              <a:rPr lang="zh-CN" altLang="en-US" smtClean="0">
                <a:latin typeface="微软雅黑" panose="020B0503020204020204" charset="-122"/>
                <a:ea typeface="微软雅黑" panose="020B0503020204020204" charset="-122"/>
              </a:rPr>
            </a:fld>
            <a:endParaRPr lang="zh-CN" altLang="en-US" dirty="0">
              <a:latin typeface="微软雅黑" panose="020B0503020204020204" charset="-122"/>
              <a:ea typeface="微软雅黑" panose="020B0503020204020204" charset="-122"/>
            </a:endParaRPr>
          </a:p>
        </p:txBody>
      </p:sp>
      <p:sp>
        <p:nvSpPr>
          <p:cNvPr id="29" name="圆角矩形 1"/>
          <p:cNvSpPr/>
          <p:nvPr>
            <p:custDataLst>
              <p:tags r:id="rId2"/>
            </p:custDataLst>
          </p:nvPr>
        </p:nvSpPr>
        <p:spPr>
          <a:xfrm>
            <a:off x="1255078" y="1491298"/>
            <a:ext cx="4509549" cy="2226897"/>
          </a:xfrm>
          <a:prstGeom prst="roundRect">
            <a:avLst>
              <a:gd name="adj" fmla="val 0"/>
            </a:avLst>
          </a:prstGeom>
          <a:solidFill>
            <a:schemeClr val="accent1">
              <a:alpha val="10000"/>
            </a:schemeClr>
          </a:soli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9" name="矩形 8"/>
          <p:cNvSpPr/>
          <p:nvPr>
            <p:custDataLst>
              <p:tags r:id="rId3"/>
            </p:custDataLst>
          </p:nvPr>
        </p:nvSpPr>
        <p:spPr>
          <a:xfrm>
            <a:off x="1770063" y="2102803"/>
            <a:ext cx="3651495" cy="1392779"/>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400" dirty="0">
                <a:ln>
                  <a:noFill/>
                  <a:prstDash val="sysDot"/>
                </a:ln>
                <a:solidFill>
                  <a:schemeClr val="tx1">
                    <a:lumMod val="85000"/>
                    <a:lumOff val="15000"/>
                  </a:schemeClr>
                </a:solidFill>
                <a:latin typeface="微软雅黑" panose="020B0503020204020204" charset="-122"/>
                <a:ea typeface="微软雅黑" panose="020B0503020204020204" charset="-122"/>
                <a:cs typeface="+mn-ea"/>
                <a:sym typeface="+mn-ea"/>
              </a:rPr>
              <a:t>坚持以保护人民群众生命安全作为出发点和落脚点，充分考虑并满足广大市民临灾时快速就近抵达、有序疏散要求，均衡布局、高标准建设覆盖全域和服务全部人口的应急避难场所。</a:t>
            </a:r>
            <a:endParaRPr lang="zh-CN" altLang="en-US" sz="1400" dirty="0">
              <a:ln>
                <a:noFill/>
                <a:prstDash val="sysDot"/>
              </a:ln>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0" name="矩形 9"/>
          <p:cNvSpPr/>
          <p:nvPr>
            <p:custDataLst>
              <p:tags r:id="rId4"/>
            </p:custDataLst>
          </p:nvPr>
        </p:nvSpPr>
        <p:spPr>
          <a:xfrm>
            <a:off x="1770063" y="1589088"/>
            <a:ext cx="3651495" cy="564204"/>
          </a:xfrm>
          <a:prstGeom prst="rect">
            <a:avLst/>
          </a:prstGeom>
          <a:noFill/>
        </p:spPr>
        <p:txBody>
          <a:bodyPr wrap="square" lIns="0" tIns="0" rIns="0" bIns="0" rtlCol="0" anchor="ctr">
            <a:noAutofit/>
          </a:bodyPr>
          <a:p>
            <a:pPr>
              <a:spcBef>
                <a:spcPct val="0"/>
              </a:spcBef>
              <a:spcAft>
                <a:spcPct val="0"/>
              </a:spcAft>
            </a:pPr>
            <a:r>
              <a:rPr lang="zh-CN" altLang="en-US" sz="2200" b="1">
                <a:solidFill>
                  <a:schemeClr val="accent1"/>
                </a:solidFill>
                <a:latin typeface="微软雅黑" panose="020B0503020204020204" charset="-122"/>
                <a:ea typeface="微软雅黑" panose="020B0503020204020204" charset="-122"/>
                <a:cs typeface="+mn-ea"/>
                <a:sym typeface="+mn-ea"/>
              </a:rPr>
              <a:t>坚持民生为要、生命至上</a:t>
            </a:r>
            <a:endParaRPr lang="zh-CN" altLang="en-US" sz="2200" b="1">
              <a:solidFill>
                <a:schemeClr val="accent1"/>
              </a:solidFill>
              <a:latin typeface="微软雅黑" panose="020B0503020204020204" charset="-122"/>
              <a:ea typeface="微软雅黑" panose="020B0503020204020204" charset="-122"/>
              <a:cs typeface="+mn-ea"/>
              <a:sym typeface="+mn-ea"/>
            </a:endParaRPr>
          </a:p>
        </p:txBody>
      </p:sp>
      <p:sp>
        <p:nvSpPr>
          <p:cNvPr id="11" name="矩形 10"/>
          <p:cNvSpPr/>
          <p:nvPr>
            <p:custDataLst>
              <p:tags r:id="rId5"/>
            </p:custDataLst>
          </p:nvPr>
        </p:nvSpPr>
        <p:spPr>
          <a:xfrm>
            <a:off x="652463" y="1491298"/>
            <a:ext cx="921785" cy="1644162"/>
          </a:xfrm>
          <a:prstGeom prst="rect">
            <a:avLst/>
          </a:prstGeom>
          <a:noFill/>
        </p:spPr>
        <p:txBody>
          <a:bodyPr wrap="none" lIns="0" tIns="0" rIns="0" bIns="0" rtlCol="0" anchor="t" anchorCtr="0">
            <a:noAutofit/>
          </a:bodyPr>
          <a:p>
            <a:pPr algn="ctr">
              <a:spcBef>
                <a:spcPct val="0"/>
              </a:spcBef>
              <a:spcAft>
                <a:spcPct val="0"/>
              </a:spcAft>
            </a:pPr>
            <a:r>
              <a:rPr lang="en-US" altLang="zh-CN" sz="8800" b="1" dirty="0">
                <a:gradFill flip="none" rotWithShape="1">
                  <a:gsLst>
                    <a:gs pos="0">
                      <a:schemeClr val="accent1">
                        <a:lumMod val="40000"/>
                        <a:lumOff val="60000"/>
                        <a:alpha val="100000"/>
                      </a:schemeClr>
                    </a:gs>
                    <a:gs pos="72000">
                      <a:schemeClr val="accent1">
                        <a:alpha val="100000"/>
                      </a:schemeClr>
                    </a:gs>
                  </a:gsLst>
                  <a:lin ang="2700000" scaled="1"/>
                  <a:tileRect/>
                </a:gradFill>
                <a:latin typeface="微软雅黑" panose="020B0503020204020204" charset="-122"/>
                <a:ea typeface="微软雅黑" panose="020B0503020204020204" charset="-122"/>
                <a:cs typeface="+mn-ea"/>
                <a:sym typeface="+mn-ea"/>
              </a:rPr>
              <a:t>1</a:t>
            </a:r>
            <a:endParaRPr lang="en-US" altLang="zh-CN" sz="8800" b="1" dirty="0">
              <a:gradFill flip="none" rotWithShape="1">
                <a:gsLst>
                  <a:gs pos="0">
                    <a:schemeClr val="accent1">
                      <a:lumMod val="40000"/>
                      <a:lumOff val="60000"/>
                      <a:alpha val="100000"/>
                    </a:schemeClr>
                  </a:gs>
                  <a:gs pos="72000">
                    <a:schemeClr val="accent1">
                      <a:alpha val="100000"/>
                    </a:schemeClr>
                  </a:gs>
                </a:gsLst>
                <a:lin ang="2700000" scaled="1"/>
                <a:tileRect/>
              </a:gradFill>
              <a:latin typeface="微软雅黑" panose="020B0503020204020204" charset="-122"/>
              <a:ea typeface="微软雅黑" panose="020B0503020204020204" charset="-122"/>
              <a:cs typeface="+mn-ea"/>
              <a:sym typeface="+mn-ea"/>
            </a:endParaRPr>
          </a:p>
        </p:txBody>
      </p:sp>
      <p:sp>
        <p:nvSpPr>
          <p:cNvPr id="35" name="圆角矩形 1"/>
          <p:cNvSpPr/>
          <p:nvPr>
            <p:custDataLst>
              <p:tags r:id="rId6"/>
            </p:custDataLst>
          </p:nvPr>
        </p:nvSpPr>
        <p:spPr>
          <a:xfrm>
            <a:off x="6942773" y="1491298"/>
            <a:ext cx="4509549" cy="2226897"/>
          </a:xfrm>
          <a:prstGeom prst="roundRect">
            <a:avLst>
              <a:gd name="adj" fmla="val 0"/>
            </a:avLst>
          </a:prstGeom>
          <a:solidFill>
            <a:schemeClr val="accent2">
              <a:alpha val="10000"/>
            </a:schemeClr>
          </a:soli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2" name="矩形 11"/>
          <p:cNvSpPr/>
          <p:nvPr>
            <p:custDataLst>
              <p:tags r:id="rId7"/>
            </p:custDataLst>
          </p:nvPr>
        </p:nvSpPr>
        <p:spPr>
          <a:xfrm>
            <a:off x="6339523" y="1483678"/>
            <a:ext cx="921785" cy="1644162"/>
          </a:xfrm>
          <a:prstGeom prst="rect">
            <a:avLst/>
          </a:prstGeom>
          <a:noFill/>
        </p:spPr>
        <p:txBody>
          <a:bodyPr wrap="none" lIns="0" tIns="0" rIns="0" bIns="0" rtlCol="0" anchor="t" anchorCtr="0">
            <a:noAutofit/>
          </a:bodyPr>
          <a:p>
            <a:pPr algn="ctr">
              <a:spcBef>
                <a:spcPct val="0"/>
              </a:spcBef>
              <a:spcAft>
                <a:spcPct val="0"/>
              </a:spcAft>
            </a:pPr>
            <a:r>
              <a:rPr lang="en-US" altLang="zh-CN" sz="8800" b="1">
                <a:gradFill flip="none" rotWithShape="1">
                  <a:gsLst>
                    <a:gs pos="0">
                      <a:schemeClr val="accent2">
                        <a:lumMod val="40000"/>
                        <a:lumOff val="60000"/>
                        <a:alpha val="100000"/>
                      </a:schemeClr>
                    </a:gs>
                    <a:gs pos="72000">
                      <a:schemeClr val="accent2">
                        <a:alpha val="100000"/>
                      </a:schemeClr>
                    </a:gs>
                  </a:gsLst>
                  <a:lin ang="2700000" scaled="1"/>
                  <a:tileRect/>
                </a:gradFill>
                <a:latin typeface="微软雅黑" panose="020B0503020204020204" charset="-122"/>
                <a:ea typeface="微软雅黑" panose="020B0503020204020204" charset="-122"/>
                <a:cs typeface="+mn-ea"/>
                <a:sym typeface="+mn-ea"/>
              </a:rPr>
              <a:t>2</a:t>
            </a:r>
            <a:endParaRPr lang="en-US" altLang="zh-CN" sz="8800" b="1">
              <a:gradFill flip="none" rotWithShape="1">
                <a:gsLst>
                  <a:gs pos="0">
                    <a:schemeClr val="accent2">
                      <a:lumMod val="40000"/>
                      <a:lumOff val="60000"/>
                      <a:alpha val="100000"/>
                    </a:schemeClr>
                  </a:gs>
                  <a:gs pos="72000">
                    <a:schemeClr val="accent2">
                      <a:alpha val="100000"/>
                    </a:schemeClr>
                  </a:gs>
                </a:gsLst>
                <a:lin ang="2700000" scaled="1"/>
                <a:tileRect/>
              </a:gradFill>
              <a:latin typeface="微软雅黑" panose="020B0503020204020204" charset="-122"/>
              <a:ea typeface="微软雅黑" panose="020B0503020204020204" charset="-122"/>
              <a:cs typeface="+mn-ea"/>
              <a:sym typeface="+mn-ea"/>
            </a:endParaRPr>
          </a:p>
        </p:txBody>
      </p:sp>
      <p:sp>
        <p:nvSpPr>
          <p:cNvPr id="41" name="圆角矩形 1"/>
          <p:cNvSpPr/>
          <p:nvPr>
            <p:custDataLst>
              <p:tags r:id="rId8"/>
            </p:custDataLst>
          </p:nvPr>
        </p:nvSpPr>
        <p:spPr>
          <a:xfrm>
            <a:off x="1255078" y="3984943"/>
            <a:ext cx="4509549" cy="2226897"/>
          </a:xfrm>
          <a:prstGeom prst="roundRect">
            <a:avLst>
              <a:gd name="adj" fmla="val 0"/>
            </a:avLst>
          </a:prstGeom>
          <a:solidFill>
            <a:schemeClr val="accent1">
              <a:alpha val="10000"/>
            </a:schemeClr>
          </a:soli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3" name="矩形 12"/>
          <p:cNvSpPr/>
          <p:nvPr>
            <p:custDataLst>
              <p:tags r:id="rId9"/>
            </p:custDataLst>
          </p:nvPr>
        </p:nvSpPr>
        <p:spPr>
          <a:xfrm>
            <a:off x="1770380" y="4576445"/>
            <a:ext cx="3774440" cy="1392555"/>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400" dirty="0">
                <a:ln>
                  <a:noFill/>
                  <a:prstDash val="sysDot"/>
                </a:ln>
                <a:solidFill>
                  <a:schemeClr val="tx1">
                    <a:lumMod val="85000"/>
                    <a:lumOff val="15000"/>
                  </a:schemeClr>
                </a:solidFill>
                <a:latin typeface="微软雅黑" panose="020B0503020204020204" charset="-122"/>
                <a:ea typeface="微软雅黑" panose="020B0503020204020204" charset="-122"/>
                <a:cs typeface="+mn-ea"/>
                <a:sym typeface="+mn-ea"/>
              </a:rPr>
              <a:t>充分利用现有或拟建的公园、绿地、广场、学校操场、体育场（馆）、会展中心、人民工程等建设应急避难场所，配置必要的应急设施、应急物资，健全完善应急避难场所各项功能。</a:t>
            </a:r>
            <a:endParaRPr lang="zh-CN" altLang="en-US" sz="1400" dirty="0">
              <a:ln>
                <a:noFill/>
                <a:prstDash val="sysDot"/>
              </a:ln>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4" name="矩形 13"/>
          <p:cNvSpPr/>
          <p:nvPr>
            <p:custDataLst>
              <p:tags r:id="rId10"/>
            </p:custDataLst>
          </p:nvPr>
        </p:nvSpPr>
        <p:spPr>
          <a:xfrm>
            <a:off x="1770063" y="4082733"/>
            <a:ext cx="3651495" cy="564204"/>
          </a:xfrm>
          <a:prstGeom prst="rect">
            <a:avLst/>
          </a:prstGeom>
          <a:noFill/>
        </p:spPr>
        <p:txBody>
          <a:bodyPr wrap="square" lIns="0" tIns="0" rIns="0" bIns="0" rtlCol="0" anchor="ctr">
            <a:noAutofit/>
          </a:bodyPr>
          <a:p>
            <a:pPr>
              <a:spcBef>
                <a:spcPct val="0"/>
              </a:spcBef>
              <a:spcAft>
                <a:spcPct val="0"/>
              </a:spcAft>
            </a:pPr>
            <a:r>
              <a:rPr lang="zh-CN" altLang="en-US" sz="2200" b="1">
                <a:solidFill>
                  <a:schemeClr val="accent1"/>
                </a:solidFill>
                <a:latin typeface="微软雅黑" panose="020B0503020204020204" charset="-122"/>
                <a:ea typeface="微软雅黑" panose="020B0503020204020204" charset="-122"/>
                <a:cs typeface="+mn-ea"/>
                <a:sym typeface="+mn-ea"/>
              </a:rPr>
              <a:t>坚持因地制宜、功能完善</a:t>
            </a:r>
            <a:endParaRPr lang="zh-CN" altLang="en-US" sz="2200" b="1">
              <a:solidFill>
                <a:schemeClr val="accent1"/>
              </a:solidFill>
              <a:latin typeface="微软雅黑" panose="020B0503020204020204" charset="-122"/>
              <a:ea typeface="微软雅黑" panose="020B0503020204020204" charset="-122"/>
              <a:cs typeface="+mn-ea"/>
              <a:sym typeface="+mn-ea"/>
            </a:endParaRPr>
          </a:p>
        </p:txBody>
      </p:sp>
      <p:sp>
        <p:nvSpPr>
          <p:cNvPr id="15" name="矩形 14"/>
          <p:cNvSpPr/>
          <p:nvPr>
            <p:custDataLst>
              <p:tags r:id="rId11"/>
            </p:custDataLst>
          </p:nvPr>
        </p:nvSpPr>
        <p:spPr>
          <a:xfrm>
            <a:off x="651828" y="3984943"/>
            <a:ext cx="921785" cy="1644162"/>
          </a:xfrm>
          <a:prstGeom prst="rect">
            <a:avLst/>
          </a:prstGeom>
          <a:noFill/>
        </p:spPr>
        <p:txBody>
          <a:bodyPr wrap="none" lIns="0" tIns="0" rIns="0" bIns="0" rtlCol="0" anchor="t" anchorCtr="0">
            <a:noAutofit/>
          </a:bodyPr>
          <a:p>
            <a:pPr algn="ctr">
              <a:spcBef>
                <a:spcPct val="0"/>
              </a:spcBef>
              <a:spcAft>
                <a:spcPct val="0"/>
              </a:spcAft>
            </a:pPr>
            <a:r>
              <a:rPr lang="en-US" altLang="zh-CN" sz="8800" b="1">
                <a:gradFill flip="none" rotWithShape="1">
                  <a:gsLst>
                    <a:gs pos="0">
                      <a:schemeClr val="accent1">
                        <a:lumMod val="40000"/>
                        <a:lumOff val="60000"/>
                        <a:alpha val="100000"/>
                      </a:schemeClr>
                    </a:gs>
                    <a:gs pos="72000">
                      <a:schemeClr val="accent1">
                        <a:alpha val="100000"/>
                      </a:schemeClr>
                    </a:gs>
                  </a:gsLst>
                  <a:lin ang="2700000" scaled="1"/>
                  <a:tileRect/>
                </a:gradFill>
                <a:latin typeface="微软雅黑" panose="020B0503020204020204" charset="-122"/>
                <a:ea typeface="微软雅黑" panose="020B0503020204020204" charset="-122"/>
                <a:cs typeface="+mn-ea"/>
                <a:sym typeface="+mn-ea"/>
              </a:rPr>
              <a:t>3</a:t>
            </a:r>
            <a:endParaRPr lang="en-US" altLang="zh-CN" sz="8800" b="1">
              <a:gradFill flip="none" rotWithShape="1">
                <a:gsLst>
                  <a:gs pos="0">
                    <a:schemeClr val="accent1">
                      <a:lumMod val="40000"/>
                      <a:lumOff val="60000"/>
                      <a:alpha val="100000"/>
                    </a:schemeClr>
                  </a:gs>
                  <a:gs pos="72000">
                    <a:schemeClr val="accent1">
                      <a:alpha val="100000"/>
                    </a:schemeClr>
                  </a:gs>
                </a:gsLst>
                <a:lin ang="2700000" scaled="1"/>
                <a:tileRect/>
              </a:gradFill>
              <a:latin typeface="微软雅黑" panose="020B0503020204020204" charset="-122"/>
              <a:ea typeface="微软雅黑" panose="020B0503020204020204" charset="-122"/>
              <a:cs typeface="+mn-ea"/>
              <a:sym typeface="+mn-ea"/>
            </a:endParaRPr>
          </a:p>
        </p:txBody>
      </p:sp>
      <p:sp>
        <p:nvSpPr>
          <p:cNvPr id="45" name="圆角矩形 1"/>
          <p:cNvSpPr/>
          <p:nvPr>
            <p:custDataLst>
              <p:tags r:id="rId12"/>
            </p:custDataLst>
          </p:nvPr>
        </p:nvSpPr>
        <p:spPr>
          <a:xfrm>
            <a:off x="6942773" y="3984943"/>
            <a:ext cx="4509549" cy="2226897"/>
          </a:xfrm>
          <a:prstGeom prst="roundRect">
            <a:avLst>
              <a:gd name="adj" fmla="val 0"/>
            </a:avLst>
          </a:prstGeom>
          <a:solidFill>
            <a:schemeClr val="accent2">
              <a:alpha val="10000"/>
            </a:schemeClr>
          </a:soli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6" name="矩形 15"/>
          <p:cNvSpPr/>
          <p:nvPr>
            <p:custDataLst>
              <p:tags r:id="rId13"/>
            </p:custDataLst>
          </p:nvPr>
        </p:nvSpPr>
        <p:spPr>
          <a:xfrm>
            <a:off x="6338888" y="3977323"/>
            <a:ext cx="921785" cy="1644162"/>
          </a:xfrm>
          <a:prstGeom prst="rect">
            <a:avLst/>
          </a:prstGeom>
          <a:noFill/>
        </p:spPr>
        <p:txBody>
          <a:bodyPr wrap="none" lIns="0" tIns="0" rIns="0" bIns="0" rtlCol="0" anchor="t" anchorCtr="0">
            <a:noAutofit/>
          </a:bodyPr>
          <a:p>
            <a:pPr algn="ctr">
              <a:spcBef>
                <a:spcPct val="0"/>
              </a:spcBef>
              <a:spcAft>
                <a:spcPct val="0"/>
              </a:spcAft>
            </a:pPr>
            <a:r>
              <a:rPr lang="en-US" altLang="zh-CN" sz="8800" b="1" dirty="0">
                <a:gradFill flip="none" rotWithShape="1">
                  <a:gsLst>
                    <a:gs pos="0">
                      <a:schemeClr val="accent2">
                        <a:lumMod val="40000"/>
                        <a:lumOff val="60000"/>
                        <a:alpha val="100000"/>
                      </a:schemeClr>
                    </a:gs>
                    <a:gs pos="72000">
                      <a:schemeClr val="accent2">
                        <a:alpha val="100000"/>
                      </a:schemeClr>
                    </a:gs>
                  </a:gsLst>
                  <a:lin ang="2700000" scaled="1"/>
                  <a:tileRect/>
                </a:gradFill>
                <a:latin typeface="微软雅黑" panose="020B0503020204020204" charset="-122"/>
                <a:ea typeface="微软雅黑" panose="020B0503020204020204" charset="-122"/>
                <a:cs typeface="+mn-ea"/>
                <a:sym typeface="+mn-ea"/>
              </a:rPr>
              <a:t>4</a:t>
            </a:r>
            <a:endParaRPr lang="en-US" altLang="zh-CN" sz="8800" b="1" dirty="0">
              <a:gradFill flip="none" rotWithShape="1">
                <a:gsLst>
                  <a:gs pos="0">
                    <a:schemeClr val="accent2">
                      <a:lumMod val="40000"/>
                      <a:lumOff val="60000"/>
                      <a:alpha val="100000"/>
                    </a:schemeClr>
                  </a:gs>
                  <a:gs pos="72000">
                    <a:schemeClr val="accent2">
                      <a:alpha val="100000"/>
                    </a:schemeClr>
                  </a:gs>
                </a:gsLst>
                <a:lin ang="2700000" scaled="1"/>
                <a:tileRect/>
              </a:gradFill>
              <a:latin typeface="微软雅黑" panose="020B0503020204020204" charset="-122"/>
              <a:ea typeface="微软雅黑" panose="020B0503020204020204" charset="-122"/>
              <a:cs typeface="+mn-ea"/>
              <a:sym typeface="+mn-ea"/>
            </a:endParaRPr>
          </a:p>
        </p:txBody>
      </p:sp>
      <p:sp>
        <p:nvSpPr>
          <p:cNvPr id="17" name="矩形 16"/>
          <p:cNvSpPr/>
          <p:nvPr>
            <p:custDataLst>
              <p:tags r:id="rId14"/>
            </p:custDataLst>
          </p:nvPr>
        </p:nvSpPr>
        <p:spPr>
          <a:xfrm>
            <a:off x="7458075" y="2103120"/>
            <a:ext cx="3774440" cy="1392555"/>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400">
                <a:ln>
                  <a:noFill/>
                  <a:prstDash val="sysDot"/>
                </a:ln>
                <a:solidFill>
                  <a:schemeClr val="tx1">
                    <a:lumMod val="85000"/>
                    <a:lumOff val="15000"/>
                  </a:schemeClr>
                </a:solidFill>
                <a:latin typeface="微软雅黑" panose="020B0503020204020204" charset="-122"/>
                <a:ea typeface="微软雅黑" panose="020B0503020204020204" charset="-122"/>
                <a:cs typeface="+mn-ea"/>
                <a:sym typeface="+mn-ea"/>
              </a:rPr>
              <a:t>根据人口数量、建筑密度等因素，合理确定应急避难场所用地面积和总体规模，结合市政基础设施和周边环境，合理规划布局，既方便居民疏散，又易于政府救灾和群众安置，保障灾后群众基本生活。</a:t>
            </a:r>
            <a:endParaRPr lang="zh-CN" altLang="en-US" sz="1400">
              <a:ln>
                <a:noFill/>
                <a:prstDash val="sysDot"/>
              </a:ln>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8" name="矩形 17"/>
          <p:cNvSpPr/>
          <p:nvPr>
            <p:custDataLst>
              <p:tags r:id="rId15"/>
            </p:custDataLst>
          </p:nvPr>
        </p:nvSpPr>
        <p:spPr>
          <a:xfrm>
            <a:off x="7457758" y="1589088"/>
            <a:ext cx="3651495" cy="564204"/>
          </a:xfrm>
          <a:prstGeom prst="rect">
            <a:avLst/>
          </a:prstGeom>
          <a:noFill/>
        </p:spPr>
        <p:txBody>
          <a:bodyPr wrap="square" lIns="0" tIns="0" rIns="0" bIns="0" rtlCol="0" anchor="ctr">
            <a:noAutofit/>
          </a:bodyPr>
          <a:p>
            <a:pPr>
              <a:spcBef>
                <a:spcPct val="0"/>
              </a:spcBef>
              <a:spcAft>
                <a:spcPct val="0"/>
              </a:spcAft>
            </a:pPr>
            <a:r>
              <a:rPr lang="zh-CN" altLang="en-US" sz="2200" b="1">
                <a:solidFill>
                  <a:schemeClr val="accent2"/>
                </a:solidFill>
                <a:latin typeface="微软雅黑" panose="020B0503020204020204" charset="-122"/>
                <a:ea typeface="微软雅黑" panose="020B0503020204020204" charset="-122"/>
                <a:cs typeface="+mn-ea"/>
                <a:sym typeface="+mn-ea"/>
              </a:rPr>
              <a:t>坚持统筹规划、合理布局</a:t>
            </a:r>
            <a:endParaRPr lang="zh-CN" altLang="en-US" sz="2200" b="1">
              <a:solidFill>
                <a:schemeClr val="accent2"/>
              </a:solidFill>
              <a:latin typeface="微软雅黑" panose="020B0503020204020204" charset="-122"/>
              <a:ea typeface="微软雅黑" panose="020B0503020204020204" charset="-122"/>
              <a:cs typeface="+mn-ea"/>
              <a:sym typeface="+mn-ea"/>
            </a:endParaRPr>
          </a:p>
        </p:txBody>
      </p:sp>
      <p:sp>
        <p:nvSpPr>
          <p:cNvPr id="19" name="矩形 18"/>
          <p:cNvSpPr/>
          <p:nvPr>
            <p:custDataLst>
              <p:tags r:id="rId16"/>
            </p:custDataLst>
          </p:nvPr>
        </p:nvSpPr>
        <p:spPr>
          <a:xfrm>
            <a:off x="7458075" y="4576445"/>
            <a:ext cx="3774440" cy="1392555"/>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400">
                <a:ln>
                  <a:noFill/>
                  <a:prstDash val="sysDot"/>
                </a:ln>
                <a:solidFill>
                  <a:schemeClr val="tx1">
                    <a:lumMod val="85000"/>
                    <a:lumOff val="15000"/>
                  </a:schemeClr>
                </a:solidFill>
                <a:latin typeface="微软雅黑" panose="020B0503020204020204" charset="-122"/>
                <a:ea typeface="微软雅黑" panose="020B0503020204020204" charset="-122"/>
                <a:cs typeface="+mn-ea"/>
                <a:sym typeface="+mn-ea"/>
              </a:rPr>
              <a:t>以防大震、救大灾为重点，同时兼顾其他需求，妥善处理应急避难场所建设与城市更新的关系，强化资源集约统筹利用，推动应急避难场所与城市公共设施的共享设置，完善新建设施的接入条件，实现应急避难场所体系化建设。</a:t>
            </a:r>
            <a:endParaRPr lang="zh-CN" altLang="en-US" sz="1400">
              <a:ln>
                <a:noFill/>
                <a:prstDash val="sysDot"/>
              </a:ln>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0" name="矩形 19"/>
          <p:cNvSpPr/>
          <p:nvPr>
            <p:custDataLst>
              <p:tags r:id="rId17"/>
            </p:custDataLst>
          </p:nvPr>
        </p:nvSpPr>
        <p:spPr>
          <a:xfrm>
            <a:off x="7457758" y="4082733"/>
            <a:ext cx="3651495" cy="564204"/>
          </a:xfrm>
          <a:prstGeom prst="rect">
            <a:avLst/>
          </a:prstGeom>
          <a:noFill/>
        </p:spPr>
        <p:txBody>
          <a:bodyPr wrap="square" lIns="0" tIns="0" rIns="0" bIns="0" rtlCol="0" anchor="ctr">
            <a:noAutofit/>
          </a:bodyPr>
          <a:p>
            <a:pPr>
              <a:spcBef>
                <a:spcPct val="0"/>
              </a:spcBef>
              <a:spcAft>
                <a:spcPct val="0"/>
              </a:spcAft>
            </a:pPr>
            <a:r>
              <a:rPr lang="zh-CN" altLang="en-US" sz="2200" b="1">
                <a:solidFill>
                  <a:schemeClr val="accent2"/>
                </a:solidFill>
                <a:latin typeface="微软雅黑" panose="020B0503020204020204" charset="-122"/>
                <a:ea typeface="微软雅黑" panose="020B0503020204020204" charset="-122"/>
                <a:cs typeface="+mn-ea"/>
                <a:sym typeface="+mn-ea"/>
              </a:rPr>
              <a:t>坚持平灾结合、综合利用</a:t>
            </a:r>
            <a:endParaRPr lang="zh-CN" altLang="en-US" sz="2200" b="1">
              <a:solidFill>
                <a:schemeClr val="accent2"/>
              </a:solidFill>
              <a:latin typeface="微软雅黑" panose="020B0503020204020204" charset="-122"/>
              <a:ea typeface="微软雅黑" panose="020B0503020204020204" charset="-122"/>
              <a:cs typeface="+mn-ea"/>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 r="2758" b="82325"/>
          <a:stretch>
            <a:fillRect/>
          </a:stretch>
        </p:blipFill>
        <p:spPr>
          <a:xfrm>
            <a:off x="336884" y="32084"/>
            <a:ext cx="11855116" cy="1212100"/>
          </a:xfrm>
          <a:prstGeom prst="rect">
            <a:avLst/>
          </a:prstGeom>
        </p:spPr>
      </p:pic>
      <p:sp>
        <p:nvSpPr>
          <p:cNvPr id="3" name="文本框 2"/>
          <p:cNvSpPr txBox="1"/>
          <p:nvPr/>
        </p:nvSpPr>
        <p:spPr>
          <a:xfrm>
            <a:off x="1097280" y="334010"/>
            <a:ext cx="4742180" cy="685165"/>
          </a:xfrm>
          <a:prstGeom prst="rect">
            <a:avLst/>
          </a:prstGeom>
          <a:noFill/>
        </p:spPr>
        <p:txBody>
          <a:bodyPr wrap="square" rtlCol="0">
            <a:noAutofit/>
          </a:bodyPr>
          <a:lstStyle/>
          <a:p>
            <a:pPr algn="l">
              <a:lnSpc>
                <a:spcPct val="90000"/>
              </a:lnSpc>
              <a:spcBef>
                <a:spcPts val="1000"/>
              </a:spcBef>
            </a:pPr>
            <a:r>
              <a:rPr lang="en-US" altLang="zh-CN" sz="3200" b="1" spc="70">
                <a:solidFill>
                  <a:schemeClr val="accent1"/>
                </a:solidFill>
                <a:latin typeface="微软雅黑" panose="020B0503020204020204" charset="-122"/>
                <a:ea typeface="微软雅黑" panose="020B0503020204020204" charset="-122"/>
                <a:sym typeface="+mn-ea"/>
              </a:rPr>
              <a:t>05 </a:t>
            </a:r>
            <a:r>
              <a:rPr lang="zh-CN" altLang="en-US" sz="3200" b="1" spc="70">
                <a:solidFill>
                  <a:schemeClr val="accent1"/>
                </a:solidFill>
                <a:latin typeface="Arial" panose="020B0604020202020204" pitchFamily="34" charset="0"/>
                <a:ea typeface="微软雅黑" panose="020B0503020204020204" charset="-122"/>
                <a:sym typeface="+mn-ea"/>
              </a:rPr>
              <a:t>规划目标</a:t>
            </a:r>
            <a:endParaRPr lang="zh-CN" altLang="en-US" sz="2400" b="1" spc="70">
              <a:solidFill>
                <a:schemeClr val="accent1"/>
              </a:solidFill>
              <a:latin typeface="Arial" panose="020B0604020202020204" pitchFamily="34" charset="0"/>
              <a:ea typeface="微软雅黑" panose="020B0503020204020204" charset="-122"/>
            </a:endParaRPr>
          </a:p>
          <a:p>
            <a:pPr>
              <a:lnSpc>
                <a:spcPct val="90000"/>
              </a:lnSpc>
              <a:spcBef>
                <a:spcPts val="1000"/>
              </a:spcBef>
            </a:pPr>
            <a:endParaRPr lang="zh-CN" altLang="en-US" sz="2400" b="1" spc="70" dirty="0">
              <a:solidFill>
                <a:schemeClr val="accent1"/>
              </a:solidFill>
              <a:latin typeface="Arial" panose="020B0604020202020204" pitchFamily="34" charset="0"/>
              <a:ea typeface="微软雅黑" panose="020B0503020204020204" charset="-122"/>
              <a:sym typeface="+mn-lt"/>
            </a:endParaRPr>
          </a:p>
        </p:txBody>
      </p:sp>
      <p:grpSp>
        <p:nvGrpSpPr>
          <p:cNvPr id="4" name="组合 3"/>
          <p:cNvGrpSpPr/>
          <p:nvPr/>
        </p:nvGrpSpPr>
        <p:grpSpPr>
          <a:xfrm>
            <a:off x="594439" y="258233"/>
            <a:ext cx="441220" cy="547312"/>
            <a:chOff x="594438" y="321733"/>
            <a:chExt cx="719061" cy="891959"/>
          </a:xfrm>
        </p:grpSpPr>
        <p:grpSp>
          <p:nvGrpSpPr>
            <p:cNvPr id="5" name="组合 4"/>
            <p:cNvGrpSpPr/>
            <p:nvPr/>
          </p:nvGrpSpPr>
          <p:grpSpPr>
            <a:xfrm>
              <a:off x="594438" y="321733"/>
              <a:ext cx="719061" cy="820994"/>
              <a:chOff x="601313" y="268472"/>
              <a:chExt cx="402995" cy="460123"/>
            </a:xfrm>
          </p:grpSpPr>
          <p:sp>
            <p:nvSpPr>
              <p:cNvPr id="7" name="六边形 6"/>
              <p:cNvSpPr/>
              <p:nvPr/>
            </p:nvSpPr>
            <p:spPr>
              <a:xfrm rot="10800000">
                <a:off x="883213" y="268472"/>
                <a:ext cx="121095" cy="104392"/>
              </a:xfrm>
              <a:prstGeom prst="hexagon">
                <a:avLst/>
              </a:prstGeom>
              <a:gradFill flip="none" rotWithShape="1">
                <a:gsLst>
                  <a:gs pos="4000">
                    <a:srgbClr val="4EC0A9"/>
                  </a:gs>
                  <a:gs pos="100000">
                    <a:srgbClr val="1461D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六边形 7"/>
              <p:cNvSpPr/>
              <p:nvPr/>
            </p:nvSpPr>
            <p:spPr>
              <a:xfrm rot="10800000">
                <a:off x="601313" y="435358"/>
                <a:ext cx="340155" cy="293237"/>
              </a:xfrm>
              <a:prstGeom prst="hexagon">
                <a:avLst/>
              </a:prstGeom>
              <a:noFill/>
              <a:ln w="44450">
                <a:gradFill>
                  <a:gsLst>
                    <a:gs pos="0">
                      <a:srgbClr val="4EC0A9"/>
                    </a:gs>
                    <a:gs pos="100000">
                      <a:srgbClr val="1461D5"/>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gradFill>
                    <a:gsLst>
                      <a:gs pos="4000">
                        <a:srgbClr val="4EC0A9"/>
                      </a:gs>
                      <a:gs pos="100000">
                        <a:srgbClr val="1461D5"/>
                      </a:gs>
                    </a:gsLst>
                    <a:path path="circle">
                      <a:fillToRect l="100000" t="100000"/>
                    </a:path>
                  </a:gradFill>
                  <a:latin typeface="微软雅黑" panose="020B0503020204020204" charset="-122"/>
                  <a:ea typeface="微软雅黑" panose="020B0503020204020204" charset="-122"/>
                </a:endParaRPr>
              </a:p>
            </p:txBody>
          </p:sp>
        </p:grpSp>
        <p:sp>
          <p:nvSpPr>
            <p:cNvPr id="6" name="矩形 5"/>
            <p:cNvSpPr/>
            <p:nvPr/>
          </p:nvSpPr>
          <p:spPr>
            <a:xfrm>
              <a:off x="760439" y="561629"/>
              <a:ext cx="301056" cy="652063"/>
            </a:xfrm>
            <a:prstGeom prst="rect">
              <a:avLst/>
            </a:prstGeom>
          </p:spPr>
          <p:txBody>
            <a:bodyPr wrap="none">
              <a:spAutoFit/>
            </a:bodyPr>
            <a:lstStyle/>
            <a:p>
              <a:pPr algn="ctr"/>
              <a:endParaRPr lang="zh-CN" altLang="en-US" sz="2000" dirty="0"/>
            </a:p>
          </p:txBody>
        </p:sp>
      </p:grpSp>
      <p:sp>
        <p:nvSpPr>
          <p:cNvPr id="143" name="灯片编号占位符 3"/>
          <p:cNvSpPr>
            <a:spLocks noGrp="1"/>
          </p:cNvSpPr>
          <p:nvPr>
            <p:ph type="sldNum" sz="quarter" idx="12"/>
          </p:nvPr>
        </p:nvSpPr>
        <p:spPr>
          <a:xfrm>
            <a:off x="8943975" y="6385209"/>
            <a:ext cx="2743200" cy="365125"/>
          </a:xfrm>
        </p:spPr>
        <p:txBody>
          <a:bodyPr/>
          <a:lstStyle/>
          <a:p>
            <a:fld id="{430851D7-3552-44AB-8522-5B5C38BBEDA5}" type="slidenum">
              <a:rPr lang="zh-CN" altLang="en-US" smtClean="0">
                <a:latin typeface="微软雅黑" panose="020B0503020204020204" charset="-122"/>
                <a:ea typeface="微软雅黑" panose="020B0503020204020204" charset="-122"/>
              </a:rPr>
            </a:fld>
            <a:endParaRPr lang="zh-CN" altLang="en-US" dirty="0">
              <a:latin typeface="微软雅黑" panose="020B0503020204020204" charset="-122"/>
              <a:ea typeface="微软雅黑" panose="020B0503020204020204" charset="-122"/>
            </a:endParaRPr>
          </a:p>
        </p:txBody>
      </p:sp>
      <p:sp>
        <p:nvSpPr>
          <p:cNvPr id="42" name="弧形 41"/>
          <p:cNvSpPr/>
          <p:nvPr>
            <p:custDataLst>
              <p:tags r:id="rId2"/>
            </p:custDataLst>
          </p:nvPr>
        </p:nvSpPr>
        <p:spPr>
          <a:xfrm rot="10800000">
            <a:off x="1146266" y="760726"/>
            <a:ext cx="9504241" cy="3043501"/>
          </a:xfrm>
          <a:prstGeom prst="arc">
            <a:avLst>
              <a:gd name="adj1" fmla="val 9452879"/>
              <a:gd name="adj2" fmla="val 1362437"/>
            </a:avLst>
          </a:prstGeom>
          <a:noFill/>
          <a:ln w="31750">
            <a:gradFill>
              <a:gsLst>
                <a:gs pos="0">
                  <a:schemeClr val="accent4">
                    <a:alpha val="0"/>
                  </a:schemeClr>
                </a:gs>
                <a:gs pos="73000">
                  <a:schemeClr val="accent4">
                    <a:alpha val="25000"/>
                  </a:schemeClr>
                </a:gs>
                <a:gs pos="100000">
                  <a:schemeClr val="accent4">
                    <a:alpha val="40000"/>
                  </a:schemeClr>
                </a:gs>
                <a:gs pos="57000">
                  <a:schemeClr val="accent4">
                    <a:alpha val="20000"/>
                  </a:schemeClr>
                </a:gs>
                <a:gs pos="44000">
                  <a:schemeClr val="accent4">
                    <a:alpha val="5000"/>
                  </a:schemeClr>
                </a:gs>
              </a:gsLst>
              <a:lin ang="16200000" scaled="0"/>
            </a:gradFill>
          </a:ln>
          <a:effectLst>
            <a:outerShdw blurRad="901700" dist="317500" dir="2700000" algn="tl" rotWithShape="0">
              <a:schemeClr val="accent4">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a:solidFill>
                <a:schemeClr val="lt1"/>
              </a:solidFill>
              <a:latin typeface="+mn-ea"/>
              <a:sym typeface="+mn-ea"/>
            </a:endParaRPr>
          </a:p>
        </p:txBody>
      </p:sp>
      <p:sp>
        <p:nvSpPr>
          <p:cNvPr id="13" name="矩形 12"/>
          <p:cNvSpPr/>
          <p:nvPr>
            <p:custDataLst>
              <p:tags r:id="rId3"/>
            </p:custDataLst>
          </p:nvPr>
        </p:nvSpPr>
        <p:spPr>
          <a:xfrm>
            <a:off x="667385" y="3929380"/>
            <a:ext cx="3002915" cy="102743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en-US" altLang="zh-CN" sz="1600" b="1">
                <a:solidFill>
                  <a:schemeClr val="tx1"/>
                </a:solidFill>
                <a:latin typeface="微软雅黑" panose="020B0503020204020204" charset="-122"/>
                <a:ea typeface="微软雅黑" panose="020B0503020204020204" charset="-122"/>
                <a:cs typeface="微软雅黑" panose="020B0503020204020204" charset="-122"/>
                <a:sym typeface="+mn-ea"/>
              </a:rPr>
              <a:t>2025</a:t>
            </a:r>
            <a:r>
              <a:rPr lang="zh-CN" altLang="en-US" sz="1600" b="1">
                <a:solidFill>
                  <a:schemeClr val="tx1"/>
                </a:solidFill>
                <a:latin typeface="微软雅黑" panose="020B0503020204020204" charset="-122"/>
                <a:ea typeface="微软雅黑" panose="020B0503020204020204" charset="-122"/>
                <a:cs typeface="微软雅黑" panose="020B0503020204020204" charset="-122"/>
                <a:sym typeface="+mn-ea"/>
              </a:rPr>
              <a:t>年：补短板，促改造，</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基本</a:t>
            </a:r>
            <a:r>
              <a:rPr lang="zh-CN" altLang="en-US" sz="1600" b="1">
                <a:solidFill>
                  <a:schemeClr val="tx1"/>
                </a:solidFill>
                <a:latin typeface="微软雅黑" panose="020B0503020204020204" charset="-122"/>
                <a:ea typeface="微软雅黑" panose="020B0503020204020204" charset="-122"/>
                <a:cs typeface="微软雅黑" panose="020B0503020204020204" charset="-122"/>
                <a:sym typeface="+mn-ea"/>
              </a:rPr>
              <a:t>补齐昌平区现有应急避难场所短板</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，构建合理的避难场所体系，完成公园绿地、学校、体育场和广场等室内外应急避难场所的配套设施建设。</a:t>
            </a:r>
            <a:endPar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5" name="椭圆 14"/>
          <p:cNvSpPr/>
          <p:nvPr>
            <p:custDataLst>
              <p:tags r:id="rId4"/>
            </p:custDataLst>
          </p:nvPr>
        </p:nvSpPr>
        <p:spPr>
          <a:xfrm>
            <a:off x="1756667" y="3019952"/>
            <a:ext cx="628453" cy="628453"/>
          </a:xfrm>
          <a:prstGeom prst="ellipse">
            <a:avLst/>
          </a:prstGeom>
          <a:gradFill>
            <a:gsLst>
              <a:gs pos="1000">
                <a:schemeClr val="accent3">
                  <a:lumMod val="90000"/>
                  <a:lumOff val="10000"/>
                  <a:alpha val="100000"/>
                </a:schemeClr>
              </a:gs>
              <a:gs pos="86000">
                <a:schemeClr val="accent3">
                  <a:lumMod val="30000"/>
                  <a:lumOff val="70000"/>
                  <a:alpha val="100000"/>
                </a:schemeClr>
              </a:gs>
            </a:gsLst>
            <a:lin ang="16200000" scaled="0"/>
          </a:gradFill>
          <a:ln>
            <a:noFill/>
          </a:ln>
          <a:effectLst>
            <a:outerShdw blurRad="127000" dir="5400000" sx="90000" sy="-19000"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sz="1400" b="1">
              <a:solidFill>
                <a:schemeClr val="lt1"/>
              </a:solidFill>
              <a:latin typeface="+mn-ea"/>
              <a:sym typeface="+mn-ea"/>
            </a:endParaRPr>
          </a:p>
        </p:txBody>
      </p:sp>
      <p:sp>
        <p:nvSpPr>
          <p:cNvPr id="17" name="椭圆 16"/>
          <p:cNvSpPr/>
          <p:nvPr>
            <p:custDataLst>
              <p:tags r:id="rId5"/>
            </p:custDataLst>
          </p:nvPr>
        </p:nvSpPr>
        <p:spPr>
          <a:xfrm>
            <a:off x="5584009" y="3604737"/>
            <a:ext cx="628453" cy="628453"/>
          </a:xfrm>
          <a:prstGeom prst="ellipse">
            <a:avLst/>
          </a:prstGeom>
          <a:gradFill>
            <a:gsLst>
              <a:gs pos="1000">
                <a:schemeClr val="accent4">
                  <a:lumMod val="90000"/>
                  <a:lumOff val="10000"/>
                  <a:alpha val="100000"/>
                </a:schemeClr>
              </a:gs>
              <a:gs pos="86000">
                <a:schemeClr val="accent4">
                  <a:lumMod val="30000"/>
                  <a:lumOff val="70000"/>
                  <a:alpha val="100000"/>
                </a:schemeClr>
              </a:gs>
            </a:gsLst>
            <a:lin ang="16200000" scaled="0"/>
          </a:gradFill>
          <a:ln>
            <a:noFill/>
          </a:ln>
          <a:effectLst>
            <a:outerShdw blurRad="127000" dir="5400000" sx="90000" sy="-19000"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latin typeface="+mn-ea"/>
              <a:sym typeface="+mn-ea"/>
            </a:endParaRPr>
          </a:p>
        </p:txBody>
      </p:sp>
      <p:sp>
        <p:nvSpPr>
          <p:cNvPr id="16" name="矩形 15"/>
          <p:cNvSpPr/>
          <p:nvPr>
            <p:custDataLst>
              <p:tags r:id="rId6"/>
            </p:custDataLst>
          </p:nvPr>
        </p:nvSpPr>
        <p:spPr>
          <a:xfrm>
            <a:off x="8168640" y="3804285"/>
            <a:ext cx="3259455" cy="77025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en-US" altLang="zh-CN" sz="1600" b="1">
                <a:solidFill>
                  <a:schemeClr val="tx1"/>
                </a:solidFill>
                <a:latin typeface="微软雅黑" panose="020B0503020204020204" charset="-122"/>
                <a:ea typeface="微软雅黑" panose="020B0503020204020204" charset="-122"/>
                <a:cs typeface="微软雅黑" panose="020B0503020204020204" charset="-122"/>
                <a:sym typeface="+mn-ea"/>
              </a:rPr>
              <a:t>2050</a:t>
            </a:r>
            <a:r>
              <a:rPr lang="zh-CN" altLang="en-US" sz="1600" b="1">
                <a:solidFill>
                  <a:schemeClr val="tx1"/>
                </a:solidFill>
                <a:latin typeface="微软雅黑" panose="020B0503020204020204" charset="-122"/>
                <a:ea typeface="微软雅黑" panose="020B0503020204020204" charset="-122"/>
                <a:cs typeface="微软雅黑" panose="020B0503020204020204" charset="-122"/>
                <a:sym typeface="+mn-ea"/>
              </a:rPr>
              <a:t>年：强实力、立标杆，</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全力打造与承接中心城区适宜功能、服务保障首都功能重点地区地位相契合的应急避难场所体系，</a:t>
            </a:r>
            <a:r>
              <a:rPr lang="zh-CN" altLang="en-US" sz="1600" b="1">
                <a:solidFill>
                  <a:schemeClr val="tx1"/>
                </a:solidFill>
                <a:latin typeface="微软雅黑" panose="020B0503020204020204" charset="-122"/>
                <a:ea typeface="微软雅黑" panose="020B0503020204020204" charset="-122"/>
                <a:cs typeface="微软雅黑" panose="020B0503020204020204" charset="-122"/>
                <a:sym typeface="+mn-ea"/>
              </a:rPr>
              <a:t>不断提升人均应急避难场所面积</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，全面增强服务保障能力和支撑效能。致力于实现应急避难场所管理体系的现代化，为昌平韧性城市的建设提供坚实支撑。</a:t>
            </a:r>
            <a:endPar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8" name="椭圆 17"/>
          <p:cNvSpPr/>
          <p:nvPr>
            <p:custDataLst>
              <p:tags r:id="rId7"/>
            </p:custDataLst>
          </p:nvPr>
        </p:nvSpPr>
        <p:spPr>
          <a:xfrm>
            <a:off x="9411351" y="3019952"/>
            <a:ext cx="628453" cy="628453"/>
          </a:xfrm>
          <a:prstGeom prst="ellipse">
            <a:avLst/>
          </a:prstGeom>
          <a:gradFill>
            <a:gsLst>
              <a:gs pos="1000">
                <a:schemeClr val="accent3">
                  <a:lumMod val="90000"/>
                  <a:lumOff val="10000"/>
                  <a:alpha val="100000"/>
                </a:schemeClr>
              </a:gs>
              <a:gs pos="86000">
                <a:schemeClr val="accent3">
                  <a:lumMod val="30000"/>
                  <a:lumOff val="70000"/>
                  <a:alpha val="100000"/>
                </a:schemeClr>
              </a:gs>
            </a:gsLst>
            <a:lin ang="16200000" scaled="0"/>
          </a:gradFill>
          <a:ln>
            <a:noFill/>
          </a:ln>
          <a:effectLst>
            <a:outerShdw blurRad="127000" dir="5400000" sx="90000" sy="-19000"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sz="1400" b="1">
              <a:solidFill>
                <a:schemeClr val="lt1"/>
              </a:solidFill>
              <a:latin typeface="+mn-ea"/>
              <a:sym typeface="+mn-ea"/>
            </a:endParaRPr>
          </a:p>
        </p:txBody>
      </p:sp>
      <p:pic>
        <p:nvPicPr>
          <p:cNvPr id="26" name="图片 5" descr="343435383036303b343532343134393bcdb7c4d4b7e7b1a9"/>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1940350" y="3203635"/>
            <a:ext cx="261277" cy="261277"/>
          </a:xfrm>
          <a:prstGeom prst="rect">
            <a:avLst/>
          </a:prstGeom>
        </p:spPr>
      </p:pic>
      <p:pic>
        <p:nvPicPr>
          <p:cNvPr id="27" name="图片 12" descr="343439383331313b343532303032383bbfcdbba7b9dcc0ed"/>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9592535" y="3201760"/>
            <a:ext cx="265650" cy="265650"/>
          </a:xfrm>
          <a:prstGeom prst="rect">
            <a:avLst/>
          </a:prstGeom>
        </p:spPr>
      </p:pic>
      <p:pic>
        <p:nvPicPr>
          <p:cNvPr id="28" name="图片 15" descr="343439383331313b343532303033313bd3a6d3c3c9ccb3c7"/>
          <p:cNvPicPr>
            <a:picLocks noChangeAspect="1"/>
          </p:cNvPicPr>
          <p:nvPr>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5783311" y="3804039"/>
            <a:ext cx="229608" cy="229608"/>
          </a:xfrm>
          <a:prstGeom prst="rect">
            <a:avLst/>
          </a:prstGeom>
        </p:spPr>
      </p:pic>
      <p:sp>
        <p:nvSpPr>
          <p:cNvPr id="24" name="椭圆 23"/>
          <p:cNvSpPr/>
          <p:nvPr>
            <p:custDataLst>
              <p:tags r:id="rId17"/>
            </p:custDataLst>
          </p:nvPr>
        </p:nvSpPr>
        <p:spPr>
          <a:xfrm>
            <a:off x="4123297" y="1909111"/>
            <a:ext cx="3530584" cy="1098234"/>
          </a:xfrm>
          <a:prstGeom prst="ellipse">
            <a:avLst/>
          </a:prstGeom>
          <a:gradFill>
            <a:gsLst>
              <a:gs pos="4000">
                <a:schemeClr val="accent3">
                  <a:lumMod val="60000"/>
                  <a:lumOff val="40000"/>
                  <a:alpha val="100000"/>
                </a:schemeClr>
              </a:gs>
              <a:gs pos="45000">
                <a:schemeClr val="bg1">
                  <a:lumMod val="98000"/>
                  <a:alpha val="25000"/>
                </a:schemeClr>
              </a:gs>
              <a:gs pos="100000">
                <a:schemeClr val="accent3">
                  <a:lumMod val="60000"/>
                  <a:lumOff val="40000"/>
                  <a:alpha val="100000"/>
                </a:schemeClr>
              </a:gs>
            </a:gsLst>
            <a:lin ang="16800000" scaled="0"/>
          </a:gradFill>
          <a:ln w="12700">
            <a:gradFill>
              <a:gsLst>
                <a:gs pos="0">
                  <a:schemeClr val="accent3">
                    <a:alpha val="0"/>
                  </a:schemeClr>
                </a:gs>
                <a:gs pos="73000">
                  <a:schemeClr val="accent3">
                    <a:alpha val="50000"/>
                  </a:schemeClr>
                </a:gs>
                <a:gs pos="100000">
                  <a:schemeClr val="accent3">
                    <a:alpha val="40000"/>
                  </a:schemeClr>
                </a:gs>
                <a:gs pos="57000">
                  <a:schemeClr val="accent3">
                    <a:alpha val="20000"/>
                  </a:schemeClr>
                </a:gs>
                <a:gs pos="44000">
                  <a:schemeClr val="accent3">
                    <a:alpha val="0"/>
                  </a:schemeClr>
                </a:gs>
              </a:gsLst>
              <a:lin ang="5760000" scaled="0"/>
            </a:gradFill>
          </a:ln>
          <a:effectLst>
            <a:outerShdw blurRad="901700" dist="317500" dir="2700000" algn="tl" rotWithShape="0">
              <a:schemeClr val="accent3">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a:solidFill>
                <a:schemeClr val="lt1"/>
              </a:solidFill>
              <a:latin typeface="+mn-ea"/>
              <a:sym typeface="+mn-ea"/>
            </a:endParaRPr>
          </a:p>
        </p:txBody>
      </p:sp>
      <p:sp>
        <p:nvSpPr>
          <p:cNvPr id="30" name="任意多边形 15"/>
          <p:cNvSpPr/>
          <p:nvPr>
            <p:custDataLst>
              <p:tags r:id="rId18"/>
            </p:custDataLst>
          </p:nvPr>
        </p:nvSpPr>
        <p:spPr>
          <a:xfrm>
            <a:off x="4573131" y="1899739"/>
            <a:ext cx="2629071" cy="40666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433" h="531">
                <a:moveTo>
                  <a:pt x="1716" y="0"/>
                </a:moveTo>
                <a:cubicBezTo>
                  <a:pt x="2424" y="0"/>
                  <a:pt x="3048" y="102"/>
                  <a:pt x="3416" y="258"/>
                </a:cubicBezTo>
                <a:lnTo>
                  <a:pt x="3433" y="266"/>
                </a:lnTo>
                <a:lnTo>
                  <a:pt x="3416" y="273"/>
                </a:lnTo>
                <a:cubicBezTo>
                  <a:pt x="3048" y="429"/>
                  <a:pt x="2424" y="531"/>
                  <a:pt x="1716" y="531"/>
                </a:cubicBezTo>
                <a:cubicBezTo>
                  <a:pt x="1009" y="531"/>
                  <a:pt x="385" y="429"/>
                  <a:pt x="17" y="273"/>
                </a:cubicBezTo>
                <a:lnTo>
                  <a:pt x="0" y="266"/>
                </a:lnTo>
                <a:lnTo>
                  <a:pt x="17" y="258"/>
                </a:lnTo>
                <a:cubicBezTo>
                  <a:pt x="385" y="102"/>
                  <a:pt x="1009" y="0"/>
                  <a:pt x="1716" y="0"/>
                </a:cubicBezTo>
                <a:close/>
              </a:path>
            </a:pathLst>
          </a:custGeom>
          <a:solidFill>
            <a:schemeClr val="accent3">
              <a:lumMod val="20000"/>
              <a:lumOff val="80000"/>
              <a:alpha val="44000"/>
            </a:schemeClr>
          </a:solidFill>
          <a:ln w="6350">
            <a:noFill/>
          </a:ln>
          <a:effectLst>
            <a:outerShdw blurRad="901700" dist="317500" dir="2700000" algn="tl" rotWithShape="0">
              <a:schemeClr val="accent3">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a:solidFill>
                <a:schemeClr val="lt1"/>
              </a:solidFill>
              <a:latin typeface="+mn-ea"/>
              <a:sym typeface="+mn-ea"/>
            </a:endParaRPr>
          </a:p>
        </p:txBody>
      </p:sp>
      <p:sp>
        <p:nvSpPr>
          <p:cNvPr id="32" name="椭圆 31"/>
          <p:cNvSpPr/>
          <p:nvPr>
            <p:custDataLst>
              <p:tags r:id="rId19"/>
            </p:custDataLst>
          </p:nvPr>
        </p:nvSpPr>
        <p:spPr>
          <a:xfrm>
            <a:off x="4318225" y="1899739"/>
            <a:ext cx="3139233" cy="896814"/>
          </a:xfrm>
          <a:prstGeom prst="ellipse">
            <a:avLst/>
          </a:prstGeom>
          <a:noFill/>
          <a:ln w="6350">
            <a:gradFill>
              <a:gsLst>
                <a:gs pos="0">
                  <a:schemeClr val="accent3">
                    <a:alpha val="5000"/>
                  </a:schemeClr>
                </a:gs>
                <a:gs pos="64000">
                  <a:schemeClr val="accent3">
                    <a:alpha val="25000"/>
                  </a:schemeClr>
                </a:gs>
                <a:gs pos="100000">
                  <a:schemeClr val="accent3">
                    <a:alpha val="0"/>
                  </a:schemeClr>
                </a:gs>
                <a:gs pos="57000">
                  <a:schemeClr val="accent3">
                    <a:alpha val="20000"/>
                  </a:schemeClr>
                </a:gs>
                <a:gs pos="44000">
                  <a:schemeClr val="accent3">
                    <a:alpha val="5000"/>
                  </a:schemeClr>
                </a:gs>
              </a:gsLst>
              <a:lin ang="21060000" scaled="1"/>
            </a:gradFill>
          </a:ln>
          <a:effectLst>
            <a:outerShdw blurRad="901700" dist="317500" dir="2700000" algn="tl" rotWithShape="0">
              <a:schemeClr val="accent3">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a:solidFill>
                <a:schemeClr val="lt1"/>
              </a:solidFill>
              <a:latin typeface="+mn-ea"/>
              <a:sym typeface="+mn-ea"/>
            </a:endParaRPr>
          </a:p>
        </p:txBody>
      </p:sp>
      <p:sp>
        <p:nvSpPr>
          <p:cNvPr id="35" name="椭圆 34"/>
          <p:cNvSpPr/>
          <p:nvPr>
            <p:custDataLst>
              <p:tags r:id="rId20"/>
            </p:custDataLst>
          </p:nvPr>
        </p:nvSpPr>
        <p:spPr>
          <a:xfrm>
            <a:off x="4571882" y="1787906"/>
            <a:ext cx="2631472" cy="244307"/>
          </a:xfrm>
          <a:prstGeom prst="ellipse">
            <a:avLst/>
          </a:prstGeom>
          <a:gradFill>
            <a:gsLst>
              <a:gs pos="0">
                <a:schemeClr val="accent3">
                  <a:alpha val="53000"/>
                </a:schemeClr>
              </a:gs>
              <a:gs pos="66000">
                <a:schemeClr val="bg1">
                  <a:alpha val="19000"/>
                </a:schemeClr>
              </a:gs>
              <a:gs pos="25000">
                <a:schemeClr val="accent3">
                  <a:alpha val="31000"/>
                </a:schemeClr>
              </a:gs>
            </a:gsLst>
            <a:path path="circle">
              <a:fillToRect l="50000" t="50000" r="50000" b="50000"/>
            </a:path>
            <a:tileRect/>
          </a:grad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latin typeface="+mn-ea"/>
            </a:endParaRPr>
          </a:p>
        </p:txBody>
      </p:sp>
      <p:sp>
        <p:nvSpPr>
          <p:cNvPr id="20" name="文本框 19"/>
          <p:cNvSpPr txBox="1"/>
          <p:nvPr/>
        </p:nvSpPr>
        <p:spPr>
          <a:xfrm>
            <a:off x="975995" y="1088390"/>
            <a:ext cx="10441940" cy="1050290"/>
          </a:xfrm>
          <a:prstGeom prst="rect">
            <a:avLst/>
          </a:prstGeom>
          <a:solidFill>
            <a:schemeClr val="accent1"/>
          </a:solidFill>
        </p:spPr>
        <p:style>
          <a:lnRef idx="2">
            <a:schemeClr val="lt1"/>
          </a:lnRef>
          <a:fillRef idx="1">
            <a:schemeClr val="accent3"/>
          </a:fillRef>
          <a:effectRef idx="1">
            <a:schemeClr val="accent3"/>
          </a:effectRef>
          <a:fontRef idx="minor">
            <a:schemeClr val="lt1"/>
          </a:fontRef>
        </p:style>
        <p:txBody>
          <a:bodyPr wrap="square" rtlCol="0">
            <a:spAutoFit/>
          </a:bodyPr>
          <a:p>
            <a:pPr indent="0" algn="ctr" fontAlgn="auto">
              <a:lnSpc>
                <a:spcPct val="130000"/>
              </a:lnSpc>
            </a:pPr>
            <a:r>
              <a:rPr lang="zh-CN" altLang="en-US" sz="2400" b="1">
                <a:latin typeface="微软雅黑" panose="020B0503020204020204" charset="-122"/>
                <a:ea typeface="微软雅黑" panose="020B0503020204020204" charset="-122"/>
                <a:cs typeface="微软雅黑" panose="020B0503020204020204" charset="-122"/>
              </a:rPr>
              <a:t>构建兼顾山地广袤空旷区与城市人口密集区的城乡布局合理、平急（疫</a:t>
            </a:r>
            <a:r>
              <a:rPr lang="en-US" altLang="zh-CN" sz="2400" b="1">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rPr>
              <a:t>战）综合利用、与昌平区功能定位相适应的应急避难场所体系。</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14" name="矩形 13"/>
          <p:cNvSpPr/>
          <p:nvPr>
            <p:custDataLst>
              <p:tags r:id="rId21"/>
            </p:custDataLst>
          </p:nvPr>
        </p:nvSpPr>
        <p:spPr>
          <a:xfrm>
            <a:off x="4352290" y="4511675"/>
            <a:ext cx="2851150" cy="1697990"/>
          </a:xfrm>
          <a:prstGeom prst="rect">
            <a:avLst/>
          </a:prstGeom>
          <a:noFill/>
        </p:spPr>
        <p:txBody>
          <a:bodyPr wrap="square" lIns="0" tIns="0" rIns="0" bIns="0" rtlCol="0" anchor="t" anchorCtr="0">
            <a:noAutofit/>
          </a:bodyPr>
          <a:p>
            <a:pPr algn="just">
              <a:lnSpc>
                <a:spcPct val="130000"/>
              </a:lnSpc>
              <a:spcBef>
                <a:spcPct val="0"/>
              </a:spcBef>
              <a:spcAft>
                <a:spcPct val="0"/>
              </a:spcAft>
            </a:pPr>
            <a:r>
              <a:rPr lang="en-US" altLang="zh-CN" sz="1600" b="1">
                <a:solidFill>
                  <a:schemeClr val="tx1"/>
                </a:solidFill>
                <a:latin typeface="微软雅黑" panose="020B0503020204020204" charset="-122"/>
                <a:ea typeface="微软雅黑" panose="020B0503020204020204" charset="-122"/>
                <a:cs typeface="微软雅黑" panose="020B0503020204020204" charset="-122"/>
                <a:sym typeface="+mn-ea"/>
              </a:rPr>
              <a:t>2035</a:t>
            </a:r>
            <a:r>
              <a:rPr lang="zh-CN" altLang="en-US" sz="1600" b="1">
                <a:solidFill>
                  <a:schemeClr val="tx1"/>
                </a:solidFill>
                <a:latin typeface="微软雅黑" panose="020B0503020204020204" charset="-122"/>
                <a:ea typeface="微软雅黑" panose="020B0503020204020204" charset="-122"/>
                <a:cs typeface="微软雅黑" panose="020B0503020204020204" charset="-122"/>
                <a:sym typeface="+mn-ea"/>
              </a:rPr>
              <a:t>年：创样板，成体系，</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结合昌平区实际统筹推进室内外应急避难场所分级建设，到</a:t>
            </a:r>
            <a:r>
              <a:rPr lang="en-US" altLang="zh-CN" sz="1600">
                <a:solidFill>
                  <a:schemeClr val="tx1"/>
                </a:solidFill>
                <a:latin typeface="微软雅黑" panose="020B0503020204020204" charset="-122"/>
                <a:ea typeface="微软雅黑" panose="020B0503020204020204" charset="-122"/>
                <a:cs typeface="微软雅黑" panose="020B0503020204020204" charset="-122"/>
                <a:sym typeface="+mn-ea"/>
              </a:rPr>
              <a:t>2035</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年常住人口人均应急避难场所面积不低于</a:t>
            </a:r>
            <a:r>
              <a:rPr lang="en-US" altLang="zh-CN" sz="1600" b="1">
                <a:solidFill>
                  <a:schemeClr val="tx1"/>
                </a:solidFill>
                <a:latin typeface="微软雅黑" panose="020B0503020204020204" charset="-122"/>
                <a:ea typeface="微软雅黑" panose="020B0503020204020204" charset="-122"/>
                <a:cs typeface="微软雅黑" panose="020B0503020204020204" charset="-122"/>
                <a:sym typeface="+mn-ea"/>
              </a:rPr>
              <a:t>2.25</a:t>
            </a:r>
            <a:r>
              <a:rPr lang="zh-CN" altLang="en-US" sz="1600" b="1">
                <a:solidFill>
                  <a:schemeClr val="tx1"/>
                </a:solidFill>
                <a:latin typeface="微软雅黑" panose="020B0503020204020204" charset="-122"/>
                <a:ea typeface="微软雅黑" panose="020B0503020204020204" charset="-122"/>
                <a:cs typeface="微软雅黑" panose="020B0503020204020204" charset="-122"/>
                <a:sym typeface="+mn-ea"/>
              </a:rPr>
              <a:t>平方米</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 r="2758" b="82325"/>
          <a:stretch>
            <a:fillRect/>
          </a:stretch>
        </p:blipFill>
        <p:spPr>
          <a:xfrm>
            <a:off x="336884" y="32084"/>
            <a:ext cx="11855116" cy="1212100"/>
          </a:xfrm>
          <a:prstGeom prst="rect">
            <a:avLst/>
          </a:prstGeom>
        </p:spPr>
      </p:pic>
      <p:sp>
        <p:nvSpPr>
          <p:cNvPr id="3" name="文本框 2"/>
          <p:cNvSpPr txBox="1"/>
          <p:nvPr/>
        </p:nvSpPr>
        <p:spPr>
          <a:xfrm>
            <a:off x="1097280" y="334010"/>
            <a:ext cx="4742180" cy="685165"/>
          </a:xfrm>
          <a:prstGeom prst="rect">
            <a:avLst/>
          </a:prstGeom>
          <a:noFill/>
        </p:spPr>
        <p:txBody>
          <a:bodyPr wrap="square" rtlCol="0">
            <a:noAutofit/>
          </a:bodyPr>
          <a:lstStyle/>
          <a:p>
            <a:pPr algn="l">
              <a:lnSpc>
                <a:spcPct val="90000"/>
              </a:lnSpc>
              <a:spcBef>
                <a:spcPts val="1000"/>
              </a:spcBef>
            </a:pPr>
            <a:r>
              <a:rPr lang="en-US" altLang="zh-CN" sz="3200" b="1" spc="70">
                <a:solidFill>
                  <a:schemeClr val="accent1"/>
                </a:solidFill>
                <a:latin typeface="微软雅黑" panose="020B0503020204020204" charset="-122"/>
                <a:ea typeface="微软雅黑" panose="020B0503020204020204" charset="-122"/>
                <a:sym typeface="+mn-ea"/>
              </a:rPr>
              <a:t>06 </a:t>
            </a:r>
            <a:r>
              <a:rPr lang="zh-CN" altLang="en-US" sz="3200" b="1" spc="70">
                <a:solidFill>
                  <a:schemeClr val="accent1"/>
                </a:solidFill>
                <a:latin typeface="Arial" panose="020B0604020202020204" pitchFamily="34" charset="0"/>
                <a:ea typeface="微软雅黑" panose="020B0503020204020204" charset="-122"/>
                <a:sym typeface="+mn-ea"/>
              </a:rPr>
              <a:t>规划布局</a:t>
            </a:r>
            <a:endParaRPr lang="zh-CN" altLang="en-US" sz="2400" b="1" spc="70" dirty="0">
              <a:solidFill>
                <a:schemeClr val="accent1"/>
              </a:solidFill>
              <a:latin typeface="Arial" panose="020B0604020202020204" pitchFamily="34" charset="0"/>
              <a:ea typeface="微软雅黑" panose="020B0503020204020204" charset="-122"/>
              <a:sym typeface="+mn-lt"/>
            </a:endParaRPr>
          </a:p>
        </p:txBody>
      </p:sp>
      <p:grpSp>
        <p:nvGrpSpPr>
          <p:cNvPr id="4" name="组合 3"/>
          <p:cNvGrpSpPr/>
          <p:nvPr/>
        </p:nvGrpSpPr>
        <p:grpSpPr>
          <a:xfrm>
            <a:off x="594439" y="258233"/>
            <a:ext cx="441220" cy="547312"/>
            <a:chOff x="594438" y="321733"/>
            <a:chExt cx="719061" cy="891959"/>
          </a:xfrm>
        </p:grpSpPr>
        <p:grpSp>
          <p:nvGrpSpPr>
            <p:cNvPr id="5" name="组合 4"/>
            <p:cNvGrpSpPr/>
            <p:nvPr/>
          </p:nvGrpSpPr>
          <p:grpSpPr>
            <a:xfrm>
              <a:off x="594438" y="321733"/>
              <a:ext cx="719061" cy="820994"/>
              <a:chOff x="601313" y="268472"/>
              <a:chExt cx="402995" cy="460123"/>
            </a:xfrm>
          </p:grpSpPr>
          <p:sp>
            <p:nvSpPr>
              <p:cNvPr id="7" name="六边形 6"/>
              <p:cNvSpPr/>
              <p:nvPr/>
            </p:nvSpPr>
            <p:spPr>
              <a:xfrm rot="10800000">
                <a:off x="883213" y="268472"/>
                <a:ext cx="121095" cy="104392"/>
              </a:xfrm>
              <a:prstGeom prst="hexagon">
                <a:avLst/>
              </a:prstGeom>
              <a:gradFill flip="none" rotWithShape="1">
                <a:gsLst>
                  <a:gs pos="4000">
                    <a:srgbClr val="4EC0A9"/>
                  </a:gs>
                  <a:gs pos="100000">
                    <a:srgbClr val="1461D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六边形 7"/>
              <p:cNvSpPr/>
              <p:nvPr/>
            </p:nvSpPr>
            <p:spPr>
              <a:xfrm rot="10800000">
                <a:off x="601313" y="435358"/>
                <a:ext cx="340155" cy="293237"/>
              </a:xfrm>
              <a:prstGeom prst="hexagon">
                <a:avLst/>
              </a:prstGeom>
              <a:noFill/>
              <a:ln w="44450">
                <a:gradFill>
                  <a:gsLst>
                    <a:gs pos="0">
                      <a:srgbClr val="4EC0A9"/>
                    </a:gs>
                    <a:gs pos="100000">
                      <a:srgbClr val="1461D5"/>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gradFill>
                    <a:gsLst>
                      <a:gs pos="4000">
                        <a:srgbClr val="4EC0A9"/>
                      </a:gs>
                      <a:gs pos="100000">
                        <a:srgbClr val="1461D5"/>
                      </a:gs>
                    </a:gsLst>
                    <a:path path="circle">
                      <a:fillToRect l="100000" t="100000"/>
                    </a:path>
                  </a:gradFill>
                  <a:latin typeface="微软雅黑" panose="020B0503020204020204" charset="-122"/>
                  <a:ea typeface="微软雅黑" panose="020B0503020204020204" charset="-122"/>
                </a:endParaRPr>
              </a:p>
            </p:txBody>
          </p:sp>
        </p:grpSp>
        <p:sp>
          <p:nvSpPr>
            <p:cNvPr id="6" name="矩形 5"/>
            <p:cNvSpPr/>
            <p:nvPr/>
          </p:nvSpPr>
          <p:spPr>
            <a:xfrm>
              <a:off x="760439" y="561629"/>
              <a:ext cx="301056" cy="652063"/>
            </a:xfrm>
            <a:prstGeom prst="rect">
              <a:avLst/>
            </a:prstGeom>
          </p:spPr>
          <p:txBody>
            <a:bodyPr wrap="none">
              <a:spAutoFit/>
            </a:bodyPr>
            <a:lstStyle/>
            <a:p>
              <a:pPr algn="ctr"/>
              <a:endParaRPr lang="zh-CN" altLang="en-US" sz="2000" dirty="0"/>
            </a:p>
          </p:txBody>
        </p:sp>
      </p:grpSp>
      <p:sp>
        <p:nvSpPr>
          <p:cNvPr id="143" name="灯片编号占位符 3"/>
          <p:cNvSpPr>
            <a:spLocks noGrp="1"/>
          </p:cNvSpPr>
          <p:nvPr>
            <p:ph type="sldNum" sz="quarter" idx="12"/>
          </p:nvPr>
        </p:nvSpPr>
        <p:spPr>
          <a:xfrm>
            <a:off x="8943975" y="6385209"/>
            <a:ext cx="2743200" cy="365125"/>
          </a:xfrm>
        </p:spPr>
        <p:txBody>
          <a:bodyPr/>
          <a:lstStyle/>
          <a:p>
            <a:fld id="{430851D7-3552-44AB-8522-5B5C38BBEDA5}" type="slidenum">
              <a:rPr lang="zh-CN" altLang="en-US" smtClean="0">
                <a:latin typeface="微软雅黑" panose="020B0503020204020204" charset="-122"/>
                <a:ea typeface="微软雅黑" panose="020B0503020204020204" charset="-122"/>
              </a:rPr>
            </a:fld>
            <a:endParaRPr lang="zh-CN" altLang="en-US" dirty="0">
              <a:latin typeface="微软雅黑" panose="020B0503020204020204" charset="-122"/>
              <a:ea typeface="微软雅黑" panose="020B0503020204020204" charset="-122"/>
            </a:endParaRPr>
          </a:p>
        </p:txBody>
      </p:sp>
      <p:sp>
        <p:nvSpPr>
          <p:cNvPr id="9" name="文本框 8"/>
          <p:cNvSpPr txBox="1"/>
          <p:nvPr>
            <p:custDataLst>
              <p:tags r:id="rId2"/>
            </p:custDataLst>
          </p:nvPr>
        </p:nvSpPr>
        <p:spPr>
          <a:xfrm>
            <a:off x="6675755" y="5977256"/>
            <a:ext cx="6096000" cy="306705"/>
          </a:xfrm>
          <a:prstGeom prst="rect">
            <a:avLst/>
          </a:prstGeom>
          <a:noFill/>
        </p:spPr>
        <p:txBody>
          <a:bodyPr wrap="square" rtlCol="0" anchor="t">
            <a:spAutoFit/>
          </a:bodyPr>
          <a:p>
            <a:r>
              <a:rPr lang="zh-CN" altLang="en-US" sz="1400">
                <a:solidFill>
                  <a:schemeClr val="tx1"/>
                </a:solidFill>
                <a:latin typeface="微软雅黑" panose="020B0503020204020204" charset="-122"/>
                <a:ea typeface="微软雅黑" panose="020B0503020204020204" charset="-122"/>
                <a:cs typeface="微软雅黑" panose="020B0503020204020204" charset="-122"/>
                <a:sym typeface="+mn-ea"/>
              </a:rPr>
              <a:t>图源自《昌平分区规划（国土空间规划）（</a:t>
            </a:r>
            <a:r>
              <a:rPr lang="en-US" altLang="zh-CN" sz="1400">
                <a:solidFill>
                  <a:schemeClr val="tx1"/>
                </a:solidFill>
                <a:latin typeface="微软雅黑" panose="020B0503020204020204" charset="-122"/>
                <a:ea typeface="微软雅黑" panose="020B0503020204020204" charset="-122"/>
                <a:cs typeface="微软雅黑" panose="020B0503020204020204" charset="-122"/>
                <a:sym typeface="+mn-ea"/>
              </a:rPr>
              <a:t>2017</a:t>
            </a:r>
            <a:r>
              <a:rPr lang="zh-CN" altLang="en-US" sz="1400">
                <a:solidFill>
                  <a:schemeClr val="tx1"/>
                </a:solidFill>
                <a:latin typeface="微软雅黑" panose="020B0503020204020204" charset="-122"/>
                <a:ea typeface="微软雅黑" panose="020B0503020204020204" charset="-122"/>
                <a:cs typeface="微软雅黑" panose="020B0503020204020204" charset="-122"/>
                <a:sym typeface="+mn-ea"/>
              </a:rPr>
              <a:t>年</a:t>
            </a:r>
            <a:r>
              <a:rPr lang="en-US" altLang="zh-CN" sz="1400">
                <a:solidFill>
                  <a:schemeClr val="tx1"/>
                </a:solidFill>
                <a:latin typeface="微软雅黑" panose="020B0503020204020204" charset="-122"/>
                <a:ea typeface="微软雅黑" panose="020B0503020204020204" charset="-122"/>
                <a:cs typeface="微软雅黑" panose="020B0503020204020204" charset="-122"/>
                <a:sym typeface="+mn-ea"/>
              </a:rPr>
              <a:t>-2035</a:t>
            </a:r>
            <a:r>
              <a:rPr lang="zh-CN" altLang="en-US" sz="1400">
                <a:solidFill>
                  <a:schemeClr val="tx1"/>
                </a:solidFill>
                <a:latin typeface="微软雅黑" panose="020B0503020204020204" charset="-122"/>
                <a:ea typeface="微软雅黑" panose="020B0503020204020204" charset="-122"/>
                <a:cs typeface="微软雅黑" panose="020B0503020204020204" charset="-122"/>
                <a:sym typeface="+mn-ea"/>
              </a:rPr>
              <a:t>年）》</a:t>
            </a:r>
            <a:endParaRPr lang="zh-CN" altLang="en-US" sz="140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pic>
        <p:nvPicPr>
          <p:cNvPr id="10" name="图片 9"/>
          <p:cNvPicPr>
            <a:picLocks noChangeAspect="1"/>
          </p:cNvPicPr>
          <p:nvPr>
            <p:custDataLst>
              <p:tags r:id="rId3"/>
            </p:custDataLst>
          </p:nvPr>
        </p:nvPicPr>
        <p:blipFill>
          <a:blip r:embed="rId4"/>
          <a:stretch>
            <a:fillRect/>
          </a:stretch>
        </p:blipFill>
        <p:spPr>
          <a:xfrm>
            <a:off x="6555740" y="2264410"/>
            <a:ext cx="5266690" cy="3611880"/>
          </a:xfrm>
          <a:prstGeom prst="rect">
            <a:avLst/>
          </a:prstGeom>
        </p:spPr>
      </p:pic>
      <p:sp>
        <p:nvSpPr>
          <p:cNvPr id="12" name="文本框 11"/>
          <p:cNvSpPr txBox="1"/>
          <p:nvPr/>
        </p:nvSpPr>
        <p:spPr>
          <a:xfrm>
            <a:off x="640715" y="875665"/>
            <a:ext cx="10945495" cy="902970"/>
          </a:xfrm>
          <a:prstGeom prst="rect">
            <a:avLst/>
          </a:prstGeom>
        </p:spPr>
        <p:txBody>
          <a:bodyPr wrap="square">
            <a:spAutoFit/>
          </a:bodyPr>
          <a:p>
            <a:pPr indent="0" algn="just" defTabSz="266700" fontAlgn="auto">
              <a:lnSpc>
                <a:spcPct val="120000"/>
              </a:lnSpc>
              <a:spcBef>
                <a:spcPct val="0"/>
              </a:spcBef>
              <a:spcAft>
                <a:spcPct val="0"/>
              </a:spcAft>
            </a:pPr>
            <a:r>
              <a:rPr lang="zh-CN" altLang="en-US" sz="2200">
                <a:latin typeface="微软雅黑" panose="020B0503020204020204" charset="-122"/>
                <a:ea typeface="微软雅黑" panose="020B0503020204020204" charset="-122"/>
                <a:cs typeface="微软雅黑" panose="020B0503020204020204" charset="-122"/>
              </a:rPr>
              <a:t>依据昌平区国土空间规划及人口分布特征，结合区域灾害风险特征和安全保障要求，构建昌平区</a:t>
            </a:r>
            <a:r>
              <a:rPr lang="en-US" altLang="zh-CN" sz="2200" b="1">
                <a:latin typeface="微软雅黑" panose="020B0503020204020204" charset="-122"/>
                <a:ea typeface="微软雅黑" panose="020B0503020204020204" charset="-122"/>
                <a:cs typeface="微软雅黑" panose="020B0503020204020204" charset="-122"/>
              </a:rPr>
              <a:t>“</a:t>
            </a:r>
            <a:r>
              <a:rPr lang="zh-CN" altLang="en-US" sz="2200" b="1">
                <a:latin typeface="微软雅黑" panose="020B0503020204020204" charset="-122"/>
                <a:ea typeface="微软雅黑" panose="020B0503020204020204" charset="-122"/>
                <a:cs typeface="微软雅黑" panose="020B0503020204020204" charset="-122"/>
              </a:rPr>
              <a:t>两城一区多点</a:t>
            </a:r>
            <a:r>
              <a:rPr lang="en-US" altLang="zh-CN" sz="2200" b="1">
                <a:latin typeface="微软雅黑" panose="020B0503020204020204" charset="-122"/>
                <a:ea typeface="微软雅黑" panose="020B0503020204020204" charset="-122"/>
                <a:cs typeface="微软雅黑" panose="020B0503020204020204" charset="-122"/>
              </a:rPr>
              <a:t>”</a:t>
            </a:r>
            <a:r>
              <a:rPr lang="zh-CN" altLang="en-US" sz="2200">
                <a:latin typeface="微软雅黑" panose="020B0503020204020204" charset="-122"/>
                <a:ea typeface="微软雅黑" panose="020B0503020204020204" charset="-122"/>
                <a:cs typeface="微软雅黑" panose="020B0503020204020204" charset="-122"/>
              </a:rPr>
              <a:t>的总体布局结构。</a:t>
            </a:r>
            <a:endParaRPr lang="zh-CN" altLang="en-US" sz="2200">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561975" y="3025775"/>
            <a:ext cx="4022090" cy="2200275"/>
          </a:xfrm>
          <a:prstGeom prst="rect">
            <a:avLst/>
          </a:prstGeom>
          <a:noFill/>
        </p:spPr>
        <p:txBody>
          <a:bodyPr wrap="square" rtlCol="0">
            <a:noAutofit/>
          </a:bodyPr>
          <a:p>
            <a:pPr indent="0" algn="just" fontAlgn="auto">
              <a:lnSpc>
                <a:spcPct val="150000"/>
              </a:lnSpc>
            </a:pPr>
            <a:r>
              <a:rPr lang="en-US" altLang="zh-CN" sz="2000" b="1">
                <a:solidFill>
                  <a:schemeClr val="tx1"/>
                </a:solidFill>
                <a:latin typeface="微软雅黑" panose="020B0503020204020204" charset="-122"/>
                <a:ea typeface="微软雅黑" panose="020B0503020204020204" charset="-122"/>
              </a:rPr>
              <a:t>“</a:t>
            </a:r>
            <a:r>
              <a:rPr lang="zh-CN" altLang="en-US" sz="2000" b="1">
                <a:solidFill>
                  <a:schemeClr val="tx1"/>
                </a:solidFill>
                <a:latin typeface="微软雅黑" panose="020B0503020204020204" charset="-122"/>
                <a:ea typeface="微软雅黑" panose="020B0503020204020204" charset="-122"/>
              </a:rPr>
              <a:t>两城</a:t>
            </a:r>
            <a:r>
              <a:rPr lang="en-US" altLang="zh-CN" sz="2000" b="1">
                <a:solidFill>
                  <a:schemeClr val="tx1"/>
                </a:solidFill>
                <a:latin typeface="微软雅黑" panose="020B0503020204020204" charset="-122"/>
                <a:ea typeface="微软雅黑" panose="020B0503020204020204" charset="-122"/>
              </a:rPr>
              <a:t>”</a:t>
            </a:r>
            <a:r>
              <a:rPr lang="zh-CN" altLang="en-US" sz="2000" b="1">
                <a:solidFill>
                  <a:schemeClr val="tx1"/>
                </a:solidFill>
                <a:latin typeface="微软雅黑" panose="020B0503020204020204" charset="-122"/>
                <a:ea typeface="微软雅黑" panose="020B0503020204020204" charset="-122"/>
              </a:rPr>
              <a:t>：</a:t>
            </a:r>
            <a:r>
              <a:rPr lang="zh-CN" altLang="en-US" sz="2000">
                <a:solidFill>
                  <a:schemeClr val="tx1"/>
                </a:solidFill>
                <a:latin typeface="微软雅黑" panose="020B0503020204020204" charset="-122"/>
                <a:ea typeface="微软雅黑" panose="020B0503020204020204" charset="-122"/>
              </a:rPr>
              <a:t>昌平新城、未来科学城</a:t>
            </a:r>
            <a:endParaRPr lang="zh-CN" altLang="en-US" sz="2000">
              <a:solidFill>
                <a:schemeClr val="tx1"/>
              </a:solidFill>
              <a:latin typeface="微软雅黑" panose="020B0503020204020204" charset="-122"/>
              <a:ea typeface="微软雅黑" panose="020B0503020204020204" charset="-122"/>
            </a:endParaRPr>
          </a:p>
          <a:p>
            <a:pPr indent="0" algn="just" fontAlgn="auto">
              <a:lnSpc>
                <a:spcPct val="150000"/>
              </a:lnSpc>
            </a:pPr>
            <a:r>
              <a:rPr lang="en-US" altLang="zh-CN" sz="2000" b="1">
                <a:solidFill>
                  <a:schemeClr val="tx1"/>
                </a:solidFill>
                <a:latin typeface="微软雅黑" panose="020B0503020204020204" charset="-122"/>
                <a:ea typeface="微软雅黑" panose="020B0503020204020204" charset="-122"/>
              </a:rPr>
              <a:t>“</a:t>
            </a:r>
            <a:r>
              <a:rPr lang="zh-CN" altLang="en-US" sz="2000" b="1">
                <a:solidFill>
                  <a:schemeClr val="tx1"/>
                </a:solidFill>
                <a:latin typeface="微软雅黑" panose="020B0503020204020204" charset="-122"/>
                <a:ea typeface="微软雅黑" panose="020B0503020204020204" charset="-122"/>
              </a:rPr>
              <a:t>一区</a:t>
            </a:r>
            <a:r>
              <a:rPr lang="en-US" altLang="zh-CN" sz="2000" b="1">
                <a:solidFill>
                  <a:schemeClr val="tx1"/>
                </a:solidFill>
                <a:latin typeface="微软雅黑" panose="020B0503020204020204" charset="-122"/>
                <a:ea typeface="微软雅黑" panose="020B0503020204020204" charset="-122"/>
              </a:rPr>
              <a:t>”</a:t>
            </a:r>
            <a:r>
              <a:rPr lang="zh-CN" altLang="en-US" sz="2000" b="1">
                <a:solidFill>
                  <a:schemeClr val="tx1"/>
                </a:solidFill>
                <a:latin typeface="微软雅黑" panose="020B0503020204020204" charset="-122"/>
                <a:ea typeface="微软雅黑" panose="020B0503020204020204" charset="-122"/>
              </a:rPr>
              <a:t>：</a:t>
            </a:r>
            <a:r>
              <a:rPr lang="zh-CN" altLang="en-US" sz="2000">
                <a:solidFill>
                  <a:schemeClr val="tx1"/>
                </a:solidFill>
                <a:latin typeface="微软雅黑" panose="020B0503020204020204" charset="-122"/>
                <a:ea typeface="微软雅黑" panose="020B0503020204020204" charset="-122"/>
              </a:rPr>
              <a:t>回天地区</a:t>
            </a:r>
            <a:endParaRPr lang="zh-CN" altLang="en-US" sz="2000">
              <a:solidFill>
                <a:schemeClr val="tx1"/>
              </a:solidFill>
              <a:latin typeface="微软雅黑" panose="020B0503020204020204" charset="-122"/>
              <a:ea typeface="微软雅黑" panose="020B0503020204020204" charset="-122"/>
            </a:endParaRPr>
          </a:p>
          <a:p>
            <a:pPr indent="0" algn="just" fontAlgn="auto">
              <a:lnSpc>
                <a:spcPct val="150000"/>
              </a:lnSpc>
            </a:pPr>
            <a:r>
              <a:rPr lang="en-US" altLang="zh-CN" sz="2000" b="1">
                <a:solidFill>
                  <a:schemeClr val="tx1"/>
                </a:solidFill>
                <a:latin typeface="微软雅黑" panose="020B0503020204020204" charset="-122"/>
                <a:ea typeface="微软雅黑" panose="020B0503020204020204" charset="-122"/>
              </a:rPr>
              <a:t>“</a:t>
            </a:r>
            <a:r>
              <a:rPr lang="zh-CN" altLang="en-US" sz="2000" b="1">
                <a:solidFill>
                  <a:schemeClr val="tx1"/>
                </a:solidFill>
                <a:latin typeface="微软雅黑" panose="020B0503020204020204" charset="-122"/>
                <a:ea typeface="微软雅黑" panose="020B0503020204020204" charset="-122"/>
              </a:rPr>
              <a:t>多点</a:t>
            </a:r>
            <a:r>
              <a:rPr lang="en-US" altLang="zh-CN" sz="2000" b="1">
                <a:solidFill>
                  <a:schemeClr val="tx1"/>
                </a:solidFill>
                <a:latin typeface="微软雅黑" panose="020B0503020204020204" charset="-122"/>
                <a:ea typeface="微软雅黑" panose="020B0503020204020204" charset="-122"/>
              </a:rPr>
              <a:t>“</a:t>
            </a:r>
            <a:r>
              <a:rPr lang="zh-CN" altLang="en-US" sz="2000" b="1">
                <a:solidFill>
                  <a:schemeClr val="tx1"/>
                </a:solidFill>
                <a:latin typeface="微软雅黑" panose="020B0503020204020204" charset="-122"/>
                <a:ea typeface="微软雅黑" panose="020B0503020204020204" charset="-122"/>
              </a:rPr>
              <a:t>：</a:t>
            </a:r>
            <a:r>
              <a:rPr lang="zh-CN" altLang="en-US" sz="2000">
                <a:solidFill>
                  <a:schemeClr val="tx1"/>
                </a:solidFill>
                <a:latin typeface="微软雅黑" panose="020B0503020204020204" charset="-122"/>
                <a:ea typeface="微软雅黑" panose="020B0503020204020204" charset="-122"/>
              </a:rPr>
              <a:t>七个镇地区</a:t>
            </a:r>
            <a:endParaRPr lang="zh-CN" altLang="en-US" sz="2000">
              <a:solidFill>
                <a:schemeClr val="tx1"/>
              </a:solidFill>
              <a:latin typeface="微软雅黑" panose="020B0503020204020204" charset="-122"/>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 r="2758" b="82325"/>
          <a:stretch>
            <a:fillRect/>
          </a:stretch>
        </p:blipFill>
        <p:spPr>
          <a:xfrm>
            <a:off x="336884" y="42244"/>
            <a:ext cx="11855116" cy="1212100"/>
          </a:xfrm>
          <a:prstGeom prst="rect">
            <a:avLst/>
          </a:prstGeom>
        </p:spPr>
      </p:pic>
      <p:sp>
        <p:nvSpPr>
          <p:cNvPr id="3" name="文本框 2"/>
          <p:cNvSpPr txBox="1"/>
          <p:nvPr/>
        </p:nvSpPr>
        <p:spPr>
          <a:xfrm>
            <a:off x="1097280" y="334010"/>
            <a:ext cx="7034530" cy="685165"/>
          </a:xfrm>
          <a:prstGeom prst="rect">
            <a:avLst/>
          </a:prstGeom>
          <a:noFill/>
        </p:spPr>
        <p:txBody>
          <a:bodyPr wrap="square" rtlCol="0">
            <a:noAutofit/>
          </a:bodyPr>
          <a:lstStyle/>
          <a:p>
            <a:pPr algn="l">
              <a:lnSpc>
                <a:spcPct val="90000"/>
              </a:lnSpc>
              <a:spcBef>
                <a:spcPts val="1000"/>
              </a:spcBef>
            </a:pPr>
            <a:r>
              <a:rPr lang="en-US" altLang="zh-CN" sz="3200" b="1" spc="70" dirty="0">
                <a:solidFill>
                  <a:schemeClr val="accent1"/>
                </a:solidFill>
                <a:latin typeface="微软雅黑" panose="020B0503020204020204" charset="-122"/>
                <a:ea typeface="微软雅黑" panose="020B0503020204020204" charset="-122"/>
                <a:sym typeface="+mn-lt"/>
              </a:rPr>
              <a:t>07 </a:t>
            </a:r>
            <a:r>
              <a:rPr lang="zh-CN" altLang="en-US" sz="3200" b="1" spc="70" dirty="0">
                <a:solidFill>
                  <a:schemeClr val="accent1"/>
                </a:solidFill>
                <a:latin typeface="Arial" panose="020B0604020202020204" pitchFamily="34" charset="0"/>
                <a:ea typeface="微软雅黑" panose="020B0503020204020204" charset="-122"/>
                <a:sym typeface="+mn-lt"/>
              </a:rPr>
              <a:t>分类体系</a:t>
            </a:r>
            <a:endParaRPr lang="zh-CN" altLang="en-US" sz="3200" b="1" spc="70" dirty="0">
              <a:solidFill>
                <a:schemeClr val="accent1"/>
              </a:solidFill>
              <a:latin typeface="Arial" panose="020B0604020202020204" pitchFamily="34" charset="0"/>
              <a:ea typeface="微软雅黑" panose="020B0503020204020204" charset="-122"/>
              <a:sym typeface="+mn-lt"/>
            </a:endParaRPr>
          </a:p>
        </p:txBody>
      </p:sp>
      <p:grpSp>
        <p:nvGrpSpPr>
          <p:cNvPr id="4" name="组合 3"/>
          <p:cNvGrpSpPr/>
          <p:nvPr/>
        </p:nvGrpSpPr>
        <p:grpSpPr>
          <a:xfrm>
            <a:off x="594439" y="258233"/>
            <a:ext cx="441220" cy="547312"/>
            <a:chOff x="594438" y="321733"/>
            <a:chExt cx="719061" cy="891959"/>
          </a:xfrm>
        </p:grpSpPr>
        <p:grpSp>
          <p:nvGrpSpPr>
            <p:cNvPr id="5" name="组合 4"/>
            <p:cNvGrpSpPr/>
            <p:nvPr/>
          </p:nvGrpSpPr>
          <p:grpSpPr>
            <a:xfrm>
              <a:off x="594438" y="321733"/>
              <a:ext cx="719061" cy="820994"/>
              <a:chOff x="601313" y="268472"/>
              <a:chExt cx="402995" cy="460123"/>
            </a:xfrm>
          </p:grpSpPr>
          <p:sp>
            <p:nvSpPr>
              <p:cNvPr id="7" name="六边形 6"/>
              <p:cNvSpPr/>
              <p:nvPr/>
            </p:nvSpPr>
            <p:spPr>
              <a:xfrm rot="10800000">
                <a:off x="883213" y="268472"/>
                <a:ext cx="121095" cy="104392"/>
              </a:xfrm>
              <a:prstGeom prst="hexagon">
                <a:avLst/>
              </a:prstGeom>
              <a:gradFill flip="none" rotWithShape="1">
                <a:gsLst>
                  <a:gs pos="4000">
                    <a:srgbClr val="4EC0A9"/>
                  </a:gs>
                  <a:gs pos="100000">
                    <a:srgbClr val="1461D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六边形 7"/>
              <p:cNvSpPr/>
              <p:nvPr/>
            </p:nvSpPr>
            <p:spPr>
              <a:xfrm rot="10800000">
                <a:off x="601313" y="435358"/>
                <a:ext cx="340155" cy="293237"/>
              </a:xfrm>
              <a:prstGeom prst="hexagon">
                <a:avLst/>
              </a:prstGeom>
              <a:noFill/>
              <a:ln w="44450">
                <a:gradFill>
                  <a:gsLst>
                    <a:gs pos="0">
                      <a:srgbClr val="4EC0A9"/>
                    </a:gs>
                    <a:gs pos="100000">
                      <a:srgbClr val="1461D5"/>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gradFill>
                    <a:gsLst>
                      <a:gs pos="4000">
                        <a:srgbClr val="4EC0A9"/>
                      </a:gs>
                      <a:gs pos="100000">
                        <a:srgbClr val="1461D5"/>
                      </a:gs>
                    </a:gsLst>
                    <a:path path="circle">
                      <a:fillToRect l="100000" t="100000"/>
                    </a:path>
                  </a:gradFill>
                  <a:latin typeface="微软雅黑" panose="020B0503020204020204" charset="-122"/>
                  <a:ea typeface="微软雅黑" panose="020B0503020204020204" charset="-122"/>
                </a:endParaRPr>
              </a:p>
            </p:txBody>
          </p:sp>
        </p:grpSp>
        <p:sp>
          <p:nvSpPr>
            <p:cNvPr id="6" name="矩形 5"/>
            <p:cNvSpPr/>
            <p:nvPr/>
          </p:nvSpPr>
          <p:spPr>
            <a:xfrm>
              <a:off x="760439" y="561629"/>
              <a:ext cx="301056" cy="652063"/>
            </a:xfrm>
            <a:prstGeom prst="rect">
              <a:avLst/>
            </a:prstGeom>
          </p:spPr>
          <p:txBody>
            <a:bodyPr wrap="none">
              <a:spAutoFit/>
            </a:bodyPr>
            <a:lstStyle/>
            <a:p>
              <a:pPr algn="ctr"/>
              <a:endParaRPr lang="zh-CN" altLang="en-US" sz="2000" dirty="0"/>
            </a:p>
          </p:txBody>
        </p:sp>
      </p:grpSp>
      <p:sp>
        <p:nvSpPr>
          <p:cNvPr id="143" name="灯片编号占位符 3"/>
          <p:cNvSpPr>
            <a:spLocks noGrp="1"/>
          </p:cNvSpPr>
          <p:nvPr>
            <p:ph type="sldNum" sz="quarter" idx="12"/>
          </p:nvPr>
        </p:nvSpPr>
        <p:spPr>
          <a:xfrm>
            <a:off x="8943975" y="6385209"/>
            <a:ext cx="2743200" cy="365125"/>
          </a:xfrm>
        </p:spPr>
        <p:txBody>
          <a:bodyPr/>
          <a:lstStyle/>
          <a:p>
            <a:fld id="{430851D7-3552-44AB-8522-5B5C38BBEDA5}" type="slidenum">
              <a:rPr lang="zh-CN" altLang="en-US" smtClean="0">
                <a:latin typeface="微软雅黑" panose="020B0503020204020204" charset="-122"/>
                <a:ea typeface="微软雅黑" panose="020B0503020204020204" charset="-122"/>
              </a:rPr>
            </a:fld>
            <a:endParaRPr lang="zh-CN" altLang="en-US" dirty="0">
              <a:latin typeface="微软雅黑" panose="020B0503020204020204" charset="-122"/>
              <a:ea typeface="微软雅黑" panose="020B0503020204020204" charset="-122"/>
            </a:endParaRPr>
          </a:p>
        </p:txBody>
      </p:sp>
      <p:sp>
        <p:nvSpPr>
          <p:cNvPr id="9" name="文本框 8"/>
          <p:cNvSpPr txBox="1"/>
          <p:nvPr/>
        </p:nvSpPr>
        <p:spPr>
          <a:xfrm>
            <a:off x="650240" y="1362710"/>
            <a:ext cx="11093450" cy="1188720"/>
          </a:xfrm>
          <a:prstGeom prst="rect">
            <a:avLst/>
          </a:prstGeom>
        </p:spPr>
        <p:txBody>
          <a:bodyPr>
            <a:noAutofit/>
          </a:bodyPr>
          <a:p>
            <a:pPr indent="0" algn="just" fontAlgn="auto">
              <a:lnSpc>
                <a:spcPct val="150000"/>
              </a:lnSpc>
            </a:pPr>
            <a:r>
              <a:rPr lang="zh-CN" altLang="en-US" sz="2000">
                <a:latin typeface="微软雅黑" panose="020B0503020204020204" charset="-122"/>
                <a:ea typeface="微软雅黑" panose="020B0503020204020204" charset="-122"/>
                <a:sym typeface="+mn-ea"/>
              </a:rPr>
              <a:t>针对昌平区实际风险特征，通过计划疏散与自主疏散相结合，搭建紧急应急避难场所、短期应急避难场所、长期应急避难场所三级人口避难的保障机制和疏散体系。</a:t>
            </a:r>
            <a:endParaRPr lang="zh-CN" altLang="en-US" sz="2000">
              <a:latin typeface="微软雅黑" panose="020B0503020204020204" charset="-122"/>
              <a:ea typeface="微软雅黑" panose="020B0503020204020204" charset="-122"/>
            </a:endParaRPr>
          </a:p>
          <a:p>
            <a:pPr indent="0" algn="just" fontAlgn="auto">
              <a:lnSpc>
                <a:spcPct val="150000"/>
              </a:lnSpc>
            </a:pPr>
            <a:endParaRPr lang="zh-CN" altLang="en-US" sz="2000" b="0" i="0" spc="100" dirty="0">
              <a:solidFill>
                <a:schemeClr val="tx1"/>
              </a:solidFill>
              <a:uFillTx/>
              <a:latin typeface="微软雅黑" panose="020B0503020204020204" charset="-122"/>
              <a:ea typeface="微软雅黑" panose="020B0503020204020204" charset="-122"/>
            </a:endParaRPr>
          </a:p>
        </p:txBody>
      </p:sp>
      <p:sp>
        <p:nvSpPr>
          <p:cNvPr id="19" name="文本框 18"/>
          <p:cNvSpPr txBox="1"/>
          <p:nvPr/>
        </p:nvSpPr>
        <p:spPr>
          <a:xfrm>
            <a:off x="696595" y="963930"/>
            <a:ext cx="6096000" cy="398780"/>
          </a:xfrm>
          <a:prstGeom prst="rect">
            <a:avLst/>
          </a:prstGeom>
          <a:noFill/>
        </p:spPr>
        <p:txBody>
          <a:bodyPr wrap="square" rtlCol="0" anchor="t">
            <a:spAutoFit/>
          </a:bodyPr>
          <a:p>
            <a:pPr marL="342900" indent="-342900">
              <a:buFont typeface="Wingdings" panose="05000000000000000000" charset="0"/>
              <a:buChar char="Ø"/>
            </a:pPr>
            <a:r>
              <a:rPr lang="zh-CN" altLang="en-US" sz="2000">
                <a:solidFill>
                  <a:schemeClr val="tx1"/>
                </a:solidFill>
                <a:latin typeface="微软雅黑" panose="020B0503020204020204" charset="-122"/>
                <a:ea typeface="微软雅黑" panose="020B0503020204020204" charset="-122"/>
              </a:rPr>
              <a:t>基于应急避难场所</a:t>
            </a:r>
            <a:r>
              <a:rPr lang="zh-CN" altLang="en-US" sz="2000" b="1">
                <a:solidFill>
                  <a:schemeClr val="tx1"/>
                </a:solidFill>
                <a:latin typeface="微软雅黑" panose="020B0503020204020204" charset="-122"/>
                <a:ea typeface="微软雅黑" panose="020B0503020204020204" charset="-122"/>
              </a:rPr>
              <a:t>避难时长</a:t>
            </a:r>
            <a:r>
              <a:rPr lang="zh-CN" altLang="en-US" sz="2000">
                <a:solidFill>
                  <a:schemeClr val="tx1"/>
                </a:solidFill>
                <a:latin typeface="微软雅黑" panose="020B0503020204020204" charset="-122"/>
                <a:ea typeface="微软雅黑" panose="020B0503020204020204" charset="-122"/>
              </a:rPr>
              <a:t>分类。</a:t>
            </a:r>
            <a:endParaRPr lang="zh-CN" altLang="en-US" sz="2000">
              <a:solidFill>
                <a:schemeClr val="tx1"/>
              </a:solidFill>
              <a:latin typeface="微软雅黑" panose="020B0503020204020204" charset="-122"/>
              <a:ea typeface="微软雅黑" panose="020B0503020204020204" charset="-122"/>
            </a:endParaRPr>
          </a:p>
        </p:txBody>
      </p:sp>
      <p:graphicFrame>
        <p:nvGraphicFramePr>
          <p:cNvPr id="20" name="表格 19"/>
          <p:cNvGraphicFramePr>
            <a:graphicFrameLocks noGrp="1"/>
          </p:cNvGraphicFramePr>
          <p:nvPr/>
        </p:nvGraphicFramePr>
        <p:xfrm>
          <a:off x="669925" y="4790059"/>
          <a:ext cx="11087100" cy="1329215"/>
        </p:xfrm>
        <a:graphic>
          <a:graphicData uri="http://schemas.openxmlformats.org/drawingml/2006/table">
            <a:tbl>
              <a:tblPr firstRow="1" bandRow="1">
                <a:tableStyleId>{14FC412D-E039-4259-A1C0-9DDC643C95EA}</a:tableStyleId>
              </a:tblPr>
              <a:tblGrid>
                <a:gridCol w="1657350"/>
                <a:gridCol w="3257550"/>
                <a:gridCol w="3238500"/>
                <a:gridCol w="2933700"/>
              </a:tblGrid>
              <a:tr h="543560">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zh-CN" altLang="en-US" sz="1800" dirty="0">
                          <a:latin typeface="微软雅黑" panose="020B0503020204020204" charset="-122"/>
                          <a:ea typeface="微软雅黑" panose="020B0503020204020204" charset="-122"/>
                        </a:rPr>
                        <a:t>避难时长</a:t>
                      </a:r>
                      <a:endParaRPr lang="zh-CN" altLang="en-US" sz="1800" dirty="0">
                        <a:latin typeface="微软雅黑" panose="020B0503020204020204" charset="-122"/>
                        <a:ea typeface="微软雅黑" panose="020B0503020204020204" charset="-122"/>
                      </a:endParaRPr>
                    </a:p>
                  </a:txBody>
                  <a:tcPr anchor="ct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zh-CN" altLang="en-US" sz="1800" dirty="0">
                          <a:latin typeface="Times New Roman" panose="02020603050405020304" charset="0"/>
                          <a:ea typeface="微软雅黑" panose="020B0503020204020204" charset="-122"/>
                          <a:cs typeface="Times New Roman" panose="02020603050405020304" charset="0"/>
                        </a:rPr>
                        <a:t>≤</a:t>
                      </a:r>
                      <a:r>
                        <a:rPr lang="en-US" altLang="zh-CN" sz="1800" dirty="0">
                          <a:latin typeface="Times New Roman" panose="02020603050405020304" charset="0"/>
                          <a:ea typeface="微软雅黑" panose="020B0503020204020204" charset="-122"/>
                          <a:cs typeface="Times New Roman" panose="02020603050405020304" charset="0"/>
                        </a:rPr>
                        <a:t>1d</a:t>
                      </a:r>
                      <a:endParaRPr lang="en-US" altLang="zh-CN" sz="1800" dirty="0">
                        <a:latin typeface="Times New Roman" panose="02020603050405020304" charset="0"/>
                        <a:ea typeface="微软雅黑" panose="020B0503020204020204" charset="-122"/>
                        <a:cs typeface="Times New Roman" panose="02020603050405020304" charset="0"/>
                      </a:endParaRPr>
                    </a:p>
                  </a:txBody>
                  <a:tcPr anchor="ct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en-US" altLang="zh-CN" sz="1800" dirty="0">
                          <a:latin typeface="Times New Roman" panose="02020603050405020304" charset="0"/>
                          <a:ea typeface="微软雅黑" panose="020B0503020204020204" charset="-122"/>
                          <a:cs typeface="Times New Roman" panose="02020603050405020304" charset="0"/>
                        </a:rPr>
                        <a:t>2~14d</a:t>
                      </a:r>
                      <a:endParaRPr lang="en-US" altLang="zh-CN" sz="1800" dirty="0">
                        <a:latin typeface="Times New Roman" panose="02020603050405020304" charset="0"/>
                        <a:ea typeface="微软雅黑" panose="020B0503020204020204" charset="-122"/>
                        <a:cs typeface="Times New Roman" panose="02020603050405020304" charset="0"/>
                      </a:endParaRPr>
                    </a:p>
                  </a:txBody>
                  <a:tcPr anchor="ct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zh-CN" altLang="en-US" sz="1800" dirty="0">
                          <a:latin typeface="Times New Roman" panose="02020603050405020304" charset="0"/>
                          <a:ea typeface="微软雅黑" panose="020B0503020204020204" charset="-122"/>
                          <a:cs typeface="Times New Roman" panose="02020603050405020304" charset="0"/>
                        </a:rPr>
                        <a:t>≥</a:t>
                      </a:r>
                      <a:r>
                        <a:rPr lang="en-US" altLang="zh-CN" sz="1800" dirty="0">
                          <a:latin typeface="Times New Roman" panose="02020603050405020304" charset="0"/>
                          <a:ea typeface="微软雅黑" panose="020B0503020204020204" charset="-122"/>
                          <a:cs typeface="Times New Roman" panose="02020603050405020304" charset="0"/>
                        </a:rPr>
                        <a:t>15d</a:t>
                      </a:r>
                      <a:endParaRPr lang="en-US" altLang="zh-CN" sz="1800" dirty="0">
                        <a:latin typeface="Times New Roman" panose="02020603050405020304" charset="0"/>
                        <a:ea typeface="微软雅黑" panose="020B0503020204020204" charset="-122"/>
                        <a:cs typeface="Times New Roman" panose="02020603050405020304" charset="0"/>
                      </a:endParaRPr>
                    </a:p>
                  </a:txBody>
                  <a:tcPr anchor="ctr"/>
                </a:tc>
              </a:tr>
              <a:tr h="785655">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sz="1800" dirty="0">
                          <a:latin typeface="微软雅黑" panose="020B0503020204020204" charset="-122"/>
                          <a:ea typeface="微软雅黑" panose="020B0503020204020204" charset="-122"/>
                        </a:rPr>
                        <a:t>避难距离</a:t>
                      </a:r>
                      <a:endParaRPr lang="zh-CN" altLang="en-US" sz="1800" dirty="0">
                        <a:latin typeface="微软雅黑" panose="020B0503020204020204" charset="-122"/>
                        <a:ea typeface="微软雅黑" panose="020B0503020204020204" charset="-122"/>
                      </a:endParaRPr>
                    </a:p>
                  </a:txBody>
                  <a:tcPr anchor="ct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sz="1800" dirty="0">
                          <a:latin typeface="Times New Roman" panose="02020603050405020304" charset="0"/>
                          <a:ea typeface="微软雅黑" panose="020B0503020204020204" charset="-122"/>
                          <a:cs typeface="Times New Roman" panose="02020603050405020304" charset="0"/>
                        </a:rPr>
                        <a:t>≤</a:t>
                      </a:r>
                      <a:r>
                        <a:rPr lang="en-US" altLang="zh-CN" sz="1800" dirty="0">
                          <a:latin typeface="Times New Roman" panose="02020603050405020304" charset="0"/>
                          <a:ea typeface="微软雅黑" panose="020B0503020204020204" charset="-122"/>
                          <a:cs typeface="Times New Roman" panose="02020603050405020304" charset="0"/>
                        </a:rPr>
                        <a:t>10min </a:t>
                      </a:r>
                      <a:endParaRPr lang="en-US" altLang="zh-CN" sz="1800" dirty="0">
                        <a:latin typeface="Times New Roman" panose="02020603050405020304" charset="0"/>
                        <a:ea typeface="微软雅黑" panose="020B0503020204020204" charset="-122"/>
                        <a:cs typeface="Times New Roman" panose="02020603050405020304" charset="0"/>
                      </a:endParaRPr>
                    </a:p>
                    <a:p>
                      <a:pPr algn="ctr"/>
                      <a:r>
                        <a:rPr lang="en-US" altLang="zh-CN" sz="1800" dirty="0">
                          <a:latin typeface="Times New Roman" panose="02020603050405020304" charset="0"/>
                          <a:ea typeface="微软雅黑" panose="020B0503020204020204" charset="-122"/>
                          <a:cs typeface="Times New Roman" panose="02020603050405020304" charset="0"/>
                        </a:rPr>
                        <a:t>500m</a:t>
                      </a:r>
                      <a:endParaRPr lang="en-US" altLang="zh-CN" sz="1800" dirty="0">
                        <a:latin typeface="Times New Roman" panose="02020603050405020304" charset="0"/>
                        <a:ea typeface="微软雅黑" panose="020B0503020204020204" charset="-122"/>
                        <a:cs typeface="Times New Roman" panose="02020603050405020304" charset="0"/>
                      </a:endParaRPr>
                    </a:p>
                  </a:txBody>
                  <a:tcPr anchor="ct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800" dirty="0">
                          <a:latin typeface="Times New Roman" panose="02020603050405020304" charset="0"/>
                          <a:ea typeface="微软雅黑" panose="020B0503020204020204" charset="-122"/>
                          <a:cs typeface="Times New Roman" panose="02020603050405020304" charset="0"/>
                        </a:rPr>
                        <a:t>15~20min</a:t>
                      </a:r>
                      <a:endParaRPr lang="en-US" altLang="zh-CN" sz="1800" dirty="0">
                        <a:latin typeface="Times New Roman" panose="02020603050405020304" charset="0"/>
                        <a:ea typeface="微软雅黑" panose="020B0503020204020204" charset="-122"/>
                        <a:cs typeface="Times New Roman" panose="02020603050405020304" charset="0"/>
                      </a:endParaRPr>
                    </a:p>
                    <a:p>
                      <a:pPr algn="ctr"/>
                      <a:r>
                        <a:rPr lang="en-US" altLang="zh-CN" sz="1800" dirty="0">
                          <a:latin typeface="Times New Roman" panose="02020603050405020304" charset="0"/>
                          <a:ea typeface="微软雅黑" panose="020B0503020204020204" charset="-122"/>
                          <a:cs typeface="Times New Roman" panose="02020603050405020304" charset="0"/>
                        </a:rPr>
                        <a:t>1500m</a:t>
                      </a:r>
                      <a:endParaRPr lang="en-US" altLang="zh-CN" sz="1800" dirty="0">
                        <a:latin typeface="Times New Roman" panose="02020603050405020304" charset="0"/>
                        <a:ea typeface="微软雅黑" panose="020B0503020204020204" charset="-122"/>
                        <a:cs typeface="Times New Roman" panose="02020603050405020304" charset="0"/>
                      </a:endParaRPr>
                    </a:p>
                  </a:txBody>
                  <a:tcPr anchor="ct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800" dirty="0">
                          <a:latin typeface="Times New Roman" panose="02020603050405020304" charset="0"/>
                          <a:ea typeface="微软雅黑" panose="020B0503020204020204" charset="-122"/>
                          <a:cs typeface="Times New Roman" panose="02020603050405020304" charset="0"/>
                        </a:rPr>
                        <a:t>—</a:t>
                      </a:r>
                      <a:endParaRPr lang="en-US" altLang="zh-CN" sz="1800" dirty="0">
                        <a:latin typeface="Times New Roman" panose="02020603050405020304" charset="0"/>
                        <a:ea typeface="微软雅黑" panose="020B0503020204020204" charset="-122"/>
                        <a:cs typeface="Times New Roman" panose="02020603050405020304" charset="0"/>
                      </a:endParaRPr>
                    </a:p>
                    <a:p>
                      <a:pPr algn="ctr"/>
                      <a:r>
                        <a:rPr lang="en-US" altLang="zh-CN" sz="1800" dirty="0">
                          <a:latin typeface="Times New Roman" panose="02020603050405020304" charset="0"/>
                          <a:ea typeface="微软雅黑" panose="020B0503020204020204" charset="-122"/>
                          <a:cs typeface="Times New Roman" panose="02020603050405020304" charset="0"/>
                        </a:rPr>
                        <a:t>—</a:t>
                      </a:r>
                      <a:endParaRPr lang="en-US" altLang="zh-CN" sz="1800" dirty="0">
                        <a:latin typeface="Times New Roman" panose="02020603050405020304" charset="0"/>
                        <a:ea typeface="微软雅黑" panose="020B0503020204020204" charset="-122"/>
                        <a:cs typeface="Times New Roman" panose="02020603050405020304" charset="0"/>
                      </a:endParaRPr>
                    </a:p>
                  </a:txBody>
                  <a:tcPr anchor="ctr"/>
                </a:tc>
              </a:tr>
            </a:tbl>
          </a:graphicData>
        </a:graphic>
      </p:graphicFrame>
      <p:sp>
        <p:nvSpPr>
          <p:cNvPr id="22" name="TextBox 13"/>
          <p:cNvSpPr txBox="1">
            <a:spLocks noChangeArrowheads="1"/>
          </p:cNvSpPr>
          <p:nvPr>
            <p:custDataLst>
              <p:tags r:id="rId2"/>
            </p:custDataLst>
          </p:nvPr>
        </p:nvSpPr>
        <p:spPr bwMode="auto">
          <a:xfrm>
            <a:off x="2869387" y="4106546"/>
            <a:ext cx="2346888"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ctr" eaLnBrk="1" hangingPunct="1">
              <a:spcBef>
                <a:spcPct val="20000"/>
              </a:spcBef>
              <a:buFont typeface="Arial" panose="020B0604020202020204" pitchFamily="34" charset="0"/>
              <a:buNone/>
            </a:pPr>
            <a:r>
              <a:rPr lang="zh-CN" altLang="en-US" sz="2000" b="1" dirty="0">
                <a:solidFill>
                  <a:srgbClr val="1D4374"/>
                </a:solidFill>
                <a:latin typeface="微软雅黑" panose="020B0503020204020204" charset="-122"/>
                <a:cs typeface="+mn-ea"/>
                <a:sym typeface="+mn-lt"/>
              </a:rPr>
              <a:t>紧急应急避难场所</a:t>
            </a:r>
            <a:endParaRPr lang="en-US" altLang="zh-CN" sz="2000" b="1" dirty="0">
              <a:solidFill>
                <a:srgbClr val="1D4374"/>
              </a:solidFill>
              <a:latin typeface="微软雅黑" panose="020B0503020204020204" charset="-122"/>
              <a:cs typeface="+mn-ea"/>
              <a:sym typeface="+mn-lt"/>
            </a:endParaRPr>
          </a:p>
        </p:txBody>
      </p:sp>
      <p:sp>
        <p:nvSpPr>
          <p:cNvPr id="23" name="TextBox 13"/>
          <p:cNvSpPr txBox="1">
            <a:spLocks noChangeArrowheads="1"/>
          </p:cNvSpPr>
          <p:nvPr>
            <p:custDataLst>
              <p:tags r:id="rId3"/>
            </p:custDataLst>
          </p:nvPr>
        </p:nvSpPr>
        <p:spPr bwMode="auto">
          <a:xfrm>
            <a:off x="6084289" y="4102736"/>
            <a:ext cx="2346888"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ctr" eaLnBrk="1" hangingPunct="1">
              <a:spcBef>
                <a:spcPct val="20000"/>
              </a:spcBef>
              <a:buFont typeface="Arial" panose="020B0604020202020204" pitchFamily="34" charset="0"/>
              <a:buNone/>
            </a:pPr>
            <a:r>
              <a:rPr lang="zh-CN" altLang="en-US" sz="2000" b="1">
                <a:solidFill>
                  <a:srgbClr val="1D4374"/>
                </a:solidFill>
                <a:latin typeface="微软雅黑" panose="020B0503020204020204" charset="-122"/>
                <a:cs typeface="+mn-ea"/>
                <a:sym typeface="+mn-lt"/>
              </a:rPr>
              <a:t>短期应急避难场所</a:t>
            </a:r>
            <a:endParaRPr lang="en-US" altLang="zh-CN" sz="2000" b="1" dirty="0">
              <a:solidFill>
                <a:srgbClr val="1D4374"/>
              </a:solidFill>
              <a:latin typeface="微软雅黑" panose="020B0503020204020204" charset="-122"/>
              <a:cs typeface="+mn-ea"/>
              <a:sym typeface="+mn-lt"/>
            </a:endParaRPr>
          </a:p>
        </p:txBody>
      </p:sp>
      <p:sp>
        <p:nvSpPr>
          <p:cNvPr id="24" name="TextBox 13"/>
          <p:cNvSpPr txBox="1">
            <a:spLocks noChangeArrowheads="1"/>
          </p:cNvSpPr>
          <p:nvPr>
            <p:custDataLst>
              <p:tags r:id="rId4"/>
            </p:custDataLst>
          </p:nvPr>
        </p:nvSpPr>
        <p:spPr bwMode="auto">
          <a:xfrm>
            <a:off x="9061701" y="4105276"/>
            <a:ext cx="2346888"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ctr" eaLnBrk="1" hangingPunct="1">
              <a:spcBef>
                <a:spcPct val="20000"/>
              </a:spcBef>
              <a:buFont typeface="Arial" panose="020B0604020202020204" pitchFamily="34" charset="0"/>
              <a:buNone/>
            </a:pPr>
            <a:r>
              <a:rPr lang="zh-CN" altLang="en-US" sz="2000" b="1" dirty="0">
                <a:solidFill>
                  <a:srgbClr val="1D4374"/>
                </a:solidFill>
                <a:latin typeface="微软雅黑" panose="020B0503020204020204" charset="-122"/>
                <a:cs typeface="+mn-ea"/>
                <a:sym typeface="+mn-lt"/>
              </a:rPr>
              <a:t>长期应急避难场所</a:t>
            </a:r>
            <a:endParaRPr lang="en-US" altLang="zh-CN" sz="2000" b="1" dirty="0">
              <a:solidFill>
                <a:srgbClr val="1D4374"/>
              </a:solidFill>
              <a:latin typeface="微软雅黑" panose="020B0503020204020204" charset="-122"/>
              <a:cs typeface="+mn-ea"/>
              <a:sym typeface="+mn-lt"/>
            </a:endParaRPr>
          </a:p>
        </p:txBody>
      </p:sp>
      <p:pic>
        <p:nvPicPr>
          <p:cNvPr id="25" name="图片 24"/>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3362249" y="2710210"/>
            <a:ext cx="1285543" cy="1224000"/>
          </a:xfrm>
          <a:prstGeom prst="rect">
            <a:avLst/>
          </a:prstGeom>
        </p:spPr>
      </p:pic>
      <p:pic>
        <p:nvPicPr>
          <p:cNvPr id="26" name="图片 25"/>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6548120" y="2774315"/>
            <a:ext cx="1121410" cy="1121410"/>
          </a:xfrm>
          <a:prstGeom prst="rect">
            <a:avLst/>
          </a:prstGeom>
        </p:spPr>
      </p:pic>
      <p:pic>
        <p:nvPicPr>
          <p:cNvPr id="27" name="图片 26"/>
          <p:cNvPicPr>
            <a:picLocks noChangeAspect="1"/>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9472930" y="2702560"/>
            <a:ext cx="1162050" cy="1162050"/>
          </a:xfrm>
          <a:prstGeom prst="rect">
            <a:avLst/>
          </a:prstGeom>
        </p:spPr>
      </p:pic>
    </p:spTree>
  </p:cSld>
  <p:clrMapOvr>
    <a:masterClrMapping/>
  </p:clrMapOvr>
</p:sld>
</file>

<file path=ppt/tags/tag1.xml><?xml version="1.0" encoding="utf-8"?>
<p:tagLst xmlns:p="http://schemas.openxmlformats.org/presentationml/2006/main">
  <p:tag name="KSO_WM_DIAGRAM_VIRTUALLY_FRAME" val="{&quot;height&quot;:411.86519685039366,&quot;left&quot;:40.45,&quot;top&quot;:82.9,&quot;width&quot;:879.65}"/>
</p:tagLst>
</file>

<file path=ppt/tags/tag10.xml><?xml version="1.0" encoding="utf-8"?>
<p:tagLst xmlns:p="http://schemas.openxmlformats.org/presentationml/2006/main">
  <p:tag name="KSO_WM_UNIT_TYPE" val="l_h_f"/>
  <p:tag name="KSO_WM_UNIT_INDEX" val="1_3_1"/>
  <p:tag name="KSO_WM_UNIT_ID" val="diagram19882022_6*l_h_f*1_3_1"/>
  <p:tag name="KSO_WM_TEMPLATE_INDEX" val="19882022"/>
  <p:tag name="KSO_WM_TAG_VERSION" val="3.0"/>
  <p:tag name="KSO_WM_DIAGRAM_VERSION" val="3"/>
  <p:tag name="KSO_WM_DIAGRAM_GROUP_CODE" val="l1-1"/>
  <p:tag name="KSO_WM_DIAGRAM_VIRTUALLY_FRAME" val="{&quot;height&quot;:411.86519685039366,&quot;left&quot;:40.45,&quot;top&quot;:82.9,&quot;width&quot;:879.65}"/>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2462_2*l_h_i*1_1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50.527960205078124,&quot;top&quot;:101.30000610351563,&quot;width&quot;:851.2661342831109}"/>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DIAGRAM_USE_COLOR_VALUE" val="{&quot;color_scheme&quot;:1,&quot;color_type&quot;:1,&quot;theme_color_indexes&quot;:[5,5,5,5,5,5]}"/>
</p:tagLst>
</file>

<file path=ppt/tags/tag10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2462_2*l_h_f*1_1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50.527960205078124,&quot;top&quot;:101.30000610351563,&quot;width&quot;:851.26613428311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单击此处输入您的项正文，文字是您思想的提炼，请尽量言简意赅的阐述观点。单击此处输入您的项正文"/>
  <p:tag name="KSO_WM_UNIT_TEXT_FILL_FORE_SCHEMECOLOR_INDEX" val="1"/>
  <p:tag name="KSO_WM_UNIT_TEXT_FILL_TYPE" val="1"/>
  <p:tag name="KSO_WM_UNIT_TEXT_TYPE" val="1"/>
  <p:tag name="KSO_WM_DIAGRAM_USE_COLOR_VALUE" val="{&quot;color_scheme&quot;:1,&quot;color_type&quot;:1,&quot;theme_color_indexes&quot;:[5,5,5,5,5,5]}"/>
</p:tagLst>
</file>

<file path=ppt/tags/tag10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2462_2*l_h_a*1_1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50.527960205078124,&quot;top&quot;:101.30000610351563,&quot;width&quot;:851.26613428311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
  <p:tag name="KSO_WM_UNIT_TEXT_FILL_FORE_SCHEMECOLOR_INDEX" val="1"/>
  <p:tag name="KSO_WM_UNIT_TEXT_FILL_TYPE" val="1"/>
  <p:tag name="KSO_WM_UNIT_TEXT_TYPE" val="1"/>
  <p:tag name="KSO_WM_DIAGRAM_USE_COLOR_VALUE" val="{&quot;color_scheme&quot;:1,&quot;color_type&quot;:1,&quot;theme_color_indexes&quot;:[5,5,5,5,5,5]}"/>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2_2*l_h_i*1_2_2"/>
  <p:tag name="KSO_WM_TEMPLATE_CATEGORY" val="diagram"/>
  <p:tag name="KSO_WM_TEMPLATE_INDEX" val="20232462"/>
  <p:tag name="KSO_WM_UNIT_LAYERLEVEL" val="1_1_1"/>
  <p:tag name="KSO_WM_TAG_VERSION" val="3.0"/>
  <p:tag name="KSO_WM_BEAUTIFY_FLAG" val="#wm#"/>
  <p:tag name="KSO_WM_DIAGRAM_GROUP_CODE" val="l1-1"/>
  <p:tag name="KSO_WM_UNIT_TYPE" val="l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50.527960205078124,&quot;top&quot;:101.30000610351563,&quot;width&quot;:851.2661342831109}"/>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5,5,5,5,5]}"/>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2462_2*l_h_i*1_2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50.527960205078124,&quot;top&quot;:101.30000610351563,&quot;width&quot;:851.2661342831109}"/>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DIAGRAM_USE_COLOR_VALUE" val="{&quot;color_scheme&quot;:1,&quot;color_type&quot;:1,&quot;theme_color_indexes&quot;:[5,5,5,5,5,5]}"/>
</p:tagLst>
</file>

<file path=ppt/tags/tag10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2462_2*l_h_f*1_2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50.527960205078124,&quot;top&quot;:101.30000610351563,&quot;width&quot;:851.26613428311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单击此处输入您的项正文，文字是您思想的提炼，请尽量言简意赅的阐述观点。单击此处输入您的项正文"/>
  <p:tag name="KSO_WM_UNIT_TEXT_FILL_FORE_SCHEMECOLOR_INDEX" val="1"/>
  <p:tag name="KSO_WM_UNIT_TEXT_FILL_TYPE" val="1"/>
  <p:tag name="KSO_WM_UNIT_TEXT_TYPE" val="1"/>
  <p:tag name="KSO_WM_DIAGRAM_USE_COLOR_VALUE" val="{&quot;color_scheme&quot;:1,&quot;color_type&quot;:1,&quot;theme_color_indexes&quot;:[5,5,5,5,5,5]}"/>
</p:tagLst>
</file>

<file path=ppt/tags/tag10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2462_2*l_h_a*1_2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50.527960205078124,&quot;top&quot;:101.30000610351563,&quot;width&quot;:851.26613428311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
  <p:tag name="KSO_WM_UNIT_TEXT_FILL_FORE_SCHEMECOLOR_INDEX" val="1"/>
  <p:tag name="KSO_WM_UNIT_TEXT_FILL_TYPE" val="1"/>
  <p:tag name="KSO_WM_UNIT_TEXT_TYPE" val="1"/>
  <p:tag name="KSO_WM_DIAGRAM_USE_COLOR_VALUE" val="{&quot;color_scheme&quot;:1,&quot;color_type&quot;:1,&quot;theme_color_indexes&quot;:[5,5,5,5,5,5]}"/>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2_2*l_h_i*1_3_2"/>
  <p:tag name="KSO_WM_TEMPLATE_CATEGORY" val="diagram"/>
  <p:tag name="KSO_WM_TEMPLATE_INDEX" val="20232462"/>
  <p:tag name="KSO_WM_UNIT_LAYERLEVEL" val="1_1_1"/>
  <p:tag name="KSO_WM_TAG_VERSION" val="3.0"/>
  <p:tag name="KSO_WM_BEAUTIFY_FLAG" val="#wm#"/>
  <p:tag name="KSO_WM_DIAGRAM_GROUP_CODE" val="l1-1"/>
  <p:tag name="KSO_WM_UNIT_TYPE" val="l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50.527960205078124,&quot;top&quot;:101.30000610351563,&quot;width&quot;:851.2661342831109}"/>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5,5,5,5,5]}"/>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32462_2*l_h_i*1_3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50.527960205078124,&quot;top&quot;:101.30000610351563,&quot;width&quot;:851.2661342831109}"/>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DIAGRAM_USE_COLOR_VALUE" val="{&quot;color_scheme&quot;:1,&quot;color_type&quot;:1,&quot;theme_color_indexes&quot;:[5,5,5,5,5,5]}"/>
</p:tagLst>
</file>

<file path=ppt/tags/tag10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2462_2*l_h_f*1_3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50.527960205078124,&quot;top&quot;:101.30000610351563,&quot;width&quot;:851.26613428311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单击此处输入您的项正文，文字是您思想的提炼，请尽量言简意赅的阐述观点。单击此处输入您的项正文"/>
  <p:tag name="KSO_WM_UNIT_TEXT_FILL_FORE_SCHEMECOLOR_INDEX" val="1"/>
  <p:tag name="KSO_WM_UNIT_TEXT_FILL_TYPE" val="1"/>
  <p:tag name="KSO_WM_UNIT_TEXT_TYPE" val="1"/>
  <p:tag name="KSO_WM_DIAGRAM_USE_COLOR_VALUE" val="{&quot;color_scheme&quot;:1,&quot;color_type&quot;:1,&quot;theme_color_indexes&quot;:[5,5,5,5,5,5]}"/>
</p:tagLst>
</file>

<file path=ppt/tags/tag11.xml><?xml version="1.0" encoding="utf-8"?>
<p:tagLst xmlns:p="http://schemas.openxmlformats.org/presentationml/2006/main">
  <p:tag name="KSO_WM_UNIT_TYPE" val="l_h_f"/>
  <p:tag name="KSO_WM_UNIT_INDEX" val="1_5_1"/>
  <p:tag name="KSO_WM_UNIT_ID" val="diagram19882022_6*l_h_f*1_5_1"/>
  <p:tag name="KSO_WM_TEMPLATE_INDEX" val="19882022"/>
  <p:tag name="KSO_WM_TAG_VERSION" val="3.0"/>
  <p:tag name="KSO_WM_DIAGRAM_VERSION" val="3"/>
  <p:tag name="KSO_WM_DIAGRAM_GROUP_CODE" val="l1-1"/>
  <p:tag name="KSO_WM_DIAGRAM_VIRTUALLY_FRAME" val="{&quot;height&quot;:411.86519685039366,&quot;left&quot;:40.45,&quot;top&quot;:82.9,&quot;width&quot;:879.65}"/>
</p:tagLst>
</file>

<file path=ppt/tags/tag11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2462_2*l_h_a*1_3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50.527960205078124,&quot;top&quot;:101.30000610351563,&quot;width&quot;:851.26613428311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
  <p:tag name="KSO_WM_UNIT_TEXT_FILL_FORE_SCHEMECOLOR_INDEX" val="1"/>
  <p:tag name="KSO_WM_UNIT_TEXT_FILL_TYPE" val="1"/>
  <p:tag name="KSO_WM_UNIT_TEXT_TYPE" val="1"/>
  <p:tag name="KSO_WM_DIAGRAM_USE_COLOR_VALUE" val="{&quot;color_scheme&quot;:1,&quot;color_type&quot;:1,&quot;theme_color_indexes&quot;:[5,5,5,5,5,5]}"/>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0921_1*l_h_i*1_2_2"/>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89.2113385826771,&quot;left&quot;:55.57503937007874,&quot;top&quot;:89.34433070866142,&quot;width&quot;:850.4500787401573}"/>
  <p:tag name="KSO_WM_DIAGRAM_COLOR_MATCH_VALUE" val="{&quot;shape&quot;:{&quot;fill&quot;:{&quot;type&quot;:0},&quot;glow&quot;:{&quot;colorType&quot;:0},&quot;line&quot;:{&quot;type&quot;:0},&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DIAGRAM_USE_COLOR_VALUE" val="{&quot;color_scheme&quot;:1,&quot;color_type&quot;:1,&quot;theme_color_indexes&quot;:[5,6,5,6,5,6]}"/>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0921_1*l_h_i*1_2_3"/>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89.2113385826771,&quot;left&quot;:55.57503937007874,&quot;top&quot;:89.34433070866142,&quot;width&quot;:850.4500787401573}"/>
  <p:tag name="KSO_WM_DIAGRAM_COLOR_MATCH_VALUE" val="{&quot;shape&quot;:{&quot;fill&quot;:{&quot;solid&quot;:{&quot;brightness&quot;:0,&quot;colorType&quot;:2,&quot;rgb&quot;:&quot;#ffffff&quot;,&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DIAGRAM_USE_COLOR_VALUE" val="{&quot;color_scheme&quot;:1,&quot;color_type&quot;:1,&quot;theme_color_indexes&quot;:[5,6,5,6,5,6]}"/>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0921_1*l_h_i*1_1_2"/>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89.2113385826771,&quot;left&quot;:55.57503937007874,&quot;top&quot;:89.34433070866142,&quot;width&quot;:850.4500787401573}"/>
  <p:tag name="KSO_WM_DIAGRAM_COLOR_MATCH_VALUE" val="{&quot;shape&quot;:{&quot;fill&quot;:{&quot;type&quot;:0},&quot;glow&quot;:{&quot;colorType&quot;:0},&quot;line&quot;:{&quot;type&quot;:0},&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DIAGRAM_USE_COLOR_VALUE" val="{&quot;color_scheme&quot;:1,&quot;color_type&quot;:1,&quot;theme_color_indexes&quot;:[5,6,5,6,5,6]}"/>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0921_1*l_h_i*1_1_3"/>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89.2113385826771,&quot;left&quot;:55.57503937007874,&quot;top&quot;:89.34433070866142,&quot;width&quot;:850.4500787401573}"/>
  <p:tag name="KSO_WM_DIAGRAM_COLOR_MATCH_VALUE" val="{&quot;shape&quot;:{&quot;fill&quot;:{&quot;solid&quot;:{&quot;brightness&quot;:0,&quot;colorType&quot;:2,&quot;rgb&quot;:&quot;#ffffff&quot;,&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DIAGRAM_USE_COLOR_VALUE" val="{&quot;color_scheme&quot;:1,&quot;color_type&quot;:1,&quot;theme_color_indexes&quot;:[5,6,5,6,5,6]}"/>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0921_1*l_h_i*1_1_1"/>
  <p:tag name="KSO_WM_TEMPLATE_CATEGORY" val="diagram"/>
  <p:tag name="KSO_WM_TEMPLATE_INDEX" val="20230921"/>
  <p:tag name="KSO_WM_UNIT_LAYERLEVEL" val="1_1_1"/>
  <p:tag name="KSO_WM_TAG_VERSION" val="3.0"/>
  <p:tag name="KSO_WM_UNIT_SUBTYPE" val="d"/>
  <p:tag name="KSO_WM_DIAGRAM_MAX_ITEMCNT" val="6"/>
  <p:tag name="KSO_WM_DIAGRAM_MIN_ITEMCNT" val="2"/>
  <p:tag name="KSO_WM_DIAGRAM_VIRTUALLY_FRAME" val="{&quot;height&quot;:389.2113385826771,&quot;left&quot;:55.57503937007874,&quot;top&quot;:89.34433070866142,&quot;width&quot;:850.4500787401573}"/>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30921_1*l_h_i*1_1_4"/>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89.2113385826771,&quot;left&quot;:55.57503937007874,&quot;top&quot;:89.34433070866142,&quot;width&quot;:850.4500787401573}"/>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25"/>
  <p:tag name="KSO_WM_DIAGRAM_USE_COLOR_VALUE" val="{&quot;color_scheme&quot;:1,&quot;color_type&quot;:1,&quot;theme_color_indexes&quot;:[5,6,5,6,5,6]}"/>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30921_1*l_h_i*1_1_5"/>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89.2113385826771,&quot;left&quot;:55.57503937007874,&quot;top&quot;:89.34433070866142,&quot;width&quot;:850.4500787401573}"/>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DIAGRAM_USE_COLOR_VALUE" val="{&quot;color_scheme&quot;:1,&quot;color_type&quot;:1,&quot;theme_color_indexes&quot;:[5,6,5,6,5,6]}"/>
</p:tagLst>
</file>

<file path=ppt/tags/tag11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0921_1*l_h_a*1_1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389.2113385826771,&quot;left&quot;:55.57503937007874,&quot;top&quot;:89.34433070866142,&quot;width&quot;:850.450078740157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DIAGRAM_VERSION" val="3"/>
  <p:tag name="KSO_WM_DIAGRAM_COLOR_TRICK" val="1"/>
  <p:tag name="KSO_WM_DIAGRAM_COLOR_TEXT_CAN_REMOVE" val="n"/>
  <p:tag name="KSO_WM_UNIT_PRESET_TEXT" val="单击添加项标题"/>
  <p:tag name="KSO_WM_UNIT_TEXT_FILL_FORE_SCHEMECOLOR_INDEX" val="1"/>
  <p:tag name="KSO_WM_UNIT_TEXT_FILL_TYPE" val="1"/>
  <p:tag name="KSO_WM_DIAGRAM_USE_COLOR_VALUE" val="{&quot;color_scheme&quot;:1,&quot;color_type&quot;:1,&quot;theme_color_indexes&quot;:[5,6,5,6,5,6]}"/>
</p:tagLst>
</file>

<file path=ppt/tags/tag11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0921_1*l_h_f*1_1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389.2113385826771,&quot;left&quot;:55.57503937007874,&quot;top&quot;:89.34433070866142,&quot;width&quot;:850.450078740157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DIAGRAM_VERSION" val="3"/>
  <p:tag name="KSO_WM_DIAGRAM_COLOR_TRICK" val="1"/>
  <p:tag name="KSO_WM_DIAGRAM_COLOR_TEXT_CAN_REMOVE" val="n"/>
  <p:tag name="KSO_WM_UNIT_PRESET_TEXT" val="单击此处输入您的项正文，文字是您思想的提炼，请尽量言简意赅的阐述观点。单击此处输入(您的)智能图形项正文，文字是您思想的提炼，请尽量言简意赅的阐述观点。单击此处添加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12.xml><?xml version="1.0" encoding="utf-8"?>
<p:tagLst xmlns:p="http://schemas.openxmlformats.org/presentationml/2006/main">
  <p:tag name="KSO_WM_UNIT_TYPE" val="l_h_f"/>
  <p:tag name="KSO_WM_UNIT_INDEX" val="1_6_1"/>
  <p:tag name="KSO_WM_UNIT_ID" val="diagram19882022_6*l_h_f*1_6_1"/>
  <p:tag name="KSO_WM_TEMPLATE_INDEX" val="19882022"/>
  <p:tag name="KSO_WM_TAG_VERSION" val="3.0"/>
  <p:tag name="KSO_WM_DIAGRAM_VERSION" val="3"/>
  <p:tag name="KSO_WM_DIAGRAM_GROUP_CODE" val="l1-1"/>
  <p:tag name="KSO_WM_DIAGRAM_VIRTUALLY_FRAME" val="{&quot;height&quot;:411.86519685039366,&quot;left&quot;:40.45,&quot;top&quot;:82.9,&quot;width&quot;:879.65}"/>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0921_1*l_h_i*1_2_1"/>
  <p:tag name="KSO_WM_TEMPLATE_CATEGORY" val="diagram"/>
  <p:tag name="KSO_WM_TEMPLATE_INDEX" val="20230921"/>
  <p:tag name="KSO_WM_UNIT_LAYERLEVEL" val="1_1_1"/>
  <p:tag name="KSO_WM_TAG_VERSION" val="3.0"/>
  <p:tag name="KSO_WM_UNIT_SUBTYPE" val="d"/>
  <p:tag name="KSO_WM_DIAGRAM_MAX_ITEMCNT" val="6"/>
  <p:tag name="KSO_WM_DIAGRAM_MIN_ITEMCNT" val="2"/>
  <p:tag name="KSO_WM_DIAGRAM_VIRTUALLY_FRAME" val="{&quot;height&quot;:389.2113385826771,&quot;left&quot;:55.57503937007874,&quot;top&quot;:89.34433070866142,&quot;width&quot;:850.4500787401573}"/>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30921_1*l_h_i*1_2_4"/>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89.2113385826771,&quot;left&quot;:55.57503937007874,&quot;top&quot;:89.34433070866142,&quot;width&quot;:850.4500787401573}"/>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25"/>
  <p:tag name="KSO_WM_DIAGRAM_USE_COLOR_VALUE" val="{&quot;color_scheme&quot;:1,&quot;color_type&quot;:1,&quot;theme_color_indexes&quot;:[5,6,5,6,5,6]}"/>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30921_1*l_h_i*1_2_5"/>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89.2113385826771,&quot;left&quot;:55.57503937007874,&quot;top&quot;:89.34433070866142,&quot;width&quot;:850.4500787401573}"/>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DIAGRAM_USE_COLOR_VALUE" val="{&quot;color_scheme&quot;:1,&quot;color_type&quot;:1,&quot;theme_color_indexes&quot;:[5,6,5,6,5,6]}"/>
</p:tagLst>
</file>

<file path=ppt/tags/tag12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0921_1*l_h_a*1_2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389.2113385826771,&quot;left&quot;:55.57503937007874,&quot;top&quot;:89.34433070866142,&quot;width&quot;:850.450078740157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DIAGRAM_VERSION" val="3"/>
  <p:tag name="KSO_WM_DIAGRAM_COLOR_TRICK" val="1"/>
  <p:tag name="KSO_WM_DIAGRAM_COLOR_TEXT_CAN_REMOVE" val="n"/>
  <p:tag name="KSO_WM_UNIT_PRESET_TEXT" val="单击添加项标题"/>
  <p:tag name="KSO_WM_UNIT_TEXT_FILL_FORE_SCHEMECOLOR_INDEX" val="1"/>
  <p:tag name="KSO_WM_UNIT_TEXT_FILL_TYPE" val="1"/>
  <p:tag name="KSO_WM_DIAGRAM_USE_COLOR_VALUE" val="{&quot;color_scheme&quot;:1,&quot;color_type&quot;:1,&quot;theme_color_indexes&quot;:[5,6,5,6,5,6]}"/>
</p:tagLst>
</file>

<file path=ppt/tags/tag12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0921_1*l_h_f*1_2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389.2113385826771,&quot;left&quot;:55.57503937007874,&quot;top&quot;:89.34433070866142,&quot;width&quot;:850.450078740157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DIAGRAM_VERSION" val="3"/>
  <p:tag name="KSO_WM_DIAGRAM_COLOR_TRICK" val="1"/>
  <p:tag name="KSO_WM_DIAGRAM_COLOR_TEXT_CAN_REMOVE" val="n"/>
  <p:tag name="KSO_WM_UNIT_PRESET_TEXT" val="单击此处输入您的项正文，文字是您思想的提炼，请尽量言简意赅的阐述观点。单击此处输入(您的)智能图形项正文，文字是您思想的提炼，请尽量言简意赅的阐述观点。单击此处添加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0921_1*l_h_i*1_2_2"/>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89.2113385826771,&quot;left&quot;:55.57503937007874,&quot;top&quot;:89.34433070866142,&quot;width&quot;:850.4500787401573}"/>
  <p:tag name="KSO_WM_DIAGRAM_COLOR_MATCH_VALUE" val="{&quot;shape&quot;:{&quot;fill&quot;:{&quot;type&quot;:0},&quot;glow&quot;:{&quot;colorType&quot;:0},&quot;line&quot;:{&quot;type&quot;:0},&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DIAGRAM_USE_COLOR_VALUE" val="{&quot;color_scheme&quot;:1,&quot;color_type&quot;:1,&quot;theme_color_indexes&quot;:[5,6,5,6,5,6]}"/>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0921_1*l_h_i*1_2_3"/>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89.2113385826771,&quot;left&quot;:55.57503937007874,&quot;top&quot;:89.34433070866142,&quot;width&quot;:850.4500787401573}"/>
  <p:tag name="KSO_WM_DIAGRAM_COLOR_MATCH_VALUE" val="{&quot;shape&quot;:{&quot;fill&quot;:{&quot;solid&quot;:{&quot;brightness&quot;:0,&quot;colorType&quot;:2,&quot;rgb&quot;:&quot;#ffffff&quot;,&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DIAGRAM_USE_COLOR_VALUE" val="{&quot;color_scheme&quot;:1,&quot;color_type&quot;:1,&quot;theme_color_indexes&quot;:[5,6,5,6,5,6]}"/>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0921_1*l_h_i*1_1_2"/>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89.2113385826771,&quot;left&quot;:55.57503937007874,&quot;top&quot;:89.34433070866142,&quot;width&quot;:850.4500787401573}"/>
  <p:tag name="KSO_WM_DIAGRAM_COLOR_MATCH_VALUE" val="{&quot;shape&quot;:{&quot;fill&quot;:{&quot;type&quot;:0},&quot;glow&quot;:{&quot;colorType&quot;:0},&quot;line&quot;:{&quot;type&quot;:0},&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DIAGRAM_USE_COLOR_VALUE" val="{&quot;color_scheme&quot;:1,&quot;color_type&quot;:1,&quot;theme_color_indexes&quot;:[5,6,5,6,5,6]}"/>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0921_1*l_h_i*1_1_3"/>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89.2113385826771,&quot;left&quot;:55.57503937007874,&quot;top&quot;:89.34433070866142,&quot;width&quot;:850.4500787401573}"/>
  <p:tag name="KSO_WM_DIAGRAM_COLOR_MATCH_VALUE" val="{&quot;shape&quot;:{&quot;fill&quot;:{&quot;solid&quot;:{&quot;brightness&quot;:0,&quot;colorType&quot;:2,&quot;rgb&quot;:&quot;#ffffff&quot;,&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DIAGRAM_USE_COLOR_VALUE" val="{&quot;color_scheme&quot;:1,&quot;color_type&quot;:1,&quot;theme_color_indexes&quot;:[5,6,5,6,5,6]}"/>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0921_1*l_h_i*1_1_1"/>
  <p:tag name="KSO_WM_TEMPLATE_CATEGORY" val="diagram"/>
  <p:tag name="KSO_WM_TEMPLATE_INDEX" val="20230921"/>
  <p:tag name="KSO_WM_UNIT_LAYERLEVEL" val="1_1_1"/>
  <p:tag name="KSO_WM_TAG_VERSION" val="3.0"/>
  <p:tag name="KSO_WM_UNIT_SUBTYPE" val="d"/>
  <p:tag name="KSO_WM_DIAGRAM_MAX_ITEMCNT" val="6"/>
  <p:tag name="KSO_WM_DIAGRAM_MIN_ITEMCNT" val="2"/>
  <p:tag name="KSO_WM_DIAGRAM_VIRTUALLY_FRAME" val="{&quot;height&quot;:389.2113385826771,&quot;left&quot;:55.57503937007874,&quot;top&quot;:89.34433070866142,&quot;width&quot;:850.4500787401573}"/>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13.xml><?xml version="1.0" encoding="utf-8"?>
<p:tagLst xmlns:p="http://schemas.openxmlformats.org/presentationml/2006/main">
  <p:tag name="KSO_WM_UNIT_TYPE" val="l_h_f"/>
  <p:tag name="KSO_WM_UNIT_INDEX" val="1_4_1"/>
  <p:tag name="KSO_WM_UNIT_ID" val="diagram19882022_6*l_h_f*1_4_1"/>
  <p:tag name="KSO_WM_TEMPLATE_INDEX" val="19882022"/>
  <p:tag name="KSO_WM_TAG_VERSION" val="3.0"/>
  <p:tag name="KSO_WM_DIAGRAM_VERSION" val="3"/>
  <p:tag name="KSO_WM_DIAGRAM_GROUP_CODE" val="l1-1"/>
  <p:tag name="KSO_WM_DIAGRAM_VIRTUALLY_FRAME" val="{&quot;height&quot;:411.86519685039366,&quot;left&quot;:40.45,&quot;top&quot;:82.9,&quot;width&quot;:879.65}"/>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30921_1*l_h_i*1_1_4"/>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89.2113385826771,&quot;left&quot;:55.57503937007874,&quot;top&quot;:89.34433070866142,&quot;width&quot;:850.4500787401573}"/>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25"/>
  <p:tag name="KSO_WM_DIAGRAM_USE_COLOR_VALUE" val="{&quot;color_scheme&quot;:1,&quot;color_type&quot;:1,&quot;theme_color_indexes&quot;:[5,6,5,6,5,6]}"/>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30921_1*l_h_i*1_1_5"/>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89.2113385826771,&quot;left&quot;:55.57503937007874,&quot;top&quot;:89.34433070866142,&quot;width&quot;:850.4500787401573}"/>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DIAGRAM_USE_COLOR_VALUE" val="{&quot;color_scheme&quot;:1,&quot;color_type&quot;:1,&quot;theme_color_indexes&quot;:[5,6,5,6,5,6]}"/>
</p:tagLst>
</file>

<file path=ppt/tags/tag13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0921_1*l_h_a*1_1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389.2113385826771,&quot;left&quot;:55.57503937007874,&quot;top&quot;:89.34433070866142,&quot;width&quot;:850.450078740157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DIAGRAM_VERSION" val="3"/>
  <p:tag name="KSO_WM_DIAGRAM_COLOR_TRICK" val="1"/>
  <p:tag name="KSO_WM_DIAGRAM_COLOR_TEXT_CAN_REMOVE" val="n"/>
  <p:tag name="KSO_WM_UNIT_PRESET_TEXT" val="单击添加项标题"/>
  <p:tag name="KSO_WM_UNIT_TEXT_FILL_FORE_SCHEMECOLOR_INDEX" val="1"/>
  <p:tag name="KSO_WM_UNIT_TEXT_FILL_TYPE" val="1"/>
  <p:tag name="KSO_WM_DIAGRAM_USE_COLOR_VALUE" val="{&quot;color_scheme&quot;:1,&quot;color_type&quot;:1,&quot;theme_color_indexes&quot;:[5,6,5,6,5,6]}"/>
</p:tagLst>
</file>

<file path=ppt/tags/tag13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0921_1*l_h_f*1_1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389.2113385826771,&quot;left&quot;:55.57503937007874,&quot;top&quot;:89.34433070866142,&quot;width&quot;:850.450078740157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DIAGRAM_VERSION" val="3"/>
  <p:tag name="KSO_WM_DIAGRAM_COLOR_TRICK" val="1"/>
  <p:tag name="KSO_WM_DIAGRAM_COLOR_TEXT_CAN_REMOVE" val="n"/>
  <p:tag name="KSO_WM_UNIT_PRESET_TEXT" val="单击此处输入您的项正文，文字是您思想的提炼，请尽量言简意赅的阐述观点。单击此处输入(您的)智能图形项正文，文字是您思想的提炼，请尽量言简意赅的阐述观点。单击此处添加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0921_1*l_h_i*1_2_1"/>
  <p:tag name="KSO_WM_TEMPLATE_CATEGORY" val="diagram"/>
  <p:tag name="KSO_WM_TEMPLATE_INDEX" val="20230921"/>
  <p:tag name="KSO_WM_UNIT_LAYERLEVEL" val="1_1_1"/>
  <p:tag name="KSO_WM_TAG_VERSION" val="3.0"/>
  <p:tag name="KSO_WM_UNIT_SUBTYPE" val="d"/>
  <p:tag name="KSO_WM_DIAGRAM_MAX_ITEMCNT" val="6"/>
  <p:tag name="KSO_WM_DIAGRAM_MIN_ITEMCNT" val="2"/>
  <p:tag name="KSO_WM_DIAGRAM_VIRTUALLY_FRAME" val="{&quot;height&quot;:389.2113385826771,&quot;left&quot;:55.57503937007874,&quot;top&quot;:89.34433070866142,&quot;width&quot;:850.4500787401573}"/>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30921_1*l_h_i*1_2_4"/>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89.2113385826771,&quot;left&quot;:55.57503937007874,&quot;top&quot;:89.34433070866142,&quot;width&quot;:850.4500787401573}"/>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25"/>
  <p:tag name="KSO_WM_DIAGRAM_USE_COLOR_VALUE" val="{&quot;color_scheme&quot;:1,&quot;color_type&quot;:1,&quot;theme_color_indexes&quot;:[5,6,5,6,5,6]}"/>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30921_1*l_h_i*1_2_5"/>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89.2113385826771,&quot;left&quot;:55.57503937007874,&quot;top&quot;:89.34433070866142,&quot;width&quot;:850.4500787401573}"/>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DIAGRAM_USE_COLOR_VALUE" val="{&quot;color_scheme&quot;:1,&quot;color_type&quot;:1,&quot;theme_color_indexes&quot;:[5,6,5,6,5,6]}"/>
</p:tagLst>
</file>

<file path=ppt/tags/tag13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0921_1*l_h_a*1_2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389.2113385826771,&quot;left&quot;:55.57503937007874,&quot;top&quot;:89.34433070866142,&quot;width&quot;:850.450078740157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DIAGRAM_VERSION" val="3"/>
  <p:tag name="KSO_WM_DIAGRAM_COLOR_TRICK" val="1"/>
  <p:tag name="KSO_WM_DIAGRAM_COLOR_TEXT_CAN_REMOVE" val="n"/>
  <p:tag name="KSO_WM_UNIT_PRESET_TEXT" val="单击添加项标题"/>
  <p:tag name="KSO_WM_UNIT_TEXT_FILL_FORE_SCHEMECOLOR_INDEX" val="1"/>
  <p:tag name="KSO_WM_UNIT_TEXT_FILL_TYPE" val="1"/>
  <p:tag name="KSO_WM_DIAGRAM_USE_COLOR_VALUE" val="{&quot;color_scheme&quot;:1,&quot;color_type&quot;:1,&quot;theme_color_indexes&quot;:[5,6,5,6,5,6]}"/>
</p:tagLst>
</file>

<file path=ppt/tags/tag13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0921_1*l_h_f*1_2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389.2113385826771,&quot;left&quot;:55.57503937007874,&quot;top&quot;:89.34433070866142,&quot;width&quot;:850.450078740157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DIAGRAM_VERSION" val="3"/>
  <p:tag name="KSO_WM_DIAGRAM_COLOR_TRICK" val="1"/>
  <p:tag name="KSO_WM_DIAGRAM_COLOR_TEXT_CAN_REMOVE" val="n"/>
  <p:tag name="KSO_WM_UNIT_PRESET_TEXT" val="单击此处输入您的项正文，文字是您思想的提炼，请尽量言简意赅的阐述观点。单击此处输入(您的)智能图形项正文，文字是您思想的提炼，请尽量言简意赅的阐述观点。单击此处添加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139.xml><?xml version="1.0" encoding="utf-8"?>
<p:tagLst xmlns:p="http://schemas.openxmlformats.org/presentationml/2006/main">
  <p:tag name="resource_record_key" val="{&quot;19&quot;:[20348541],&quot;29&quot;:[50053052,50053104,50053060],&quot;70&quot;:[3321442,3333431,3321778,3318990,3321432,3322201,3321646,3318297,3321782,3321502,3321434]}"/>
</p:tagLst>
</file>

<file path=ppt/tags/tag14.xml><?xml version="1.0" encoding="utf-8"?>
<p:tagLst xmlns:p="http://schemas.openxmlformats.org/presentationml/2006/main">
  <p:tag name="KSO_WM_UNIT_TYPE" val="l_h_f"/>
  <p:tag name="KSO_WM_UNIT_INDEX" val="1_2_1"/>
  <p:tag name="KSO_WM_UNIT_ID" val="diagram19882022_6*l_h_f*1_2_1"/>
  <p:tag name="KSO_WM_TEMPLATE_INDEX" val="19882022"/>
  <p:tag name="KSO_WM_TAG_VERSION" val="3.0"/>
  <p:tag name="KSO_WM_DIAGRAM_VERSION" val="3"/>
  <p:tag name="KSO_WM_DIAGRAM_GROUP_CODE" val="l1-1"/>
  <p:tag name="KSO_WM_DIAGRAM_VIRTUALLY_FRAME" val="{&quot;height&quot;:411.86519685039366,&quot;left&quot;:40.45,&quot;top&quot;:82.9,&quot;width&quot;:879.65}"/>
</p:tagLst>
</file>

<file path=ppt/tags/tag15.xml><?xml version="1.0" encoding="utf-8"?>
<p:tagLst xmlns:p="http://schemas.openxmlformats.org/presentationml/2006/main">
  <p:tag name="KSO_WM_UNIT_INDEX" val="15"/>
  <p:tag name="KSO_WM_UNIT_TEXT_SUBTYPE" val="a"/>
  <p:tag name="KSO_WM_UNIT_SUBTYPE" val="a"/>
  <p:tag name="KSO_WM_UNIT_TYPE" val="f"/>
</p:tagLst>
</file>

<file path=ppt/tags/tag16.xml><?xml version="1.0" encoding="utf-8"?>
<p:tagLst xmlns:p="http://schemas.openxmlformats.org/presentationml/2006/main">
  <p:tag name="KSO_WM_UNIT_INDEX" val="6"/>
  <p:tag name="KSO_WM_UNIT_TYPE" val="d"/>
  <p:tag name="KSO_WM_BEAUTIFY_FLAG" val="#wm#"/>
</p:tagLst>
</file>

<file path=ppt/tags/tag17.xml><?xml version="1.0" encoding="utf-8"?>
<p:tagLst xmlns:p="http://schemas.openxmlformats.org/presentationml/2006/main">
  <p:tag name="KSO_WM_UNIT_INDEX" val="7"/>
  <p:tag name="KSO_WM_UNIT_TEXT_SUBTYPE" val="a"/>
  <p:tag name="KSO_WM_UNIT_SUBTYPE" val="a"/>
  <p:tag name="KSO_WM_UNIT_TYPE" val="f"/>
  <p:tag name="KSO_WM_BEAUTIFY_FLAG" val="#wm#"/>
</p:tagLst>
</file>

<file path=ppt/tags/tag18.xml><?xml version="1.0" encoding="utf-8"?>
<p:tagLst xmlns:p="http://schemas.openxmlformats.org/presentationml/2006/main">
  <p:tag name="KSO_WM_DIAGRAM_VIRTUALLY_FRAME" val="{&quot;height&quot;:130.35,&quot;left&quot;:139.35,&quot;top&quot;:348.5,&quot;width&quot;:708.8}"/>
</p:tagLst>
</file>

<file path=ppt/tags/tag19.xml><?xml version="1.0" encoding="utf-8"?>
<p:tagLst xmlns:p="http://schemas.openxmlformats.org/presentationml/2006/main">
  <p:tag name="KSO_WM_DIAGRAM_VIRTUALLY_FRAME" val="{&quot;height&quot;:130.35,&quot;left&quot;:139.35,&quot;top&quot;:348.5,&quot;width&quot;:708.8}"/>
</p:tagLst>
</file>

<file path=ppt/tags/tag2.xml><?xml version="1.0" encoding="utf-8"?>
<p:tagLst xmlns:p="http://schemas.openxmlformats.org/presentationml/2006/main">
  <p:tag name="KSO_WM_UNIT_TYPE" val="l_h_i"/>
  <p:tag name="KSO_WM_UNIT_INDEX" val="1_1_1"/>
  <p:tag name="KSO_WM_UNIT_ID" val="diagram19882022_6*l_h_i*1_1_1"/>
  <p:tag name="KSO_WM_TEMPLATE_INDEX" val="19882022"/>
  <p:tag name="KSO_WM_TAG_VERSION" val="3.0"/>
  <p:tag name="KSO_WM_DIAGRAM_VERSION" val="3"/>
  <p:tag name="KSO_WM_DIAGRAM_GROUP_CODE" val="l1-1"/>
  <p:tag name="KSO_WM_DIAGRAM_VIRTUALLY_FRAME" val="{&quot;height&quot;:411.86519685039366,&quot;left&quot;:40.45,&quot;top&quot;:82.9,&quot;width&quot;:879.65}"/>
</p:tagLst>
</file>

<file path=ppt/tags/tag20.xml><?xml version="1.0" encoding="utf-8"?>
<p:tagLst xmlns:p="http://schemas.openxmlformats.org/presentationml/2006/main">
  <p:tag name="KSO_WM_DIAGRAM_VIRTUALLY_FRAME" val="{&quot;height&quot;:130.35,&quot;left&quot;:139.35,&quot;top&quot;:348.5,&quot;width&quot;:708.8}"/>
</p:tagLst>
</file>

<file path=ppt/tags/tag21.xml><?xml version="1.0" encoding="utf-8"?>
<p:tagLst xmlns:p="http://schemas.openxmlformats.org/presentationml/2006/main">
  <p:tag name="KSO_WM_DIAGRAM_VIRTUALLY_FRAME" val="{&quot;height&quot;:130.35,&quot;left&quot;:139.35,&quot;top&quot;:348.5,&quot;width&quot;:708.8}"/>
</p:tagLst>
</file>

<file path=ppt/tags/tag22.xml><?xml version="1.0" encoding="utf-8"?>
<p:tagLst xmlns:p="http://schemas.openxmlformats.org/presentationml/2006/main">
  <p:tag name="KSO_WM_DIAGRAM_VIRTUALLY_FRAME" val="{&quot;height&quot;:130.35,&quot;left&quot;:139.35,&quot;top&quot;:348.5,&quot;width&quot;:708.8}"/>
</p:tagLst>
</file>

<file path=ppt/tags/tag23.xml><?xml version="1.0" encoding="utf-8"?>
<p:tagLst xmlns:p="http://schemas.openxmlformats.org/presentationml/2006/main">
  <p:tag name="KSO_WM_DIAGRAM_VIRTUALLY_FRAME" val="{&quot;height&quot;:130.35,&quot;left&quot;:139.35,&quot;top&quot;:348.5,&quot;width&quot;:708.8}"/>
</p:tagLst>
</file>

<file path=ppt/tags/tag24.xml><?xml version="1.0" encoding="utf-8"?>
<p:tagLst xmlns:p="http://schemas.openxmlformats.org/presentationml/2006/main">
  <p:tag name="KSO_WM_DIAGRAM_VIRTUALLY_FRAME" val="{&quot;height&quot;:130.35,&quot;left&quot;:139.35,&quot;top&quot;:348.5,&quot;width&quot;:708.8}"/>
</p:tagLst>
</file>

<file path=ppt/tags/tag25.xml><?xml version="1.0" encoding="utf-8"?>
<p:tagLst xmlns:p="http://schemas.openxmlformats.org/presentationml/2006/main">
  <p:tag name="KSO_WM_DIAGRAM_VIRTUALLY_FRAME" val="{&quot;height&quot;:130.35,&quot;left&quot;:139.35,&quot;top&quot;:348.5,&quot;width&quot;:708.8}"/>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868_3*l_h_i*1_1_2"/>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72.3264569860744,&quot;left&quot;:51.32503937007874,&quot;top&quot;:116.79480285644532,&quot;width&quot;:850.4483798193744}"/>
  <p:tag name="KSO_WM_DIAGRAM_COLOR_MATCH_VALUE" val="{&quot;shape&quot;:{&quot;fill&quot;:{&quot;solid&quot;:{&quot;brightness&quot;:0,&quot;colorType&quot;:1,&quot;foreColorIndex&quot;:5,&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2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868_3*l_h_f*1_1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264569860744,&quot;left&quot;:51.32503937007874,&quot;top&quot;:116.79480285644532,&quot;width&quot;:850.44837981937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以便观者准确地理解您传达的思想。单击此处添加文本具体内容，简明扼要地阐述您的内容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868_3*l_h_a*1_1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264569860744,&quot;left&quot;:51.32503937007874,&quot;top&quot;:116.79480285644532,&quot;width&quot;:850.44837981937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868_3*l_h_i*1_1_1"/>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UNIT_SUBTYPE" val="d"/>
  <p:tag name="KSO_WM_UNIT_TYPE" val="l_h_i"/>
  <p:tag name="KSO_WM_UNIT_INDEX" val="1_1_1"/>
  <p:tag name="KSO_WM_DIAGRAM_MAX_ITEMCNT" val="4"/>
  <p:tag name="KSO_WM_DIAGRAM_MIN_ITEMCNT" val="2"/>
  <p:tag name="KSO_WM_DIAGRAM_VIRTUALLY_FRAME" val="{&quot;height&quot;:372.3264569860744,&quot;left&quot;:51.32503937007874,&quot;top&quot;:116.79480285644532,&quot;width&quot;:850.44837981937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6000000238418579,&quot;colorType&quot;:1,&quot;foreColorIndex&quot;:5,&quot;pos&quot;:0,&quot;transparency&quot;:0},{&quot;brightness&quot;:0,&quot;colorType&quot;:1,&quot;foreColorIndex&quot;:5,&quot;pos&quot;:0.7200000286102295,&quot;transparency&quot;:0}],&quot;type&quot;:3},&quot;glow&quot;:{&quot;colorType&quot;:0},&quot;line&quot;:{&quot;type&quot;:0},&quot;shadow&quot;:{&quot;colorType&quot;:0},&quot;threeD&quot;:{&quot;curvedSurface&quot;:{&quot;brightness&quot;:0,&quot;colorType&quot;:2,&quot;rgb&quot;:&quot;#000000&quot;},&quot;depth&quot;:{&quot;colorType&quot;:0}}}}"/>
  <p:tag name="KSO_WM_UNIT_TEXT_FILL_FORE_SCHEMECOLOR_INDEX" val="3"/>
  <p:tag name="KSO_WM_UNIT_TEXT_FILL_TYPE" val="3"/>
  <p:tag name="KSO_WM_DIAGRAM_USE_COLOR_VALUE" val="{&quot;color_scheme&quot;:1,&quot;color_type&quot;:1,&quot;theme_color_indexes&quot;:[5,6,5,6,5,6]}"/>
</p:tagLst>
</file>

<file path=ppt/tags/tag3.xml><?xml version="1.0" encoding="utf-8"?>
<p:tagLst xmlns:p="http://schemas.openxmlformats.org/presentationml/2006/main">
  <p:tag name="KSO_WM_UNIT_TYPE" val="l_h_i"/>
  <p:tag name="KSO_WM_UNIT_INDEX" val="1_2_1"/>
  <p:tag name="KSO_WM_UNIT_ID" val="diagram19882022_6*l_h_i*1_2_1"/>
  <p:tag name="KSO_WM_TEMPLATE_INDEX" val="19882022"/>
  <p:tag name="KSO_WM_TAG_VERSION" val="3.0"/>
  <p:tag name="KSO_WM_DIAGRAM_VERSION" val="3"/>
  <p:tag name="KSO_WM_DIAGRAM_GROUP_CODE" val="l1-1"/>
  <p:tag name="KSO_WM_DIAGRAM_VIRTUALLY_FRAME" val="{&quot;height&quot;:411.86519685039366,&quot;left&quot;:40.45,&quot;top&quot;:82.9,&quot;width&quot;:879.65}"/>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868_3*l_h_i*1_2_2"/>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72.3264569860744,&quot;left&quot;:51.32503937007874,&quot;top&quot;:116.79480285644532,&quot;width&quot;:850.4483798193744}"/>
  <p:tag name="KSO_WM_DIAGRAM_COLOR_MATCH_VALUE" val="{&quot;shape&quot;:{&quot;fill&quot;:{&quot;solid&quot;:{&quot;brightness&quot;:0,&quot;colorType&quot;:1,&quot;foreColorIndex&quot;:5,&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868_3*l_h_i*1_2_1"/>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UNIT_SUBTYPE" val="d"/>
  <p:tag name="KSO_WM_UNIT_TYPE" val="l_h_i"/>
  <p:tag name="KSO_WM_UNIT_INDEX" val="1_2_1"/>
  <p:tag name="KSO_WM_DIAGRAM_MAX_ITEMCNT" val="4"/>
  <p:tag name="KSO_WM_DIAGRAM_MIN_ITEMCNT" val="2"/>
  <p:tag name="KSO_WM_DIAGRAM_VIRTUALLY_FRAME" val="{&quot;height&quot;:372.3264569860744,&quot;left&quot;:51.32503937007874,&quot;top&quot;:116.79480285644532,&quot;width&quot;:850.44837981937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6000000238418579,&quot;colorType&quot;:1,&quot;foreColorIndex&quot;:5,&quot;pos&quot;:0,&quot;transparency&quot;:0},{&quot;brightness&quot;:0,&quot;colorType&quot;:1,&quot;foreColorIndex&quot;:5,&quot;pos&quot;:0.7200000286102295,&quot;transparency&quot;:0}],&quot;type&quot;:3},&quot;glow&quot;:{&quot;colorType&quot;:0},&quot;line&quot;:{&quot;type&quot;:0},&quot;shadow&quot;:{&quot;colorType&quot;:0},&quot;threeD&quot;:{&quot;curvedSurface&quot;:{&quot;brightness&quot;:0,&quot;colorType&quot;:2,&quot;rgb&quot;:&quot;#000000&quot;},&quot;depth&quot;:{&quot;colorType&quot;:0}}}}"/>
  <p:tag name="KSO_WM_UNIT_TEXT_FILL_FORE_SCHEMECOLOR_INDEX" val="3"/>
  <p:tag name="KSO_WM_UNIT_TEXT_FILL_TYPE" val="3"/>
  <p:tag name="KSO_WM_DIAGRAM_USE_COLOR_VALUE" val="{&quot;color_scheme&quot;:1,&quot;color_type&quot;:1,&quot;theme_color_indexes&quot;:[5,6,5,6,5,6]}"/>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868_3*l_h_i*1_3_2"/>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72.3264569860744,&quot;left&quot;:51.32503937007874,&quot;top&quot;:116.79480285644532,&quot;width&quot;:850.4483798193744}"/>
  <p:tag name="KSO_WM_DIAGRAM_COLOR_MATCH_VALUE" val="{&quot;shape&quot;:{&quot;fill&quot;:{&quot;solid&quot;:{&quot;brightness&quot;:0,&quot;colorType&quot;:1,&quot;foreColorIndex&quot;:5,&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3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868_3*l_h_f*1_3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264569860744,&quot;left&quot;:51.32503937007874,&quot;top&quot;:116.79480285644532,&quot;width&quot;:850.44837981937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以便观者准确地理解您传达的思想。单击此处添加文本具体内容，简明扼要地阐述您的内容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868_3*l_h_a*1_3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264569860744,&quot;left&quot;:51.32503937007874,&quot;top&quot;:116.79480285644532,&quot;width&quot;:850.44837981937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868_3*l_h_i*1_3_1"/>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UNIT_SUBTYPE" val="d"/>
  <p:tag name="KSO_WM_UNIT_TYPE" val="l_h_i"/>
  <p:tag name="KSO_WM_UNIT_INDEX" val="1_3_1"/>
  <p:tag name="KSO_WM_DIAGRAM_MAX_ITEMCNT" val="4"/>
  <p:tag name="KSO_WM_DIAGRAM_MIN_ITEMCNT" val="2"/>
  <p:tag name="KSO_WM_DIAGRAM_VIRTUALLY_FRAME" val="{&quot;height&quot;:372.3264569860744,&quot;left&quot;:51.32503937007874,&quot;top&quot;:116.79480285644532,&quot;width&quot;:850.44837981937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6000000238418579,&quot;colorType&quot;:1,&quot;foreColorIndex&quot;:5,&quot;pos&quot;:0,&quot;transparency&quot;:0},{&quot;brightness&quot;:0,&quot;colorType&quot;:1,&quot;foreColorIndex&quot;:5,&quot;pos&quot;:0.7200000286102295,&quot;transparency&quot;:0}],&quot;type&quot;:3},&quot;glow&quot;:{&quot;colorType&quot;:0},&quot;line&quot;:{&quot;type&quot;:0},&quot;shadow&quot;:{&quot;colorType&quot;:0},&quot;threeD&quot;:{&quot;curvedSurface&quot;:{&quot;brightness&quot;:0,&quot;colorType&quot;:2,&quot;rgb&quot;:&quot;#000000&quot;},&quot;depth&quot;:{&quot;colorType&quot;:0}}}}"/>
  <p:tag name="KSO_WM_UNIT_TEXT_FILL_FORE_SCHEMECOLOR_INDEX" val="3"/>
  <p:tag name="KSO_WM_UNIT_TEXT_FILL_TYPE" val="3"/>
  <p:tag name="KSO_WM_DIAGRAM_USE_COLOR_VALUE" val="{&quot;color_scheme&quot;:1,&quot;color_type&quot;:1,&quot;theme_color_indexes&quot;:[5,6,5,6,5,6]}"/>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1868_3*l_h_i*1_4_2"/>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72.3264569860744,&quot;left&quot;:51.32503937007874,&quot;top&quot;:116.79480285644532,&quot;width&quot;:850.4483798193744}"/>
  <p:tag name="KSO_WM_DIAGRAM_COLOR_MATCH_VALUE" val="{&quot;shape&quot;:{&quot;fill&quot;:{&quot;solid&quot;:{&quot;brightness&quot;:0,&quot;colorType&quot;:1,&quot;foreColorIndex&quot;:5,&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868_3*l_h_i*1_4_1"/>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UNIT_SUBTYPE" val="d"/>
  <p:tag name="KSO_WM_UNIT_TYPE" val="l_h_i"/>
  <p:tag name="KSO_WM_UNIT_INDEX" val="1_4_1"/>
  <p:tag name="KSO_WM_DIAGRAM_MAX_ITEMCNT" val="4"/>
  <p:tag name="KSO_WM_DIAGRAM_MIN_ITEMCNT" val="2"/>
  <p:tag name="KSO_WM_DIAGRAM_VIRTUALLY_FRAME" val="{&quot;height&quot;:372.3264569860744,&quot;left&quot;:51.32503937007874,&quot;top&quot;:116.79480285644532,&quot;width&quot;:850.44837981937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6000000238418579,&quot;colorType&quot;:1,&quot;foreColorIndex&quot;:5,&quot;pos&quot;:0,&quot;transparency&quot;:0},{&quot;brightness&quot;:0,&quot;colorType&quot;:1,&quot;foreColorIndex&quot;:5,&quot;pos&quot;:0.7200000286102295,&quot;transparency&quot;:0}],&quot;type&quot;:3},&quot;glow&quot;:{&quot;colorType&quot;:0},&quot;line&quot;:{&quot;type&quot;:0},&quot;shadow&quot;:{&quot;colorType&quot;:0},&quot;threeD&quot;:{&quot;curvedSurface&quot;:{&quot;brightness&quot;:0,&quot;colorType&quot;:2,&quot;rgb&quot;:&quot;#000000&quot;},&quot;depth&quot;:{&quot;colorType&quot;:0}}}}"/>
  <p:tag name="KSO_WM_UNIT_TEXT_FILL_FORE_SCHEMECOLOR_INDEX" val="3"/>
  <p:tag name="KSO_WM_UNIT_TEXT_FILL_TYPE" val="3"/>
  <p:tag name="KSO_WM_DIAGRAM_USE_COLOR_VALUE" val="{&quot;color_scheme&quot;:1,&quot;color_type&quot;:1,&quot;theme_color_indexes&quot;:[5,6,5,6,5,6]}"/>
</p:tagLst>
</file>

<file path=ppt/tags/tag3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868_3*l_h_f*1_2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264569860744,&quot;left&quot;:51.32503937007874,&quot;top&quot;:116.79480285644532,&quot;width&quot;:850.44837981937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以便观者准确地理解您传达的思想。单击此处添加文本具体内容，简明扼要地阐述您的内容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868_3*l_h_a*1_2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264569860744,&quot;left&quot;:51.32503937007874,&quot;top&quot;:116.79480285644532,&quot;width&quot;:850.44837981937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xml><?xml version="1.0" encoding="utf-8"?>
<p:tagLst xmlns:p="http://schemas.openxmlformats.org/presentationml/2006/main">
  <p:tag name="KSO_WM_UNIT_TYPE" val="l_h_i"/>
  <p:tag name="KSO_WM_UNIT_INDEX" val="1_3_1"/>
  <p:tag name="KSO_WM_UNIT_ID" val="diagram19882022_6*l_h_i*1_3_1"/>
  <p:tag name="KSO_WM_TEMPLATE_INDEX" val="19882022"/>
  <p:tag name="KSO_WM_TAG_VERSION" val="3.0"/>
  <p:tag name="KSO_WM_DIAGRAM_VERSION" val="3"/>
  <p:tag name="KSO_WM_DIAGRAM_GROUP_CODE" val="l1-1"/>
  <p:tag name="KSO_WM_DIAGRAM_VIRTUALLY_FRAME" val="{&quot;height&quot;:411.86519685039366,&quot;left&quot;:40.45,&quot;top&quot;:82.9,&quot;width&quot;:879.65}"/>
</p:tagLst>
</file>

<file path=ppt/tags/tag4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1868_3*l_h_f*1_4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264569860744,&quot;left&quot;:51.32503937007874,&quot;top&quot;:116.79480285644532,&quot;width&quot;:850.44837981937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以便观者准确地理解您传达的思想。单击此处添加文本具体内容，简明扼要地阐述您的内容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868_3*l_h_a*1_4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264569860744,&quot;left&quot;:51.32503937007874,&quot;top&quot;:116.79480285644532,&quot;width&quot;:850.44837981937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87_2*n_h_i*1_2_1"/>
  <p:tag name="KSO_WM_TEMPLATE_CATEGORY" val="diagram"/>
  <p:tag name="KSO_WM_TEMPLATE_INDEX" val="20231087"/>
  <p:tag name="KSO_WM_UNIT_LAYERLEVEL" val="1_1_1"/>
  <p:tag name="KSO_WM_TAG_VERSION" val="3.0"/>
  <p:tag name="KSO_WM_BEAUTIFY_FLAG" val="#wm#"/>
  <p:tag name="KSO_WM_DIAGRAM_GROUP_CODE" val="n1-1"/>
  <p:tag name="KSO_WM_UNIT_TYPE" val="n_h_i"/>
  <p:tag name="KSO_WM_UNIT_INDEX" val="1_2_1"/>
  <p:tag name="KSO_WM_DIAGRAM_VERSION" val="3"/>
  <p:tag name="KSO_WM_DIAGRAM_COLOR_TRICK" val="1"/>
  <p:tag name="KSO_WM_DIAGRAM_COLOR_TEXT_CAN_REMOVE" val="n"/>
  <p:tag name="KSO_WM_DIAGRAM_MAX_ITEMCNT" val="5"/>
  <p:tag name="KSO_WM_DIAGRAM_MIN_ITEMCNT" val="2"/>
  <p:tag name="KSO_WM_DIAGRAM_VIRTUALLY_FRAME" val="{&quot;height&quot;:426.60031496062993,&quot;left&quot;:48.92918090820312,&quot;top&quot;:59.89968503937007,&quot;width&quot;:850.9208190917968}"/>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7300000190734863,&quot;transparency&quot;:0.75},{&quot;brightness&quot;:0,&quot;colorType&quot;:1,&quot;foreColorIndex&quot;:5,&quot;pos&quot;:1,&quot;transparency&quot;:0.6000000238418579},{&quot;brightness&quot;:0,&quot;colorType&quot;:1,&quot;foreColorIndex&quot;:5,&quot;pos&quot;:0.5699999928474426,&quot;transparency&quot;:0.800000011920929},{&quot;brightness&quot;:0,&quot;colorType&quot;:1,&quot;foreColorIndex&quot;:5,&quot;pos&quot;:0.4399999976158142,&quot;transparency&quot;:0.949999988079071}],&quot;type&quot;:2},&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7,8,7,8,7,8]}"/>
</p:tagLst>
</file>

<file path=ppt/tags/tag4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1087_2*n_h_h_f*1_2_1_1"/>
  <p:tag name="KSO_WM_TEMPLATE_CATEGORY" val="diagram"/>
  <p:tag name="KSO_WM_TEMPLATE_INDEX" val="20231087"/>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5"/>
  <p:tag name="KSO_WM_DIAGRAM_MIN_ITEMCNT" val="2"/>
  <p:tag name="KSO_WM_DIAGRAM_VIRTUALLY_FRAME" val="{&quot;height&quot;:426.60031496062993,&quot;left&quot;:48.92918090820312,&quot;top&quot;:59.89968503937007,&quot;width&quot;:850.92081909179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文字是您思想的提炼，请尽量言简意赅的阐述观点。"/>
  <p:tag name="KSO_WM_UNIT_TEXT_FILL_FORE_SCHEMECOLOR_INDEX" val="1"/>
  <p:tag name="KSO_WM_UNIT_TEXT_FILL_TYPE" val="1"/>
  <p:tag name="KSO_WM_UNIT_TEXT_TYPE" val="1"/>
  <p:tag name="KSO_WM_DIAGRAM_USE_COLOR_VALUE" val="{&quot;color_scheme&quot;:1,&quot;color_type&quot;:1,&quot;theme_color_indexes&quot;:[7,8,7,8,7,8]}"/>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231087_2*n_h_h_i*1_2_1_1"/>
  <p:tag name="KSO_WM_TEMPLATE_CATEGORY" val="diagram"/>
  <p:tag name="KSO_WM_TEMPLATE_INDEX" val="20231087"/>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2"/>
  <p:tag name="KSO_WM_DIAGRAM_VIRTUALLY_FRAME" val="{&quot;height&quot;:426.60031496062993,&quot;left&quot;:48.92918090820312,&quot;top&quot;:59.89968503937007,&quot;width&quot;:850.9208190917968}"/>
  <p:tag name="KSO_WM_DIAGRAM_COLOR_MATCH_VALUE" val="{&quot;shape&quot;:{&quot;fill&quot;:{&quot;gradient&quot;:[{&quot;brightness&quot;:0.10000000149011612,&quot;colorType&quot;:1,&quot;foreColorIndex&quot;:5,&quot;pos&quot;:0.009999999776482582,&quot;transparency&quot;:0},{&quot;brightness&quot;:0.699999988079071,&quot;colorType&quot;:1,&quot;foreColorIndex&quot;:5,&quot;pos&quot;:0.8600000143051147,&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7,8,7,8,7,8]}"/>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231087_2*n_h_h_i*1_2_2_1"/>
  <p:tag name="KSO_WM_TEMPLATE_CATEGORY" val="diagram"/>
  <p:tag name="KSO_WM_TEMPLATE_INDEX" val="20231087"/>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2"/>
  <p:tag name="KSO_WM_DIAGRAM_VIRTUALLY_FRAME" val="{&quot;height&quot;:426.60031496062993,&quot;left&quot;:48.92918090820312,&quot;top&quot;:59.89968503937007,&quot;width&quot;:850.9208190917968}"/>
  <p:tag name="KSO_WM_DIAGRAM_COLOR_MATCH_VALUE" val="{&quot;shape&quot;:{&quot;fill&quot;:{&quot;gradient&quot;:[{&quot;brightness&quot;:0.10000000149011612,&quot;colorType&quot;:1,&quot;foreColorIndex&quot;:5,&quot;pos&quot;:0.009999999776482582,&quot;transparency&quot;:0},{&quot;brightness&quot;:0.699999988079071,&quot;colorType&quot;:1,&quot;foreColorIndex&quot;:5,&quot;pos&quot;:0.8600000143051147,&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7,8,7,8,7,8]}"/>
</p:tagLst>
</file>

<file path=ppt/tags/tag4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1087_2*n_h_h_f*1_2_3_1"/>
  <p:tag name="KSO_WM_TEMPLATE_CATEGORY" val="diagram"/>
  <p:tag name="KSO_WM_TEMPLATE_INDEX" val="20231087"/>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5"/>
  <p:tag name="KSO_WM_DIAGRAM_MIN_ITEMCNT" val="2"/>
  <p:tag name="KSO_WM_DIAGRAM_VIRTUALLY_FRAME" val="{&quot;height&quot;:426.60031496062993,&quot;left&quot;:48.92918090820312,&quot;top&quot;:59.89968503937007,&quot;width&quot;:850.92081909179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文字是您思想的提炼，请尽量言简意赅的阐述观点。"/>
  <p:tag name="KSO_WM_UNIT_TEXT_FILL_FORE_SCHEMECOLOR_INDEX" val="1"/>
  <p:tag name="KSO_WM_UNIT_TEXT_FILL_TYPE" val="1"/>
  <p:tag name="KSO_WM_UNIT_TEXT_TYPE" val="1"/>
  <p:tag name="KSO_WM_DIAGRAM_USE_COLOR_VALUE" val="{&quot;color_scheme&quot;:1,&quot;color_type&quot;:1,&quot;theme_color_indexes&quot;:[7,8,7,8,7,8]}"/>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231087_2*n_h_h_i*1_2_3_1"/>
  <p:tag name="KSO_WM_TEMPLATE_CATEGORY" val="diagram"/>
  <p:tag name="KSO_WM_TEMPLATE_INDEX" val="20231087"/>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2"/>
  <p:tag name="KSO_WM_DIAGRAM_VIRTUALLY_FRAME" val="{&quot;height&quot;:426.60031496062993,&quot;left&quot;:48.92918090820312,&quot;top&quot;:59.89968503937007,&quot;width&quot;:850.9208190917968}"/>
  <p:tag name="KSO_WM_DIAGRAM_COLOR_MATCH_VALUE" val="{&quot;shape&quot;:{&quot;fill&quot;:{&quot;gradient&quot;:[{&quot;brightness&quot;:0.10000000149011612,&quot;colorType&quot;:1,&quot;foreColorIndex&quot;:5,&quot;pos&quot;:0.009999999776482582,&quot;transparency&quot;:0},{&quot;brightness&quot;:0.699999988079071,&quot;colorType&quot;:1,&quot;foreColorIndex&quot;:5,&quot;pos&quot;:0.8600000143051147,&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7,8,7,8,7,8]}"/>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1087_2*n_h_h_x*1_2_1_1"/>
  <p:tag name="KSO_WM_TEMPLATE_CATEGORY" val="diagram"/>
  <p:tag name="KSO_WM_TEMPLATE_INDEX" val="20231087"/>
  <p:tag name="KSO_WM_UNIT_LAYERLEVEL" val="1_1_1_1"/>
  <p:tag name="KSO_WM_TAG_VERSION" val="3.0"/>
  <p:tag name="KSO_WM_BEAUTIFY_FLAG" val="#wm#"/>
  <p:tag name="KSO_WM_DIAGRAM_VERSION" val="3"/>
  <p:tag name="KSO_WM_DIAGRAM_COLOR_TRICK" val="1"/>
  <p:tag name="KSO_WM_DIAGRAM_COLOR_TEXT_CAN_REMOVE" val="n"/>
  <p:tag name="KSO_WM_UNIT_VALUE" val="74*63"/>
  <p:tag name="KSO_WM_UNIT_TYPE" val="n_h_h_x"/>
  <p:tag name="KSO_WM_UNIT_INDEX" val="1_2_1_1"/>
  <p:tag name="KSO_WM_DIAGRAM_MAX_ITEMCNT" val="5"/>
  <p:tag name="KSO_WM_DIAGRAM_MIN_ITEMCNT" val="2"/>
  <p:tag name="KSO_WM_DIAGRAM_VIRTUALLY_FRAME" val="{&quot;height&quot;:426.60031496062993,&quot;left&quot;:48.92918090820312,&quot;top&quot;:59.89968503937007,&quot;width&quot;:850.920819091796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2"/>
  <p:tag name="KSO_WM_UNIT_FILL_FORE_SCHEMECOLOR_INDEX_BRIGHTNESS" val="0"/>
  <p:tag name="KSO_WM_DIAGRAM_USE_COLOR_VALUE" val="{&quot;color_scheme&quot;:1,&quot;color_type&quot;:1,&quot;theme_color_indexes&quot;:[7,8,7,8,7,8]}"/>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1087_2*n_h_h_x*1_2_3_1"/>
  <p:tag name="KSO_WM_TEMPLATE_CATEGORY" val="diagram"/>
  <p:tag name="KSO_WM_TEMPLATE_INDEX" val="20231087"/>
  <p:tag name="KSO_WM_UNIT_LAYERLEVEL" val="1_1_1_1"/>
  <p:tag name="KSO_WM_TAG_VERSION" val="3.0"/>
  <p:tag name="KSO_WM_BEAUTIFY_FLAG" val="#wm#"/>
  <p:tag name="KSO_WM_DIAGRAM_VERSION" val="3"/>
  <p:tag name="KSO_WM_DIAGRAM_COLOR_TRICK" val="1"/>
  <p:tag name="KSO_WM_DIAGRAM_COLOR_TEXT_CAN_REMOVE" val="n"/>
  <p:tag name="KSO_WM_UNIT_VALUE" val="64*64"/>
  <p:tag name="KSO_WM_UNIT_TYPE" val="n_h_h_x"/>
  <p:tag name="KSO_WM_UNIT_INDEX" val="1_2_3_1"/>
  <p:tag name="KSO_WM_DIAGRAM_MAX_ITEMCNT" val="5"/>
  <p:tag name="KSO_WM_DIAGRAM_MIN_ITEMCNT" val="2"/>
  <p:tag name="KSO_WM_DIAGRAM_VIRTUALLY_FRAME" val="{&quot;height&quot;:426.60031496062993,&quot;left&quot;:48.92918090820312,&quot;top&quot;:59.89968503937007,&quot;width&quot;:850.920819091796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2"/>
  <p:tag name="KSO_WM_UNIT_FILL_FORE_SCHEMECOLOR_INDEX_BRIGHTNESS" val="0"/>
  <p:tag name="KSO_WM_DIAGRAM_USE_COLOR_VALUE" val="{&quot;color_scheme&quot;:1,&quot;color_type&quot;:1,&quot;theme_color_indexes&quot;:[7,8,7,8,7,8]}"/>
</p:tagLst>
</file>

<file path=ppt/tags/tag5.xml><?xml version="1.0" encoding="utf-8"?>
<p:tagLst xmlns:p="http://schemas.openxmlformats.org/presentationml/2006/main">
  <p:tag name="KSO_WM_UNIT_TYPE" val="l_h_i"/>
  <p:tag name="KSO_WM_UNIT_INDEX" val="1_4_1"/>
  <p:tag name="KSO_WM_UNIT_ID" val="diagram19882022_6*l_h_i*1_4_1"/>
  <p:tag name="KSO_WM_TEMPLATE_INDEX" val="19882022"/>
  <p:tag name="KSO_WM_TAG_VERSION" val="3.0"/>
  <p:tag name="KSO_WM_DIAGRAM_VERSION" val="3"/>
  <p:tag name="KSO_WM_DIAGRAM_GROUP_CODE" val="l1-1"/>
  <p:tag name="KSO_WM_DIAGRAM_VIRTUALLY_FRAME" val="{&quot;height&quot;:411.86519685039366,&quot;left&quot;:40.45,&quot;top&quot;:82.9,&quot;width&quot;:879.65}"/>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1087_2*n_h_h_x*1_2_2_1"/>
  <p:tag name="KSO_WM_TEMPLATE_CATEGORY" val="diagram"/>
  <p:tag name="KSO_WM_TEMPLATE_INDEX" val="20231087"/>
  <p:tag name="KSO_WM_UNIT_LAYERLEVEL" val="1_1_1_1"/>
  <p:tag name="KSO_WM_TAG_VERSION" val="3.0"/>
  <p:tag name="KSO_WM_BEAUTIFY_FLAG" val="#wm#"/>
  <p:tag name="KSO_WM_DIAGRAM_VERSION" val="3"/>
  <p:tag name="KSO_WM_DIAGRAM_COLOR_TRICK" val="1"/>
  <p:tag name="KSO_WM_DIAGRAM_COLOR_TEXT_CAN_REMOVE" val="n"/>
  <p:tag name="KSO_WM_UNIT_VALUE" val="65*58"/>
  <p:tag name="KSO_WM_UNIT_TYPE" val="n_h_h_x"/>
  <p:tag name="KSO_WM_UNIT_INDEX" val="1_2_2_1"/>
  <p:tag name="KSO_WM_DIAGRAM_MAX_ITEMCNT" val="5"/>
  <p:tag name="KSO_WM_DIAGRAM_MIN_ITEMCNT" val="2"/>
  <p:tag name="KSO_WM_DIAGRAM_VIRTUALLY_FRAME" val="{&quot;height&quot;:426.60031496062993,&quot;left&quot;:48.92918090820312,&quot;top&quot;:59.89968503937007,&quot;width&quot;:850.920819091796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2"/>
  <p:tag name="KSO_WM_UNIT_FILL_FORE_SCHEMECOLOR_INDEX_BRIGHTNESS" val="0"/>
  <p:tag name="KSO_WM_DIAGRAM_USE_COLOR_VALUE" val="{&quot;color_scheme&quot;:1,&quot;color_type&quot;:1,&quot;theme_color_indexes&quot;:[7,8,7,8,7,8]}"/>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87_2*n_h_i*1_1_10"/>
  <p:tag name="KSO_WM_TEMPLATE_CATEGORY" val="diagram"/>
  <p:tag name="KSO_WM_TEMPLATE_INDEX" val="20231087"/>
  <p:tag name="KSO_WM_UNIT_LAYERLEVEL" val="1_1_1"/>
  <p:tag name="KSO_WM_TAG_VERSION" val="3.0"/>
  <p:tag name="KSO_WM_BEAUTIFY_FLAG" val="#wm#"/>
  <p:tag name="KSO_WM_DIAGRAM_GROUP_CODE" val="n1-1"/>
  <p:tag name="KSO_WM_UNIT_TYPE" val="n_h_i"/>
  <p:tag name="KSO_WM_UNIT_INDEX" val="1_1_10"/>
  <p:tag name="KSO_WM_DIAGRAM_VERSION" val="3"/>
  <p:tag name="KSO_WM_DIAGRAM_COLOR_TRICK" val="1"/>
  <p:tag name="KSO_WM_DIAGRAM_COLOR_TEXT_CAN_REMOVE" val="n"/>
  <p:tag name="KSO_WM_DIAGRAM_MAX_ITEMCNT" val="5"/>
  <p:tag name="KSO_WM_DIAGRAM_MIN_ITEMCNT" val="2"/>
  <p:tag name="KSO_WM_DIAGRAM_VIRTUALLY_FRAME" val="{&quot;height&quot;:426.60031496062993,&quot;left&quot;:48.92918090820312,&quot;top&quot;:59.89968503937007,&quot;width&quot;:850.9208190917968}"/>
  <p:tag name="KSO_WM_DIAGRAM_COLOR_MATCH_VALUE" val="{&quot;shape&quot;:{&quot;fill&quot;:{&quot;gradient&quot;:[{&quot;brightness&quot;:0.4000000059604645,&quot;colorType&quot;:1,&quot;foreColorIndex&quot;:5,&quot;pos&quot;:0.03999999910593033,&quot;transparency&quot;:0},{&quot;brightness&quot;:-0.019999999552965164,&quot;colorType&quot;:1,&quot;foreColorIndex&quot;:14,&quot;pos&quot;:0.44999998807907104,&quot;transparency&quot;:0.75},{&quot;brightness&quot;:0.4000000059604645,&quot;colorType&quot;:1,&quot;foreColorIndex&quot;:5,&quot;pos&quot;:1,&quot;transparency&quot;:0}],&quot;type&quot;:3},&quot;glow&quot;:{&quot;colorType&quot;:0},&quot;line&quot;:{&quot;gradient&quot;:[{&quot;brightness&quot;:0,&quot;colorType&quot;:1,&quot;foreColorIndex&quot;:5,&quot;pos&quot;:0,&quot;transparency&quot;:1},{&quot;brightness&quot;:0,&quot;colorType&quot;:1,&quot;foreColorIndex&quot;:5,&quot;pos&quot;:0.7300000190734863,&quot;transparency&quot;:0.5},{&quot;brightness&quot;:0,&quot;colorType&quot;:1,&quot;foreColorIndex&quot;:5,&quot;pos&quot;:1,&quot;transparency&quot;:0.6000000238418579},{&quot;brightness&quot;:0,&quot;colorType&quot;:1,&quot;foreColorIndex&quot;:5,&quot;pos&quot;:0.5699999928474426,&quot;transparency&quot;:0.800000011920929},{&quot;brightness&quot;:0,&quot;colorType&quot;:1,&quot;foreColorIndex&quot;:5,&quot;pos&quot;:0.4399999976158142,&quot;transparency&quot;:1}],&quot;type&quot;:2},&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7,8,7,8,7,8]}"/>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87_2*n_h_i*1_1_6"/>
  <p:tag name="KSO_WM_TEMPLATE_CATEGORY" val="diagram"/>
  <p:tag name="KSO_WM_TEMPLATE_INDEX" val="20231087"/>
  <p:tag name="KSO_WM_UNIT_LAYERLEVEL" val="1_1_1"/>
  <p:tag name="KSO_WM_TAG_VERSION" val="3.0"/>
  <p:tag name="KSO_WM_BEAUTIFY_FLAG" val="#wm#"/>
  <p:tag name="KSO_WM_DIAGRAM_GROUP_CODE" val="n1-1"/>
  <p:tag name="KSO_WM_UNIT_TYPE" val="n_h_i"/>
  <p:tag name="KSO_WM_UNIT_INDEX" val="1_1_6"/>
  <p:tag name="KSO_WM_DIAGRAM_VERSION" val="3"/>
  <p:tag name="KSO_WM_DIAGRAM_COLOR_TRICK" val="1"/>
  <p:tag name="KSO_WM_DIAGRAM_COLOR_TEXT_CAN_REMOVE" val="n"/>
  <p:tag name="KSO_WM_DIAGRAM_MAX_ITEMCNT" val="5"/>
  <p:tag name="KSO_WM_DIAGRAM_MIN_ITEMCNT" val="2"/>
  <p:tag name="KSO_WM_DIAGRAM_VIRTUALLY_FRAME" val="{&quot;height&quot;:426.60031496062993,&quot;left&quot;:48.92918090820312,&quot;top&quot;:59.89968503937007,&quot;width&quot;:850.9208190917968}"/>
  <p:tag name="KSO_WM_DIAGRAM_COLOR_MATCH_VALUE" val="{&quot;shape&quot;:{&quot;fill&quot;:{&quot;solid&quot;:{&quot;brightness&quot;:0.800000011920929,&quot;colorType&quot;:1,&quot;foreColorIndex&quot;:5,&quot;transparency&quot;:0.5600000023841858},&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8"/>
  <p:tag name="KSO_WM_DIAGRAM_USE_COLOR_VALUE" val="{&quot;color_scheme&quot;:1,&quot;color_type&quot;:1,&quot;theme_color_indexes&quot;:[7,8,7,8,7,8]}"/>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87_2*n_h_i*1_1_8"/>
  <p:tag name="KSO_WM_TEMPLATE_CATEGORY" val="diagram"/>
  <p:tag name="KSO_WM_TEMPLATE_INDEX" val="20231087"/>
  <p:tag name="KSO_WM_UNIT_LAYERLEVEL" val="1_1_1"/>
  <p:tag name="KSO_WM_TAG_VERSION" val="3.0"/>
  <p:tag name="KSO_WM_BEAUTIFY_FLAG" val="#wm#"/>
  <p:tag name="KSO_WM_DIAGRAM_GROUP_CODE" val="n1-1"/>
  <p:tag name="KSO_WM_UNIT_TYPE" val="n_h_i"/>
  <p:tag name="KSO_WM_UNIT_INDEX" val="1_1_8"/>
  <p:tag name="KSO_WM_DIAGRAM_VERSION" val="3"/>
  <p:tag name="KSO_WM_DIAGRAM_COLOR_TRICK" val="1"/>
  <p:tag name="KSO_WM_DIAGRAM_COLOR_TEXT_CAN_REMOVE" val="n"/>
  <p:tag name="KSO_WM_DIAGRAM_MAX_ITEMCNT" val="5"/>
  <p:tag name="KSO_WM_DIAGRAM_MIN_ITEMCNT" val="2"/>
  <p:tag name="KSO_WM_DIAGRAM_VIRTUALLY_FRAME" val="{&quot;height&quot;:426.60031496062993,&quot;left&quot;:48.92918090820312,&quot;top&quot;:59.89968503937007,&quot;width&quot;:850.9208190917968}"/>
  <p:tag name="KSO_WM_DIAGRAM_COLOR_MATCH_VALUE" val="{&quot;shape&quot;:{&quot;fill&quot;:{&quot;type&quot;:0},&quot;glow&quot;:{&quot;colorType&quot;:0},&quot;line&quot;:{&quot;gradient&quot;:[{&quot;brightness&quot;:0,&quot;colorType&quot;:1,&quot;foreColorIndex&quot;:5,&quot;pos&quot;:0,&quot;transparency&quot;:0.949999988079071},{&quot;brightness&quot;:0,&quot;colorType&quot;:1,&quot;foreColorIndex&quot;:5,&quot;pos&quot;:0.6399999856948853,&quot;transparency&quot;:0.75},{&quot;brightness&quot;:0,&quot;colorType&quot;:1,&quot;foreColorIndex&quot;:5,&quot;pos&quot;:1,&quot;transparency&quot;:1},{&quot;brightness&quot;:0,&quot;colorType&quot;:1,&quot;foreColorIndex&quot;:5,&quot;pos&quot;:0.5699999928474426,&quot;transparency&quot;:0.800000011920929},{&quot;brightness&quot;:0,&quot;colorType&quot;:1,&quot;foreColorIndex&quot;:5,&quot;pos&quot;:0.4399999976158142,&quot;transparency&quot;:0.949999988079071}],&quot;type&quot;:2},&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7,8,7,8,7,8]}"/>
</p:tagLst>
</file>

<file path=ppt/tags/tag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7_2*n_h_i*1_1_5"/>
  <p:tag name="KSO_WM_TEMPLATE_CATEGORY" val="diagram"/>
  <p:tag name="KSO_WM_TEMPLATE_INDEX" val="20231087"/>
  <p:tag name="KSO_WM_UNIT_LAYERLEVEL" val="1_1_1"/>
  <p:tag name="KSO_WM_TAG_VERSION" val="3.0"/>
  <p:tag name="KSO_WM_DIAGRAM_GROUP_CODE" val="n1-1"/>
  <p:tag name="KSO_WM_UNIT_TYPE" val="n_h_i"/>
  <p:tag name="KSO_WM_UNIT_INDEX" val="1_1_5"/>
  <p:tag name="KSO_WM_DIAGRAM_VERSION" val="3"/>
  <p:tag name="KSO_WM_DIAGRAM_COLOR_TRICK" val="1"/>
  <p:tag name="KSO_WM_DIAGRAM_COLOR_TEXT_CAN_REMOVE" val="n"/>
  <p:tag name="KSO_WM_DIAGRAM_MAX_ITEMCNT" val="5"/>
  <p:tag name="KSO_WM_DIAGRAM_MIN_ITEMCNT" val="2"/>
  <p:tag name="KSO_WM_DIAGRAM_VIRTUALLY_FRAME" val="{&quot;height&quot;:426.60031496062993,&quot;left&quot;:48.92918090820312,&quot;top&quot;:59.89968503937007,&quot;width&quot;:850.9208190917968}"/>
  <p:tag name="KSO_WM_DIAGRAM_COLOR_MATCH_VALUE" val="{&quot;shape&quot;:{&quot;fill&quot;:{&quot;gradient&quot;:[{&quot;brightness&quot;:0,&quot;colorType&quot;:1,&quot;foreColorIndex&quot;:5,&quot;pos&quot;:0,&quot;transparency&quot;:0.4699999988079071},{&quot;brightness&quot;:0,&quot;colorType&quot;:1,&quot;foreColorIndex&quot;:14,&quot;pos&quot;:0.6600000262260437,&quot;transparency&quot;:0.8100000023841858},{&quot;brightness&quot;:0,&quot;colorType&quot;:1,&quot;foreColorIndex&quot;:5,&quot;pos&quot;:0.25,&quot;transparency&quot;:0.6899999976158142}],&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7,8,7,8,7,8]}"/>
</p:tagLst>
</file>

<file path=ppt/tags/tag5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1087_2*n_h_h_f*1_2_2_1"/>
  <p:tag name="KSO_WM_TEMPLATE_CATEGORY" val="diagram"/>
  <p:tag name="KSO_WM_TEMPLATE_INDEX" val="20231087"/>
  <p:tag name="KSO_WM_UNIT_LAYERLEVEL" val="1_1_1_1"/>
  <p:tag name="KSO_WM_TAG_VERSION" val="3.0"/>
  <p:tag name="KSO_WM_DIAGRAM_GROUP_CODE" val="n1-1"/>
  <p:tag name="KSO_WM_DIAGRAM_VERSION" val="3"/>
  <p:tag name="KSO_WM_DIAGRAM_COLOR_TRICK" val="1"/>
  <p:tag name="KSO_WM_DIAGRAM_COLOR_TEXT_CAN_REMOVE" val="n"/>
  <p:tag name="KSO_WM_DIAGRAM_MAX_ITEMCNT" val="5"/>
  <p:tag name="KSO_WM_DIAGRAM_MIN_ITEMCNT" val="2"/>
  <p:tag name="KSO_WM_DIAGRAM_VIRTUALLY_FRAME" val="{&quot;height&quot;:426.60031496062993,&quot;left&quot;:51.379180908203125,&quot;top&quot;:80.24968503937006,&quot;width&quot;:850.92081909179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文字是您思想的提炼，请尽量言简意赅的阐述观点。"/>
  <p:tag name="KSO_WM_UNIT_TEXT_FILL_FORE_SCHEMECOLOR_INDEX" val="1"/>
  <p:tag name="KSO_WM_UNIT_TEXT_FILL_TYPE" val="1"/>
  <p:tag name="KSO_WM_UNIT_TEXT_TYPE" val="1"/>
  <p:tag name="KSO_WM_DIAGRAM_USE_COLOR_VALUE" val="{&quot;color_scheme&quot;:1,&quot;color_type&quot;:1,&quot;theme_color_indexes&quot;:[7,8,7,8,7,8]}"/>
</p:tagLst>
</file>

<file path=ppt/tags/tag56.xml><?xml version="1.0" encoding="utf-8"?>
<p:tagLst xmlns:p="http://schemas.openxmlformats.org/presentationml/2006/main">
  <p:tag name="KSO_WM_UNIT_INDEX" val="3"/>
  <p:tag name="KSO_WM_UNIT_TYPE" val="k"/>
  <p:tag name="KSO_WM_BEAUTIFY_FLAG" val="#wm#"/>
  <p:tag name="KSO_WM_UNIT_SMARTLAYOUT_COMPRESS_INFO" val="{&#10;    &quot;id&quot;: &quot;2022-12-01T19:57:29&quot;,&#10;    &quot;max&quot;: 0.9999212598425196,&#10;    &quot;topChanged&quot;: 0.9999212598425196&#10;}&#10;"/>
  <p:tag name="KSO_WM_UNIT_TEXT_FILL_FORE_SCHEMECOLOR_INDEX_BRIGHTNESS" val="0"/>
  <p:tag name="KSO_WM_UNIT_TEXT_FILL_FORE_SCHEMECOLOR_INDEX" val="13"/>
  <p:tag name="KSO_WM_UNIT_TEXT_FILL_TYPE" val="1"/>
</p:tagLst>
</file>

<file path=ppt/tags/tag57.xml><?xml version="1.0" encoding="utf-8"?>
<p:tagLst xmlns:p="http://schemas.openxmlformats.org/presentationml/2006/main">
  <p:tag name="KSO_WM_UNIT_INDEX" val="2"/>
  <p:tag name="KSO_WM_UNIT_TYPE" val="d"/>
  <p:tag name="KSO_WM_BEAUTIFY_FLAG" val=""/>
  <p:tag name="KSO_WM_UNIT_PLACING_PICTURE_USER_VIEWPORT" val="{&quot;height&quot;:6615,&quot;width&quot;:9648}"/>
</p:tagLst>
</file>

<file path=ppt/tags/tag58.xml><?xml version="1.0" encoding="utf-8"?>
<p:tagLst xmlns:p="http://schemas.openxmlformats.org/presentationml/2006/main">
  <p:tag name="KSO_WM_DIAGRAM_VIRTUALLY_FRAME" val="{&quot;height&quot;:163.58204724409444,&quot;left&quot;:225.9359842519685,&quot;top&quot;:193.4023622047244,&quot;width&quot;:672.3781102362203}"/>
</p:tagLst>
</file>

<file path=ppt/tags/tag59.xml><?xml version="1.0" encoding="utf-8"?>
<p:tagLst xmlns:p="http://schemas.openxmlformats.org/presentationml/2006/main">
  <p:tag name="KSO_WM_DIAGRAM_VIRTUALLY_FRAME" val="{&quot;height&quot;:163.58204724409444,&quot;left&quot;:225.9359842519685,&quot;top&quot;:193.4023622047244,&quot;width&quot;:672.3781102362203}"/>
</p:tagLst>
</file>

<file path=ppt/tags/tag6.xml><?xml version="1.0" encoding="utf-8"?>
<p:tagLst xmlns:p="http://schemas.openxmlformats.org/presentationml/2006/main">
  <p:tag name="KSO_WM_UNIT_TYPE" val="l_h_i"/>
  <p:tag name="KSO_WM_UNIT_INDEX" val="1_5_1"/>
  <p:tag name="KSO_WM_UNIT_ID" val="diagram19882022_6*l_h_i*1_5_1"/>
  <p:tag name="KSO_WM_TEMPLATE_INDEX" val="19882022"/>
  <p:tag name="KSO_WM_TAG_VERSION" val="3.0"/>
  <p:tag name="KSO_WM_DIAGRAM_VERSION" val="3"/>
  <p:tag name="KSO_WM_DIAGRAM_GROUP_CODE" val="l1-1"/>
  <p:tag name="KSO_WM_DIAGRAM_VIRTUALLY_FRAME" val="{&quot;height&quot;:411.86519685039366,&quot;left&quot;:40.45,&quot;top&quot;:82.9,&quot;width&quot;:879.65}"/>
</p:tagLst>
</file>

<file path=ppt/tags/tag60.xml><?xml version="1.0" encoding="utf-8"?>
<p:tagLst xmlns:p="http://schemas.openxmlformats.org/presentationml/2006/main">
  <p:tag name="KSO_WM_DIAGRAM_VIRTUALLY_FRAME" val="{&quot;height&quot;:163.58204724409444,&quot;left&quot;:225.9359842519685,&quot;top&quot;:193.4023622047244,&quot;width&quot;:672.3781102362203}"/>
</p:tagLst>
</file>

<file path=ppt/tags/tag61.xml><?xml version="1.0" encoding="utf-8"?>
<p:tagLst xmlns:p="http://schemas.openxmlformats.org/presentationml/2006/main">
  <p:tag name="KSO_WM_DIAGRAM_VIRTUALLY_FRAME" val="{&quot;height&quot;:163.58204724409444,&quot;left&quot;:225.9359842519685,&quot;top&quot;:193.4023622047244,&quot;width&quot;:672.3781102362203}"/>
</p:tagLst>
</file>

<file path=ppt/tags/tag62.xml><?xml version="1.0" encoding="utf-8"?>
<p:tagLst xmlns:p="http://schemas.openxmlformats.org/presentationml/2006/main">
  <p:tag name="KSO_WM_DIAGRAM_VIRTUALLY_FRAME" val="{&quot;height&quot;:163.58204724409444,&quot;left&quot;:225.9359842519685,&quot;top&quot;:193.4023622047244,&quot;width&quot;:672.3781102362203}"/>
</p:tagLst>
</file>

<file path=ppt/tags/tag63.xml><?xml version="1.0" encoding="utf-8"?>
<p:tagLst xmlns:p="http://schemas.openxmlformats.org/presentationml/2006/main">
  <p:tag name="KSO_WM_DIAGRAM_VIRTUALLY_FRAME" val="{&quot;height&quot;:163.58204724409444,&quot;left&quot;:225.9359842519685,&quot;top&quot;:193.4023622047244,&quot;width&quot;:672.3781102362203}"/>
</p:tagLst>
</file>

<file path=ppt/tags/tag64.xml><?xml version="1.0" encoding="utf-8"?>
<p:tagLst xmlns:p="http://schemas.openxmlformats.org/presentationml/2006/main">
  <p:tag name="TABLE_ENDDRAG_ORIGIN_RECT" val="855*110"/>
  <p:tag name="TABLE_ENDDRAG_RECT" val="52*377*855*110"/>
</p:tagLst>
</file>

<file path=ppt/tags/tag65.xml><?xml version="1.0" encoding="utf-8"?>
<p:tagLst xmlns:p="http://schemas.openxmlformats.org/presentationml/2006/main">
  <p:tag name="KSO_WM_DIAGRAM_VIRTUALLY_FRAME" val="{&quot;height&quot;:163.58204724409444,&quot;left&quot;:225.9359842519685,&quot;top&quot;:193.4023622047244,&quot;width&quot;:672.3781102362203}"/>
</p:tagLst>
</file>

<file path=ppt/tags/tag66.xml><?xml version="1.0" encoding="utf-8"?>
<p:tagLst xmlns:p="http://schemas.openxmlformats.org/presentationml/2006/main">
  <p:tag name="KSO_WM_DIAGRAM_VIRTUALLY_FRAME" val="{&quot;height&quot;:163.58204724409444,&quot;left&quot;:225.9359842519685,&quot;top&quot;:193.4023622047244,&quot;width&quot;:672.3781102362203}"/>
</p:tagLst>
</file>

<file path=ppt/tags/tag67.xml><?xml version="1.0" encoding="utf-8"?>
<p:tagLst xmlns:p="http://schemas.openxmlformats.org/presentationml/2006/main">
  <p:tag name="KSO_WM_UNIT_INDEX" val="4"/>
  <p:tag name="KSO_WM_UNIT_TYPE" val="β"/>
  <p:tag name="KSO_WM_BEAUTIFY_FLAG" val="#wm#"/>
</p:tagLst>
</file>

<file path=ppt/tags/tag68.xml><?xml version="1.0" encoding="utf-8"?>
<p:tagLst xmlns:p="http://schemas.openxmlformats.org/presentationml/2006/main">
  <p:tag name="KSO_WM_DIAGRAM_VIRTUALLY_FRAME" val="{&quot;height&quot;:163.58204724409444,&quot;left&quot;:225.9359842519685,&quot;top&quot;:193.4023622047244,&quot;width&quot;:672.3781102362203}"/>
  <p:tag name="KSO_WM_UNIT_INDEX" val="5"/>
  <p:tag name="KSO_WM_UNIT_TEXT_SUBTYPE" val="a"/>
  <p:tag name="KSO_WM_UNIT_SUBTYPE" val="a"/>
  <p:tag name="KSO_WM_UNIT_TYPE" val="f"/>
  <p:tag name="KSO_WM_BEAUTIFY_FLAG" val="#wm#"/>
</p:tagLst>
</file>

<file path=ppt/tags/tag69.xml><?xml version="1.0" encoding="utf-8"?>
<p:tagLst xmlns:p="http://schemas.openxmlformats.org/presentationml/2006/main">
  <p:tag name="KSO_WM_DIAGRAM_VIRTUALLY_FRAME" val="{&quot;height&quot;:163.58204724409444,&quot;left&quot;:225.9359842519685,&quot;top&quot;:193.4023622047244,&quot;width&quot;:672.3781102362203}"/>
  <p:tag name="KSO_WM_UNIT_INDEX" val="6"/>
  <p:tag name="KSO_WM_UNIT_TEXT_SUBTYPE" val="a"/>
  <p:tag name="KSO_WM_UNIT_SUBTYPE" val="a"/>
  <p:tag name="KSO_WM_UNIT_TYPE" val="f"/>
  <p:tag name="KSO_WM_BEAUTIFY_FLAG" val="#wm#"/>
</p:tagLst>
</file>

<file path=ppt/tags/tag7.xml><?xml version="1.0" encoding="utf-8"?>
<p:tagLst xmlns:p="http://schemas.openxmlformats.org/presentationml/2006/main">
  <p:tag name="KSO_WM_UNIT_TYPE" val="l_h_i"/>
  <p:tag name="KSO_WM_UNIT_INDEX" val="1_6_1"/>
  <p:tag name="KSO_WM_UNIT_ID" val="diagram19882022_6*l_h_i*1_6_1"/>
  <p:tag name="KSO_WM_TEMPLATE_INDEX" val="19882022"/>
  <p:tag name="KSO_WM_TAG_VERSION" val="3.0"/>
  <p:tag name="KSO_WM_DIAGRAM_VERSION" val="3"/>
  <p:tag name="KSO_WM_DIAGRAM_GROUP_CODE" val="l1-1"/>
  <p:tag name="KSO_WM_DIAGRAM_VIRTUALLY_FRAME" val="{&quot;height&quot;:411.86519685039366,&quot;left&quot;:40.45,&quot;top&quot;:82.9,&quot;width&quot;:879.65}"/>
</p:tagLst>
</file>

<file path=ppt/tags/tag70.xml><?xml version="1.0" encoding="utf-8"?>
<p:tagLst xmlns:p="http://schemas.openxmlformats.org/presentationml/2006/main">
  <p:tag name="KSO_WM_DIAGRAM_VIRTUALLY_FRAME" val="{&quot;height&quot;:163.58204724409444,&quot;left&quot;:225.9359842519685,&quot;top&quot;:193.4023622047244,&quot;width&quot;:672.3781102362203}"/>
  <p:tag name="KSO_WM_UNIT_INDEX" val="7"/>
  <p:tag name="KSO_WM_UNIT_TEXT_SUBTYPE" val="a"/>
  <p:tag name="KSO_WM_UNIT_SUBTYPE" val="a"/>
  <p:tag name="KSO_WM_UNIT_TYPE" val="f"/>
  <p:tag name="KSO_WM_BEAUTIFY_FLAG" val="#wm#"/>
</p:tagLst>
</file>

<file path=ppt/tags/tag71.xml><?xml version="1.0" encoding="utf-8"?>
<p:tagLst xmlns:p="http://schemas.openxmlformats.org/presentationml/2006/main">
  <p:tag name="KSO_WM_UNIT_INDEX" val="8"/>
  <p:tag name="KSO_WM_UNIT_TYPE" val="d"/>
  <p:tag name="KSO_WM_BEAUTIFY_FLAG" val="#wm#"/>
</p:tagLst>
</file>

<file path=ppt/tags/tag72.xml><?xml version="1.0" encoding="utf-8"?>
<p:tagLst xmlns:p="http://schemas.openxmlformats.org/presentationml/2006/main">
  <p:tag name="KSO_WM_UNIT_INDEX" val="9"/>
  <p:tag name="KSO_WM_UNIT_TYPE" val="d"/>
  <p:tag name="KSO_WM_BEAUTIFY_FLAG" val="#wm#"/>
</p:tagLst>
</file>

<file path=ppt/tags/tag73.xml><?xml version="1.0" encoding="utf-8"?>
<p:tagLst xmlns:p="http://schemas.openxmlformats.org/presentationml/2006/main">
  <p:tag name="KSO_WM_UNIT_INDEX" val="10"/>
  <p:tag name="KSO_WM_UNIT_TYPE" val="d"/>
  <p:tag name="KSO_WM_BEAUTIFY_FLAG" val="#wm#"/>
</p:tagLst>
</file>

<file path=ppt/tags/tag74.xml><?xml version="1.0" encoding="utf-8"?>
<p:tagLst xmlns:p="http://schemas.openxmlformats.org/presentationml/2006/main">
  <p:tag name="TABLE_ENDDRAG_ORIGIN_RECT" val="832*199"/>
  <p:tag name="TABLE_ENDDRAG_RECT" val="70*295*832*199"/>
</p:tagLst>
</file>

<file path=ppt/tags/tag75.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402.83917541503905,&quot;left&quot;:33.25,&quot;top&quot;:97.66082458496093,&quot;width&quot;:886.1}"/>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2*l_h_f*1_1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7,7,7,7,7,7]}"/>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402.83917541503905,&quot;left&quot;:33.25,&quot;top&quot;:97.66082458496093,&quot;width&quot;:886.1}"/>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2*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7,7,7,7,7,7]}"/>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2*l_h_i*1_1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402.83917541503905,&quot;left&quot;:33.25,&quot;top&quot;:97.66082458496093,&quot;width&quot;:886.1}"/>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7,7,7,7,7,7]}"/>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38_2*l_h_i*1_1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402.83917541503905,&quot;left&quot;:33.25,&quot;top&quot;:97.66082458496093,&quot;width&quot;:886.1}"/>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7,7,7,7,7,7]}"/>
</p:tagLst>
</file>

<file path=ppt/tags/tag79.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402.83917541503905,&quot;left&quot;:33.25,&quot;top&quot;:97.66082458496093,&quot;width&quot;:886.1}"/>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2*l_h_f*1_2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UNIT_TEXT_TYPE" val="1"/>
  <p:tag name="KSO_WM_DIAGRAM_USE_COLOR_VALUE" val="{&quot;color_scheme&quot;:1,&quot;color_type&quot;:1,&quot;theme_color_indexes&quot;:[7,7,7,7,7,7]}"/>
</p:tagLst>
</file>

<file path=ppt/tags/tag8.xml><?xml version="1.0" encoding="utf-8"?>
<p:tagLst xmlns:p="http://schemas.openxmlformats.org/presentationml/2006/main">
  <p:tag name="KSO_WM_UNIT_INDEX" val="8"/>
  <p:tag name="KSO_WM_UNIT_TEXT_SUBTYPE" val="a"/>
  <p:tag name="KSO_WM_UNIT_SUBTYPE" val="a"/>
  <p:tag name="KSO_WM_UNIT_TYPE" val="f"/>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402.83917541503905,&quot;left&quot;:33.25,&quot;top&quot;:97.66082458496093,&quot;width&quot;:886.1}"/>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2*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7,7,7,7,7,7]}"/>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2*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402.83917541503905,&quot;left&quot;:33.25,&quot;top&quot;:97.66082458496093,&quot;width&quot;:886.1}"/>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7,7,7,7,7,7]}"/>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2*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402.83917541503905,&quot;left&quot;:33.25,&quot;top&quot;:97.66082458496093,&quot;width&quot;:886.1}"/>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7,7,7,7,7,7]}"/>
</p:tagLst>
</file>

<file path=ppt/tags/tag83.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402.83917541503905,&quot;left&quot;:33.25,&quot;top&quot;:97.66082458496093,&quot;width&quot;:886.1}"/>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3_1"/>
  <p:tag name="KSO_WM_UNIT_ID" val="diagram20231438_2*l_h_f*1_3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7,7,7,7,7,7]}"/>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402.83917541503905,&quot;left&quot;:33.25,&quot;top&quot;:97.66082458496093,&quot;width&quot;:886.1}"/>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3_1"/>
  <p:tag name="KSO_WM_UNIT_ID" val="diagram20231438_2*l_h_a*1_3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7,7,7,7,7,7]}"/>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38_2*l_h_i*1_3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402.83917541503905,&quot;left&quot;:33.25,&quot;top&quot;:97.66082458496093,&quot;width&quot;:886.1}"/>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7,7,7,7,7,7]}"/>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38_2*l_h_i*1_3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402.83917541503905,&quot;left&quot;:33.25,&quot;top&quot;:97.66082458496093,&quot;width&quot;:886.1}"/>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7,7,7,7,7,7]}"/>
</p:tagLst>
</file>

<file path=ppt/tags/tag87.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85.9391754150391,&quot;left&quot;:40.55,&quot;top&quot;:96.86082458496094,&quot;width&quot;:878.8}"/>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2*l_h_f*1_1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7,7,7,7,7,7]}"/>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85.9391754150391,&quot;left&quot;:40.55,&quot;top&quot;:96.86082458496094,&quot;width&quot;:878.8}"/>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2*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7,7,7,7,7,7]}"/>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2*l_h_i*1_1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85.9391754150391,&quot;left&quot;:40.55,&quot;top&quot;:96.86082458496094,&quot;width&quot;:878.8}"/>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7,7,7,7,7,7]}"/>
</p:tagLst>
</file>

<file path=ppt/tags/tag9.xml><?xml version="1.0" encoding="utf-8"?>
<p:tagLst xmlns:p="http://schemas.openxmlformats.org/presentationml/2006/main">
  <p:tag name="KSO_WM_UNIT_TYPE" val="l_h_f"/>
  <p:tag name="KSO_WM_UNIT_INDEX" val="1_1_1"/>
  <p:tag name="KSO_WM_UNIT_ID" val="diagram19882022_6*l_h_f*1_1_1"/>
  <p:tag name="KSO_WM_TEMPLATE_INDEX" val="19882022"/>
  <p:tag name="KSO_WM_TAG_VERSION" val="3.0"/>
  <p:tag name="KSO_WM_DIAGRAM_VERSION" val="3"/>
  <p:tag name="KSO_WM_DIAGRAM_GROUP_CODE" val="l1-1"/>
  <p:tag name="KSO_WM_DIAGRAM_VIRTUALLY_FRAME" val="{&quot;height&quot;:411.86519685039366,&quot;left&quot;:40.45,&quot;top&quot;:82.9,&quot;width&quot;:879.65}"/>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38_2*l_h_i*1_1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85.9391754150391,&quot;left&quot;:40.55,&quot;top&quot;:96.86082458496094,&quot;width&quot;:878.8}"/>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7,7,7,7,7,7]}"/>
</p:tagLst>
</file>

<file path=ppt/tags/tag91.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85.9391754150391,&quot;left&quot;:40.55,&quot;top&quot;:96.86082458496094,&quot;width&quot;:878.8}"/>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2*l_h_f*1_2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UNIT_TEXT_TYPE" val="1"/>
  <p:tag name="KSO_WM_DIAGRAM_USE_COLOR_VALUE" val="{&quot;color_scheme&quot;:1,&quot;color_type&quot;:1,&quot;theme_color_indexes&quot;:[7,7,7,7,7,7]}"/>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85.9391754150391,&quot;left&quot;:40.55,&quot;top&quot;:96.86082458496094,&quot;width&quot;:878.8}"/>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2*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7,7,7,7,7,7]}"/>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2*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85.9391754150391,&quot;left&quot;:40.55,&quot;top&quot;:96.86082458496094,&quot;width&quot;:878.8}"/>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7,7,7,7,7,7]}"/>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2*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85.9391754150391,&quot;left&quot;:40.55,&quot;top&quot;:96.86082458496094,&quot;width&quot;:878.8}"/>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7,7,7,7,7,7]}"/>
</p:tagLst>
</file>

<file path=ppt/tags/tag95.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85.9391754150391,&quot;left&quot;:40.55,&quot;top&quot;:96.86082458496094,&quot;width&quot;:878.8}"/>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3_1"/>
  <p:tag name="KSO_WM_UNIT_ID" val="diagram20231438_2*l_h_f*1_3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7,7,7,7,7,7]}"/>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85.9391754150391,&quot;left&quot;:40.55,&quot;top&quot;:96.86082458496094,&quot;width&quot;:878.8}"/>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3_1"/>
  <p:tag name="KSO_WM_UNIT_ID" val="diagram20231438_2*l_h_a*1_3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7,7,7,7,7,7]}"/>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38_2*l_h_i*1_3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85.9391754150391,&quot;left&quot;:40.55,&quot;top&quot;:96.86082458496094,&quot;width&quot;:878.8}"/>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7,7,7,7,7,7]}"/>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38_2*l_h_i*1_3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85.9391754150391,&quot;left&quot;:40.55,&quot;top&quot;:96.86082458496094,&quot;width&quot;:878.8}"/>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7,7,7,7,7,7]}"/>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2_2*l_h_i*1_1_2"/>
  <p:tag name="KSO_WM_TEMPLATE_CATEGORY" val="diagram"/>
  <p:tag name="KSO_WM_TEMPLATE_INDEX" val="20232462"/>
  <p:tag name="KSO_WM_UNIT_LAYERLEVEL" val="1_1_1"/>
  <p:tag name="KSO_WM_TAG_VERSION" val="3.0"/>
  <p:tag name="KSO_WM_BEAUTIFY_FLAG" val="#wm#"/>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50.527960205078124,&quot;top&quot;:101.30000610351563,&quot;width&quot;:851.2661342831109}"/>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5,5,5,5,5]}"/>
</p:tagLst>
</file>

<file path=ppt/theme/theme1.xml><?xml version="1.0" encoding="utf-8"?>
<a:theme xmlns:a="http://schemas.openxmlformats.org/drawingml/2006/main" name="Office 主题​​">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4673</Words>
  <Application>WPS 演示</Application>
  <PresentationFormat>宽屏</PresentationFormat>
  <Paragraphs>404</Paragraphs>
  <Slides>19</Slides>
  <Notes>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19</vt:i4>
      </vt:variant>
    </vt:vector>
  </HeadingPairs>
  <TitlesOfParts>
    <vt:vector size="33" baseType="lpstr">
      <vt:lpstr>Arial</vt:lpstr>
      <vt:lpstr>宋体</vt:lpstr>
      <vt:lpstr>Wingdings</vt:lpstr>
      <vt:lpstr>思源黑体 CN Medium</vt:lpstr>
      <vt:lpstr>Times New Roman</vt:lpstr>
      <vt:lpstr>微软雅黑</vt:lpstr>
      <vt:lpstr>思源黑体</vt:lpstr>
      <vt:lpstr>黑体</vt:lpstr>
      <vt:lpstr>Wingdings</vt:lpstr>
      <vt:lpstr>Arial Unicode MS</vt:lpstr>
      <vt:lpstr>等线 Light</vt:lpstr>
      <vt:lpstr>等线</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User</dc:creator>
  <cp:lastModifiedBy>小曹加油。</cp:lastModifiedBy>
  <cp:revision>801</cp:revision>
  <dcterms:created xsi:type="dcterms:W3CDTF">2025-03-01T02:26:00Z</dcterms:created>
  <dcterms:modified xsi:type="dcterms:W3CDTF">2025-03-20T08:59:53Z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48A87CB1E843E4EACB65C267258F6E44_42</vt:lpwstr>
  </property>
  <property fmtid="{D5CDD505-2E9C-101B-9397-08002B2CF9AE}" pid="3" name="KSOProductBuildVer">
    <vt:lpwstr>2052-12.1.0.20305</vt:lpwstr>
  </property>
</Properties>
</file>