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391" r:id="rId3"/>
    <p:sldId id="377" r:id="rId5"/>
    <p:sldId id="389" r:id="rId6"/>
    <p:sldId id="379" r:id="rId7"/>
    <p:sldId id="380" r:id="rId8"/>
    <p:sldId id="381" r:id="rId9"/>
    <p:sldId id="382" r:id="rId10"/>
    <p:sldId id="383" r:id="rId11"/>
    <p:sldId id="390" r:id="rId12"/>
    <p:sldId id="385" r:id="rId13"/>
    <p:sldId id="386" r:id="rId14"/>
    <p:sldId id="387" r:id="rId15"/>
    <p:sldId id="388" r:id="rId16"/>
    <p:sldId id="277" r:id="rId17"/>
  </p:sldIdLst>
  <p:sldSz cx="12192000" cy="6858000"/>
  <p:notesSz cx="7103745" cy="10234295"/>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po ch" initials="Ec" lastIdx="18" clrIdx="0"/>
  <p:cmAuthor id="2" name="HTHT" initials="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9800"/>
    <a:srgbClr val="0B357C"/>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9" autoAdjust="0"/>
  </p:normalViewPr>
  <p:slideViewPr>
    <p:cSldViewPr snapToGrid="0">
      <p:cViewPr>
        <p:scale>
          <a:sx n="50" d="100"/>
          <a:sy n="50" d="100"/>
        </p:scale>
        <p:origin x="117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7.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C3AE2BD-AA3F-4111-AC66-7677E985C0BD}" type="doc">
      <dgm:prSet loTypeId="urn:microsoft.com/office/officeart/2009/3/layout/StepUpProcess#1" loCatId="process" qsTypeId="urn:microsoft.com/office/officeart/2005/8/quickstyle/simple5#1" qsCatId="simple" csTypeId="urn:microsoft.com/office/officeart/2005/8/colors/accent1_2#1" csCatId="accent1" phldr="1"/>
      <dgm:spPr/>
      <dgm:t>
        <a:bodyPr/>
        <a:lstStyle/>
        <a:p>
          <a:endParaRPr lang="zh-CN" altLang="en-US"/>
        </a:p>
      </dgm:t>
    </dgm:pt>
    <dgm:pt modelId="{0F5032A5-82D0-4AB7-8B93-DC9290C81E9A}">
      <dgm:prSet phldrT="[文本]" custT="1"/>
      <dgm:spPr/>
      <dgm:t>
        <a:bodyPr spcFirstLastPara="0" vert="horz" wrap="square" lIns="53340" tIns="53340" rIns="53340" bIns="53340" numCol="1" spcCol="1270" anchor="t" anchorCtr="0"/>
        <a:lstStyle/>
        <a:p>
          <a:r>
            <a:rPr lang="zh-CN" altLang="en-US" sz="1400" b="1" dirty="0">
              <a:latin typeface="+mn-lt"/>
              <a:ea typeface="+mn-ea"/>
              <a:cs typeface="+mn-ea"/>
              <a:sym typeface="+mn-lt"/>
            </a:rPr>
            <a:t>优现状、重改造</a:t>
          </a:r>
          <a:endParaRPr lang="en-US" altLang="zh-CN" sz="1400" b="1" dirty="0">
            <a:latin typeface="+mn-lt"/>
            <a:ea typeface="+mn-ea"/>
            <a:cs typeface="+mn-ea"/>
            <a:sym typeface="+mn-lt"/>
          </a:endParaRPr>
        </a:p>
        <a:p>
          <a:r>
            <a:rPr lang="zh-CN" altLang="en-US" sz="1400" b="0" dirty="0">
              <a:latin typeface="+mn-lt"/>
              <a:ea typeface="+mn-ea"/>
              <a:cs typeface="+mn-ea"/>
              <a:sym typeface="+mn-lt"/>
            </a:rPr>
            <a:t>依托现状应急避难场所，通过改造，进一步挖掘可用避难空间，夯实基础。</a:t>
          </a:r>
        </a:p>
      </dgm:t>
    </dgm:pt>
    <dgm:pt modelId="{AA215251-C273-49E8-B742-4AC2A317982F}" cxnId="{2F9BF532-89BF-42D3-AE65-C5601D436994}" type="parTrans">
      <dgm:prSet/>
      <dgm:spPr/>
      <dgm:t>
        <a:bodyPr/>
        <a:lstStyle/>
        <a:p>
          <a:endParaRPr lang="zh-CN" altLang="en-US"/>
        </a:p>
      </dgm:t>
    </dgm:pt>
    <dgm:pt modelId="{0C4A7B8C-8F9A-4248-9B52-2EA148111754}" cxnId="{2F9BF532-89BF-42D3-AE65-C5601D436994}" type="sibTrans">
      <dgm:prSet/>
      <dgm:spPr/>
      <dgm:t>
        <a:bodyPr/>
        <a:lstStyle/>
        <a:p>
          <a:endParaRPr lang="zh-CN" altLang="en-US"/>
        </a:p>
      </dgm:t>
    </dgm:pt>
    <dgm:pt modelId="{D9C4234A-7390-41AC-8757-7473B6C51982}">
      <dgm:prSet phldrT="[文本]"/>
      <dgm:spPr/>
      <dgm:t>
        <a:bodyPr/>
        <a:lstStyle/>
        <a:p>
          <a:pPr algn="just"/>
          <a:r>
            <a:rPr lang="zh-CN" altLang="en-US" b="1" dirty="0">
              <a:latin typeface="+mn-lt"/>
              <a:ea typeface="+mn-ea"/>
              <a:cs typeface="+mn-ea"/>
              <a:sym typeface="+mn-lt"/>
            </a:rPr>
            <a:t>补短板、促提升</a:t>
          </a:r>
          <a:endParaRPr lang="en-US" altLang="zh-CN" b="1" dirty="0">
            <a:latin typeface="+mn-lt"/>
            <a:ea typeface="+mn-ea"/>
            <a:cs typeface="+mn-ea"/>
            <a:sym typeface="+mn-lt"/>
          </a:endParaRPr>
        </a:p>
        <a:p>
          <a:pPr algn="just"/>
          <a:r>
            <a:rPr lang="zh-CN" altLang="en-US" dirty="0">
              <a:latin typeface="+mn-lt"/>
              <a:ea typeface="+mn-ea"/>
              <a:cs typeface="+mn-ea"/>
              <a:sym typeface="+mn-lt"/>
            </a:rPr>
            <a:t>初步建立应急避难场所结构体系，空间布局较为合理，重点应急避难场所建设取得有序推进。</a:t>
          </a:r>
        </a:p>
      </dgm:t>
    </dgm:pt>
    <dgm:pt modelId="{86AC342F-3B24-4AC3-804E-60924A910CE7}" cxnId="{5D68F4BE-584E-4024-903B-9B562404A7A6}" type="parTrans">
      <dgm:prSet/>
      <dgm:spPr/>
      <dgm:t>
        <a:bodyPr/>
        <a:lstStyle/>
        <a:p>
          <a:endParaRPr lang="zh-CN" altLang="en-US"/>
        </a:p>
      </dgm:t>
    </dgm:pt>
    <dgm:pt modelId="{989F3FAF-F451-41FC-8826-81F8426F298B}" cxnId="{5D68F4BE-584E-4024-903B-9B562404A7A6}" type="sibTrans">
      <dgm:prSet/>
      <dgm:spPr/>
      <dgm:t>
        <a:bodyPr/>
        <a:lstStyle/>
        <a:p>
          <a:endParaRPr lang="zh-CN" altLang="en-US"/>
        </a:p>
      </dgm:t>
    </dgm:pt>
    <dgm:pt modelId="{146D9DBB-6B46-4635-8189-819AC240E496}">
      <dgm:prSet phldrT="[文本]" phldr="0" custT="1"/>
      <dgm:spPr/>
      <dgm:t>
        <a:bodyPr vert="horz" wrap="square"/>
        <a:lstStyle/>
        <a:p>
          <a:pPr algn="just">
            <a:lnSpc>
              <a:spcPct val="100000"/>
            </a:lnSpc>
            <a:spcBef>
              <a:spcPct val="0"/>
            </a:spcBef>
            <a:spcAft>
              <a:spcPct val="35000"/>
            </a:spcAft>
          </a:pPr>
          <a:r>
            <a:rPr lang="zh-CN" altLang="en-US" sz="1400" b="1" kern="1200" dirty="0">
              <a:latin typeface="+mn-lt"/>
              <a:ea typeface="+mn-ea"/>
              <a:cs typeface="+mn-ea"/>
              <a:sym typeface="+mn-lt"/>
            </a:rPr>
            <a:t>优布局、成体系</a:t>
          </a:r>
          <a:endParaRPr lang="en-US" altLang="zh-CN" sz="1400" b="1" kern="1200" dirty="0">
            <a:latin typeface="+mn-lt"/>
            <a:ea typeface="+mn-ea"/>
            <a:cs typeface="+mn-ea"/>
            <a:sym typeface="+mn-lt"/>
          </a:endParaRPr>
        </a:p>
        <a:p>
          <a:pPr algn="just">
            <a:lnSpc>
              <a:spcPct val="100000"/>
            </a:lnSpc>
            <a:spcBef>
              <a:spcPct val="0"/>
            </a:spcBef>
            <a:spcAft>
              <a:spcPct val="35000"/>
            </a:spcAft>
          </a:pPr>
          <a:r>
            <a:rPr lang="zh-CN" altLang="en-US" sz="1400" kern="1200" dirty="0">
              <a:latin typeface="+mn-lt"/>
              <a:ea typeface="+mn-ea"/>
              <a:cs typeface="+mn-ea"/>
              <a:sym typeface="+mn-lt"/>
            </a:rPr>
            <a:t>基本建成布局合理、资源共享、设施完备、平急（疫</a:t>
          </a:r>
          <a:r>
            <a:rPr lang="en-US" altLang="zh-CN" sz="1400" kern="1200" dirty="0">
              <a:latin typeface="+mn-lt"/>
              <a:ea typeface="+mn-ea"/>
              <a:cs typeface="+mn-ea"/>
              <a:sym typeface="+mn-lt"/>
            </a:rPr>
            <a:t>/</a:t>
          </a:r>
          <a:r>
            <a:rPr lang="zh-CN" altLang="en-US" sz="1400" kern="1200" dirty="0">
              <a:latin typeface="+mn-lt"/>
              <a:ea typeface="+mn-ea"/>
              <a:cs typeface="+mn-ea"/>
              <a:sym typeface="+mn-lt"/>
            </a:rPr>
            <a:t>战）两用、管理规范，与海淀区功能定位相适应的应急避难场所体系，人均应急避难场所面积不低于</a:t>
          </a:r>
          <a:r>
            <a:rPr lang="en-US" altLang="zh-CN" sz="1400" kern="1200" dirty="0">
              <a:latin typeface="+mn-lt"/>
              <a:ea typeface="+mn-ea"/>
              <a:cs typeface="+mn-ea"/>
              <a:sym typeface="+mn-lt"/>
            </a:rPr>
            <a:t>2.1</a:t>
          </a:r>
          <a:r>
            <a:rPr lang="zh-CN" altLang="en-US" sz="1400" kern="1200" dirty="0">
              <a:solidFill>
                <a:prstClr val="black">
                  <a:hueOff val="0"/>
                  <a:satOff val="0"/>
                  <a:lumOff val="0"/>
                  <a:alphaOff val="0"/>
                </a:prstClr>
              </a:solidFill>
              <a:latin typeface="+mn-lt"/>
              <a:ea typeface="+mn-ea"/>
              <a:cs typeface="+mn-ea"/>
              <a:sym typeface="+mn-lt"/>
            </a:rPr>
            <a:t>平</a:t>
          </a:r>
          <a:r>
            <a:rPr lang="zh-CN" altLang="en-US" sz="1400" kern="1200" dirty="0">
              <a:latin typeface="+mn-lt"/>
              <a:ea typeface="+mn-ea"/>
              <a:cs typeface="+mn-ea"/>
              <a:sym typeface="+mn-lt"/>
            </a:rPr>
            <a:t>方米。</a:t>
          </a:r>
          <a:endParaRPr sz="1400" kern="1200" dirty="0">
            <a:latin typeface="+mn-lt"/>
            <a:ea typeface="+mn-ea"/>
            <a:cs typeface="+mn-ea"/>
            <a:sym typeface="+mn-lt"/>
          </a:endParaRPr>
        </a:p>
      </dgm:t>
    </dgm:pt>
    <dgm:pt modelId="{C596208F-AE06-45DF-ADEB-D7FEB48FA98D}" cxnId="{4F782B18-D862-4632-BBF3-454E9048A9D5}" type="parTrans">
      <dgm:prSet/>
      <dgm:spPr/>
      <dgm:t>
        <a:bodyPr/>
        <a:lstStyle/>
        <a:p>
          <a:endParaRPr lang="zh-CN" altLang="en-US"/>
        </a:p>
      </dgm:t>
    </dgm:pt>
    <dgm:pt modelId="{5D39FA6A-125F-423E-B7FC-6875D8967DB7}" cxnId="{4F782B18-D862-4632-BBF3-454E9048A9D5}" type="sibTrans">
      <dgm:prSet/>
      <dgm:spPr/>
      <dgm:t>
        <a:bodyPr/>
        <a:lstStyle/>
        <a:p>
          <a:endParaRPr lang="zh-CN" altLang="en-US"/>
        </a:p>
      </dgm:t>
    </dgm:pt>
    <dgm:pt modelId="{36EDB075-773D-4DF6-886B-816A18845475}">
      <dgm:prSet phldrT="[文本]" custT="1"/>
      <dgm:spPr/>
      <dgm:t>
        <a:bodyPr/>
        <a:lstStyle/>
        <a:p>
          <a:r>
            <a:rPr lang="zh-CN" altLang="en-US" sz="1400" b="1" dirty="0">
              <a:latin typeface="+mn-lt"/>
              <a:ea typeface="+mn-ea"/>
              <a:cs typeface="+mn-ea"/>
              <a:sym typeface="+mn-lt"/>
            </a:rPr>
            <a:t>强能力、树标杆</a:t>
          </a:r>
          <a:endParaRPr lang="en-US" altLang="zh-CN" sz="1400" dirty="0">
            <a:latin typeface="+mn-lt"/>
            <a:ea typeface="+mn-ea"/>
            <a:cs typeface="+mn-ea"/>
            <a:sym typeface="+mn-lt"/>
          </a:endParaRPr>
        </a:p>
        <a:p>
          <a:r>
            <a:rPr lang="zh-CN" altLang="en-US" sz="1400" dirty="0">
              <a:latin typeface="+mn-lt"/>
              <a:ea typeface="+mn-ea"/>
              <a:cs typeface="+mn-ea"/>
              <a:sym typeface="+mn-lt"/>
            </a:rPr>
            <a:t>实现应急避难场所管理体系现代化，能够实现极端灾害发生时，确保应急避灾场所安全运转，具有对抗各种灾害的安全管理及防护能力，成为北京市应急避难场所建设典范。人均应急避难场所面积持续提升。</a:t>
          </a:r>
        </a:p>
      </dgm:t>
    </dgm:pt>
    <dgm:pt modelId="{ECC07BC5-54B5-48FE-8FEC-F32F91F0A6DB}" cxnId="{14A27B61-A65C-4752-AE25-BD4932DE6EFD}" type="parTrans">
      <dgm:prSet/>
      <dgm:spPr/>
      <dgm:t>
        <a:bodyPr/>
        <a:lstStyle/>
        <a:p>
          <a:endParaRPr lang="zh-CN" altLang="en-US"/>
        </a:p>
      </dgm:t>
    </dgm:pt>
    <dgm:pt modelId="{45D155BF-0050-467D-9334-7F14C43F3D3C}" cxnId="{14A27B61-A65C-4752-AE25-BD4932DE6EFD}" type="sibTrans">
      <dgm:prSet/>
      <dgm:spPr/>
      <dgm:t>
        <a:bodyPr/>
        <a:lstStyle/>
        <a:p>
          <a:endParaRPr lang="zh-CN" altLang="en-US"/>
        </a:p>
      </dgm:t>
    </dgm:pt>
    <dgm:pt modelId="{7BF163BA-5E7F-495F-98E5-F83723BD5F7B}" type="pres">
      <dgm:prSet presAssocID="{DC3AE2BD-AA3F-4111-AC66-7677E985C0BD}" presName="rootnode" presStyleCnt="0">
        <dgm:presLayoutVars>
          <dgm:chMax/>
          <dgm:chPref/>
          <dgm:dir/>
          <dgm:animLvl val="lvl"/>
        </dgm:presLayoutVars>
      </dgm:prSet>
      <dgm:spPr/>
    </dgm:pt>
    <dgm:pt modelId="{509D3108-BDA4-42CA-98FB-CDB51B034EC2}" type="pres">
      <dgm:prSet presAssocID="{0F5032A5-82D0-4AB7-8B93-DC9290C81E9A}" presName="composite" presStyleCnt="0"/>
      <dgm:spPr/>
    </dgm:pt>
    <dgm:pt modelId="{A2FD2187-0F1B-4538-B08D-00695AA68263}" type="pres">
      <dgm:prSet presAssocID="{0F5032A5-82D0-4AB7-8B93-DC9290C81E9A}" presName="LShape" presStyleLbl="alignNode1" presStyleIdx="0"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56F1C53E-160C-4106-AA0B-CE75660DA7E0}" type="pres">
      <dgm:prSet presAssocID="{0F5032A5-82D0-4AB7-8B93-DC9290C81E9A}" presName="ParentText" presStyleLbl="revTx" presStyleIdx="0" presStyleCnt="4" custScaleX="93769">
        <dgm:presLayoutVars>
          <dgm:chMax val="0"/>
          <dgm:chPref val="0"/>
          <dgm:bulletEnabled val="1"/>
        </dgm:presLayoutVars>
      </dgm:prSet>
      <dgm:spPr>
        <a:xfrm>
          <a:off x="1080042" y="2017099"/>
          <a:ext cx="1978784" cy="1734520"/>
        </a:xfrm>
        <a:prstGeom prst="rect">
          <a:avLst/>
        </a:prstGeom>
      </dgm:spPr>
    </dgm:pt>
    <dgm:pt modelId="{82297C25-0068-490A-AC1B-4976FB0C6F54}" type="pres">
      <dgm:prSet presAssocID="{0F5032A5-82D0-4AB7-8B93-DC9290C81E9A}" presName="Triangle" presStyleLbl="alignNode1" presStyleIdx="1"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BBD28CBE-05B5-42F8-A804-B9504B784DFB}" type="pres">
      <dgm:prSet presAssocID="{0C4A7B8C-8F9A-4248-9B52-2EA148111754}" presName="sibTrans" presStyleCnt="0"/>
      <dgm:spPr/>
    </dgm:pt>
    <dgm:pt modelId="{8935B2A4-9E14-403F-9BC0-A0481D6B01DE}" type="pres">
      <dgm:prSet presAssocID="{0C4A7B8C-8F9A-4248-9B52-2EA148111754}" presName="space" presStyleCnt="0"/>
      <dgm:spPr/>
    </dgm:pt>
    <dgm:pt modelId="{899BF903-DFE3-4975-9285-A1DD227B21E3}" type="pres">
      <dgm:prSet presAssocID="{D9C4234A-7390-41AC-8757-7473B6C51982}" presName="composite" presStyleCnt="0"/>
      <dgm:spPr/>
    </dgm:pt>
    <dgm:pt modelId="{5CD5B768-BA29-4E4C-A279-31F47EE3E111}" type="pres">
      <dgm:prSet presAssocID="{D9C4234A-7390-41AC-8757-7473B6C51982}" presName="LShape" presStyleLbl="alignNode1" presStyleIdx="2"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C68B9BAA-8D28-4D6A-9851-8C5DE6ED8927}" type="pres">
      <dgm:prSet presAssocID="{D9C4234A-7390-41AC-8757-7473B6C51982}" presName="ParentText" presStyleLbl="revTx" presStyleIdx="1" presStyleCnt="4">
        <dgm:presLayoutVars>
          <dgm:chMax val="0"/>
          <dgm:chPref val="0"/>
          <dgm:bulletEnabled val="1"/>
        </dgm:presLayoutVars>
      </dgm:prSet>
      <dgm:spPr/>
    </dgm:pt>
    <dgm:pt modelId="{A2A91090-F9CD-41AF-9C20-5981DB93DB59}" type="pres">
      <dgm:prSet presAssocID="{D9C4234A-7390-41AC-8757-7473B6C51982}" presName="Triangle" presStyleLbl="alignNode1" presStyleIdx="3"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7B82D83B-1FAA-4CD1-BBC6-1D7C789352D6}" type="pres">
      <dgm:prSet presAssocID="{989F3FAF-F451-41FC-8826-81F8426F298B}" presName="sibTrans" presStyleCnt="0"/>
      <dgm:spPr/>
    </dgm:pt>
    <dgm:pt modelId="{F5E4D294-379A-4DB6-962E-0ABB3CD8D81A}" type="pres">
      <dgm:prSet presAssocID="{989F3FAF-F451-41FC-8826-81F8426F298B}" presName="space" presStyleCnt="0"/>
      <dgm:spPr/>
    </dgm:pt>
    <dgm:pt modelId="{86B642ED-3689-41E0-B6B1-43A869A71877}" type="pres">
      <dgm:prSet presAssocID="{146D9DBB-6B46-4635-8189-819AC240E496}" presName="composite" presStyleCnt="0"/>
      <dgm:spPr/>
    </dgm:pt>
    <dgm:pt modelId="{5BE1B601-27ED-4074-810C-70CCDB9888F0}" type="pres">
      <dgm:prSet presAssocID="{146D9DBB-6B46-4635-8189-819AC240E496}" presName="LShape" presStyleLbl="alignNode1" presStyleIdx="4"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86CA56DA-5070-4E30-A66D-9A9A523E94F0}" type="pres">
      <dgm:prSet presAssocID="{146D9DBB-6B46-4635-8189-819AC240E496}" presName="ParentText" presStyleLbl="revTx" presStyleIdx="2" presStyleCnt="4">
        <dgm:presLayoutVars>
          <dgm:chMax val="0"/>
          <dgm:chPref val="0"/>
          <dgm:bulletEnabled val="1"/>
        </dgm:presLayoutVars>
      </dgm:prSet>
      <dgm:spPr/>
    </dgm:pt>
    <dgm:pt modelId="{3AC6818E-72B0-4034-BB28-C96300C26297}" type="pres">
      <dgm:prSet presAssocID="{146D9DBB-6B46-4635-8189-819AC240E496}" presName="Triangle" presStyleLbl="alignNode1" presStyleIdx="5"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4D75BB2D-9302-4ACC-97A7-EC05A849C52C}" type="pres">
      <dgm:prSet presAssocID="{5D39FA6A-125F-423E-B7FC-6875D8967DB7}" presName="sibTrans" presStyleCnt="0"/>
      <dgm:spPr/>
    </dgm:pt>
    <dgm:pt modelId="{1882F61B-8FFF-43CD-82FD-372AA9BE3BBD}" type="pres">
      <dgm:prSet presAssocID="{5D39FA6A-125F-423E-B7FC-6875D8967DB7}" presName="space" presStyleCnt="0"/>
      <dgm:spPr/>
    </dgm:pt>
    <dgm:pt modelId="{4413E7DB-920B-48FB-820C-82A5BB4B1805}" type="pres">
      <dgm:prSet presAssocID="{36EDB075-773D-4DF6-886B-816A18845475}" presName="composite" presStyleCnt="0"/>
      <dgm:spPr/>
    </dgm:pt>
    <dgm:pt modelId="{4C87066F-48A3-4DB7-82BB-4F9C45DFF8B3}" type="pres">
      <dgm:prSet presAssocID="{36EDB075-773D-4DF6-886B-816A18845475}" presName="LShape" presStyleLbl="alignNode1" presStyleIdx="6" presStyleCnt="7"/>
      <dgm:spPr>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gm:spPr>
    </dgm:pt>
    <dgm:pt modelId="{498CE38F-14B5-449F-BF5F-9636D68F9F33}" type="pres">
      <dgm:prSet presAssocID="{36EDB075-773D-4DF6-886B-816A18845475}" presName="ParentText" presStyleLbl="revTx" presStyleIdx="3" presStyleCnt="4">
        <dgm:presLayoutVars>
          <dgm:chMax val="0"/>
          <dgm:chPref val="0"/>
          <dgm:bulletEnabled val="1"/>
        </dgm:presLayoutVars>
      </dgm:prSet>
      <dgm:spPr/>
    </dgm:pt>
  </dgm:ptLst>
  <dgm:cxnLst>
    <dgm:cxn modelId="{4F782B18-D862-4632-BBF3-454E9048A9D5}" srcId="{DC3AE2BD-AA3F-4111-AC66-7677E985C0BD}" destId="{146D9DBB-6B46-4635-8189-819AC240E496}" srcOrd="2" destOrd="0" parTransId="{C596208F-AE06-45DF-ADEB-D7FEB48FA98D}" sibTransId="{5D39FA6A-125F-423E-B7FC-6875D8967DB7}"/>
    <dgm:cxn modelId="{2F9BF532-89BF-42D3-AE65-C5601D436994}" srcId="{DC3AE2BD-AA3F-4111-AC66-7677E985C0BD}" destId="{0F5032A5-82D0-4AB7-8B93-DC9290C81E9A}" srcOrd="0" destOrd="0" parTransId="{AA215251-C273-49E8-B742-4AC2A317982F}" sibTransId="{0C4A7B8C-8F9A-4248-9B52-2EA148111754}"/>
    <dgm:cxn modelId="{14A27B61-A65C-4752-AE25-BD4932DE6EFD}" srcId="{DC3AE2BD-AA3F-4111-AC66-7677E985C0BD}" destId="{36EDB075-773D-4DF6-886B-816A18845475}" srcOrd="3" destOrd="0" parTransId="{ECC07BC5-54B5-48FE-8FEC-F32F91F0A6DB}" sibTransId="{45D155BF-0050-467D-9334-7F14C43F3D3C}"/>
    <dgm:cxn modelId="{B1157F75-C6B6-41AE-B9A5-81CB4C57F155}" type="presOf" srcId="{146D9DBB-6B46-4635-8189-819AC240E496}" destId="{86CA56DA-5070-4E30-A66D-9A9A523E94F0}" srcOrd="0" destOrd="0" presId="urn:microsoft.com/office/officeart/2009/3/layout/StepUpProcess#1"/>
    <dgm:cxn modelId="{1B9F047A-9F4E-419B-BDB7-AF53AF1F13E2}" type="presOf" srcId="{DC3AE2BD-AA3F-4111-AC66-7677E985C0BD}" destId="{7BF163BA-5E7F-495F-98E5-F83723BD5F7B}" srcOrd="0" destOrd="0" presId="urn:microsoft.com/office/officeart/2009/3/layout/StepUpProcess#1"/>
    <dgm:cxn modelId="{5D68F4BE-584E-4024-903B-9B562404A7A6}" srcId="{DC3AE2BD-AA3F-4111-AC66-7677E985C0BD}" destId="{D9C4234A-7390-41AC-8757-7473B6C51982}" srcOrd="1" destOrd="0" parTransId="{86AC342F-3B24-4AC3-804E-60924A910CE7}" sibTransId="{989F3FAF-F451-41FC-8826-81F8426F298B}"/>
    <dgm:cxn modelId="{0AE8EBC8-FDE7-4695-ABF7-49160A7BD511}" type="presOf" srcId="{D9C4234A-7390-41AC-8757-7473B6C51982}" destId="{C68B9BAA-8D28-4D6A-9851-8C5DE6ED8927}" srcOrd="0" destOrd="0" presId="urn:microsoft.com/office/officeart/2009/3/layout/StepUpProcess#1"/>
    <dgm:cxn modelId="{889C53CE-1C2A-45A2-8283-68C1E376C1BF}" type="presOf" srcId="{36EDB075-773D-4DF6-886B-816A18845475}" destId="{498CE38F-14B5-449F-BF5F-9636D68F9F33}" srcOrd="0" destOrd="0" presId="urn:microsoft.com/office/officeart/2009/3/layout/StepUpProcess#1"/>
    <dgm:cxn modelId="{18713AD6-93A3-4DED-BFDB-624B378A8B28}" type="presOf" srcId="{0F5032A5-82D0-4AB7-8B93-DC9290C81E9A}" destId="{56F1C53E-160C-4106-AA0B-CE75660DA7E0}" srcOrd="0" destOrd="0" presId="urn:microsoft.com/office/officeart/2009/3/layout/StepUpProcess#1"/>
    <dgm:cxn modelId="{C3191EB5-3570-4362-AE57-8AA560E286BC}" type="presParOf" srcId="{7BF163BA-5E7F-495F-98E5-F83723BD5F7B}" destId="{509D3108-BDA4-42CA-98FB-CDB51B034EC2}" srcOrd="0" destOrd="0" presId="urn:microsoft.com/office/officeart/2009/3/layout/StepUpProcess#1"/>
    <dgm:cxn modelId="{3F5AF887-DC70-4D01-B36D-102278A9B9EF}" type="presParOf" srcId="{509D3108-BDA4-42CA-98FB-CDB51B034EC2}" destId="{A2FD2187-0F1B-4538-B08D-00695AA68263}" srcOrd="0" destOrd="0" presId="urn:microsoft.com/office/officeart/2009/3/layout/StepUpProcess#1"/>
    <dgm:cxn modelId="{6B59F323-02D3-4AC5-82D3-AAA13C5D7A21}" type="presParOf" srcId="{509D3108-BDA4-42CA-98FB-CDB51B034EC2}" destId="{56F1C53E-160C-4106-AA0B-CE75660DA7E0}" srcOrd="1" destOrd="0" presId="urn:microsoft.com/office/officeart/2009/3/layout/StepUpProcess#1"/>
    <dgm:cxn modelId="{0B2DEC12-A09B-41BE-90B3-2137A705AEB8}" type="presParOf" srcId="{509D3108-BDA4-42CA-98FB-CDB51B034EC2}" destId="{82297C25-0068-490A-AC1B-4976FB0C6F54}" srcOrd="2" destOrd="0" presId="urn:microsoft.com/office/officeart/2009/3/layout/StepUpProcess#1"/>
    <dgm:cxn modelId="{835A199B-701F-4C8B-AA2B-6A1503EC4BC5}" type="presParOf" srcId="{7BF163BA-5E7F-495F-98E5-F83723BD5F7B}" destId="{BBD28CBE-05B5-42F8-A804-B9504B784DFB}" srcOrd="1" destOrd="0" presId="urn:microsoft.com/office/officeart/2009/3/layout/StepUpProcess#1"/>
    <dgm:cxn modelId="{94930D81-1B7A-4B32-9DF5-F7C4CDC5490B}" type="presParOf" srcId="{BBD28CBE-05B5-42F8-A804-B9504B784DFB}" destId="{8935B2A4-9E14-403F-9BC0-A0481D6B01DE}" srcOrd="0" destOrd="0" presId="urn:microsoft.com/office/officeart/2009/3/layout/StepUpProcess#1"/>
    <dgm:cxn modelId="{4D97A51F-628D-4F8C-8763-DD705FF1DCF0}" type="presParOf" srcId="{7BF163BA-5E7F-495F-98E5-F83723BD5F7B}" destId="{899BF903-DFE3-4975-9285-A1DD227B21E3}" srcOrd="2" destOrd="0" presId="urn:microsoft.com/office/officeart/2009/3/layout/StepUpProcess#1"/>
    <dgm:cxn modelId="{788EDF55-FED0-4C7C-A0D0-2318D1E69BE2}" type="presParOf" srcId="{899BF903-DFE3-4975-9285-A1DD227B21E3}" destId="{5CD5B768-BA29-4E4C-A279-31F47EE3E111}" srcOrd="0" destOrd="0" presId="urn:microsoft.com/office/officeart/2009/3/layout/StepUpProcess#1"/>
    <dgm:cxn modelId="{DE80D988-EF3D-4024-9389-7FCED3B2E62E}" type="presParOf" srcId="{899BF903-DFE3-4975-9285-A1DD227B21E3}" destId="{C68B9BAA-8D28-4D6A-9851-8C5DE6ED8927}" srcOrd="1" destOrd="0" presId="urn:microsoft.com/office/officeart/2009/3/layout/StepUpProcess#1"/>
    <dgm:cxn modelId="{E721F920-48E2-4238-BC7F-ACD1E6843C0B}" type="presParOf" srcId="{899BF903-DFE3-4975-9285-A1DD227B21E3}" destId="{A2A91090-F9CD-41AF-9C20-5981DB93DB59}" srcOrd="2" destOrd="0" presId="urn:microsoft.com/office/officeart/2009/3/layout/StepUpProcess#1"/>
    <dgm:cxn modelId="{3C6BDAD6-EA21-4EA6-916B-7C0D9C6A9B90}" type="presParOf" srcId="{7BF163BA-5E7F-495F-98E5-F83723BD5F7B}" destId="{7B82D83B-1FAA-4CD1-BBC6-1D7C789352D6}" srcOrd="3" destOrd="0" presId="urn:microsoft.com/office/officeart/2009/3/layout/StepUpProcess#1"/>
    <dgm:cxn modelId="{B6577605-B899-4AC1-A079-E07088C1257C}" type="presParOf" srcId="{7B82D83B-1FAA-4CD1-BBC6-1D7C789352D6}" destId="{F5E4D294-379A-4DB6-962E-0ABB3CD8D81A}" srcOrd="0" destOrd="0" presId="urn:microsoft.com/office/officeart/2009/3/layout/StepUpProcess#1"/>
    <dgm:cxn modelId="{D73696DA-337C-4572-84AC-F15498DDBB16}" type="presParOf" srcId="{7BF163BA-5E7F-495F-98E5-F83723BD5F7B}" destId="{86B642ED-3689-41E0-B6B1-43A869A71877}" srcOrd="4" destOrd="0" presId="urn:microsoft.com/office/officeart/2009/3/layout/StepUpProcess#1"/>
    <dgm:cxn modelId="{144D3AF8-EE88-4DBB-89F6-DE5CBFE2064D}" type="presParOf" srcId="{86B642ED-3689-41E0-B6B1-43A869A71877}" destId="{5BE1B601-27ED-4074-810C-70CCDB9888F0}" srcOrd="0" destOrd="0" presId="urn:microsoft.com/office/officeart/2009/3/layout/StepUpProcess#1"/>
    <dgm:cxn modelId="{5E112D74-2EF8-4C4D-96CF-3E1494539CD7}" type="presParOf" srcId="{86B642ED-3689-41E0-B6B1-43A869A71877}" destId="{86CA56DA-5070-4E30-A66D-9A9A523E94F0}" srcOrd="1" destOrd="0" presId="urn:microsoft.com/office/officeart/2009/3/layout/StepUpProcess#1"/>
    <dgm:cxn modelId="{92904981-9A28-4642-843E-32711672EF93}" type="presParOf" srcId="{86B642ED-3689-41E0-B6B1-43A869A71877}" destId="{3AC6818E-72B0-4034-BB28-C96300C26297}" srcOrd="2" destOrd="0" presId="urn:microsoft.com/office/officeart/2009/3/layout/StepUpProcess#1"/>
    <dgm:cxn modelId="{CF5E43DE-4580-451D-BAFE-10DE57B26A10}" type="presParOf" srcId="{7BF163BA-5E7F-495F-98E5-F83723BD5F7B}" destId="{4D75BB2D-9302-4ACC-97A7-EC05A849C52C}" srcOrd="5" destOrd="0" presId="urn:microsoft.com/office/officeart/2009/3/layout/StepUpProcess#1"/>
    <dgm:cxn modelId="{7B7EF125-FA50-483A-92F6-AAEC9274EDB8}" type="presParOf" srcId="{4D75BB2D-9302-4ACC-97A7-EC05A849C52C}" destId="{1882F61B-8FFF-43CD-82FD-372AA9BE3BBD}" srcOrd="0" destOrd="0" presId="urn:microsoft.com/office/officeart/2009/3/layout/StepUpProcess#1"/>
    <dgm:cxn modelId="{438A0335-3FDE-40C8-9B4E-8310E02DB00A}" type="presParOf" srcId="{7BF163BA-5E7F-495F-98E5-F83723BD5F7B}" destId="{4413E7DB-920B-48FB-820C-82A5BB4B1805}" srcOrd="6" destOrd="0" presId="urn:microsoft.com/office/officeart/2009/3/layout/StepUpProcess#1"/>
    <dgm:cxn modelId="{52B77CF8-2B0D-4177-B116-CA79526E5BDB}" type="presParOf" srcId="{4413E7DB-920B-48FB-820C-82A5BB4B1805}" destId="{4C87066F-48A3-4DB7-82BB-4F9C45DFF8B3}" srcOrd="0" destOrd="0" presId="urn:microsoft.com/office/officeart/2009/3/layout/StepUpProcess#1"/>
    <dgm:cxn modelId="{6DD8870B-9205-4E83-9B12-5AEF77F64959}" type="presParOf" srcId="{4413E7DB-920B-48FB-820C-82A5BB4B1805}" destId="{498CE38F-14B5-449F-BF5F-9636D68F9F33}" srcOrd="1" destOrd="0" presId="urn:microsoft.com/office/officeart/2009/3/layout/StepUp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4AE9D0-33BD-445E-BEAF-617C12345BE6}" type="doc">
      <dgm:prSet loTypeId="urn:microsoft.com/office/officeart/2005/8/layout/cycle6#1" loCatId="cycle" qsTypeId="urn:microsoft.com/office/officeart/2005/8/quickstyle/3d1#1" qsCatId="3D" csTypeId="urn:microsoft.com/office/officeart/2005/8/colors/accent1_2#2" csCatId="accent1" phldr="1"/>
      <dgm:spPr/>
      <dgm:t>
        <a:bodyPr/>
        <a:lstStyle/>
        <a:p>
          <a:endParaRPr lang="zh-CN" altLang="en-US"/>
        </a:p>
      </dgm:t>
    </dgm:pt>
    <dgm:pt modelId="{9DC8B315-8841-4696-88D0-4239FD83A692}">
      <dgm:prSet phldrT="[文本]"/>
      <dgm:spPr/>
      <dgm:t>
        <a:bodyPr/>
        <a:lstStyle/>
        <a:p>
          <a:r>
            <a:rPr lang="zh-CN" altLang="en-US" b="1" dirty="0">
              <a:latin typeface="+mn-lt"/>
              <a:ea typeface="+mn-ea"/>
              <a:cs typeface="+mn-ea"/>
              <a:sym typeface="+mn-lt"/>
            </a:rPr>
            <a:t>依托避难资源类型</a:t>
          </a:r>
          <a:endParaRPr lang="zh-CN" altLang="en-US" dirty="0">
            <a:latin typeface="+mn-lt"/>
            <a:ea typeface="+mn-ea"/>
            <a:cs typeface="+mn-ea"/>
            <a:sym typeface="+mn-lt"/>
          </a:endParaRPr>
        </a:p>
      </dgm:t>
    </dgm:pt>
    <dgm:pt modelId="{3D3A266B-B3ED-4C88-9D97-56CE9088C991}" cxnId="{F4DB7928-2882-4754-A5C0-CF5FF2B795E8}" type="parTrans">
      <dgm:prSet/>
      <dgm:spPr/>
      <dgm:t>
        <a:bodyPr/>
        <a:lstStyle/>
        <a:p>
          <a:endParaRPr lang="zh-CN" altLang="en-US"/>
        </a:p>
      </dgm:t>
    </dgm:pt>
    <dgm:pt modelId="{6403F627-C40E-42DD-99E8-33D35D88C036}" cxnId="{F4DB7928-2882-4754-A5C0-CF5FF2B795E8}" type="sibTrans">
      <dgm:prSet/>
      <dgm:spPr/>
      <dgm:t>
        <a:bodyPr/>
        <a:lstStyle/>
        <a:p>
          <a:endParaRPr lang="zh-CN" altLang="en-US"/>
        </a:p>
      </dgm:t>
    </dgm:pt>
    <dgm:pt modelId="{52D0B8B8-DCB6-4D2F-9634-FE66AD827540}">
      <dgm:prSet phldrT="[文本]"/>
      <dgm:spPr/>
      <dgm:t>
        <a:bodyPr/>
        <a:lstStyle/>
        <a:p>
          <a:r>
            <a:rPr lang="zh-CN" altLang="en-US" b="1" dirty="0">
              <a:latin typeface="+mn-lt"/>
              <a:ea typeface="+mn-ea"/>
              <a:cs typeface="+mn-ea"/>
              <a:sym typeface="+mn-lt"/>
            </a:rPr>
            <a:t>基础设施保障条件</a:t>
          </a:r>
          <a:endParaRPr lang="zh-CN" altLang="en-US" dirty="0">
            <a:latin typeface="+mn-lt"/>
            <a:ea typeface="+mn-ea"/>
            <a:cs typeface="+mn-ea"/>
            <a:sym typeface="+mn-lt"/>
          </a:endParaRPr>
        </a:p>
      </dgm:t>
    </dgm:pt>
    <dgm:pt modelId="{FDA687D4-866F-4F17-A71A-1971402E002D}" cxnId="{DC0F93F1-6578-443F-948B-AE63D443AF82}" type="parTrans">
      <dgm:prSet/>
      <dgm:spPr/>
      <dgm:t>
        <a:bodyPr/>
        <a:lstStyle/>
        <a:p>
          <a:endParaRPr lang="zh-CN" altLang="en-US"/>
        </a:p>
      </dgm:t>
    </dgm:pt>
    <dgm:pt modelId="{ECE731A9-3A86-46F6-90D2-219E8EEEE76C}" cxnId="{DC0F93F1-6578-443F-948B-AE63D443AF82}" type="sibTrans">
      <dgm:prSet/>
      <dgm:spPr/>
      <dgm:t>
        <a:bodyPr/>
        <a:lstStyle/>
        <a:p>
          <a:endParaRPr lang="zh-CN" altLang="en-US"/>
        </a:p>
      </dgm:t>
    </dgm:pt>
    <dgm:pt modelId="{5D5979B6-A521-42F3-8DD6-0BD4BD755D28}">
      <dgm:prSet phldrT="[文本]"/>
      <dgm:spPr/>
      <dgm:t>
        <a:bodyPr/>
        <a:lstStyle/>
        <a:p>
          <a:r>
            <a:rPr lang="zh-CN" altLang="en-US" b="1" dirty="0">
              <a:latin typeface="+mn-lt"/>
              <a:ea typeface="+mn-ea"/>
              <a:cs typeface="+mn-ea"/>
              <a:sym typeface="+mn-lt"/>
            </a:rPr>
            <a:t>设防安全性</a:t>
          </a:r>
          <a:endParaRPr lang="zh-CN" altLang="en-US" dirty="0">
            <a:latin typeface="+mn-lt"/>
            <a:ea typeface="+mn-ea"/>
            <a:cs typeface="+mn-ea"/>
            <a:sym typeface="+mn-lt"/>
          </a:endParaRPr>
        </a:p>
      </dgm:t>
    </dgm:pt>
    <dgm:pt modelId="{8177EA8E-D0FC-4DE1-B5EC-2E44DE50501D}" cxnId="{7942655D-2D42-46E1-8CA8-5AABB69FECED}" type="parTrans">
      <dgm:prSet/>
      <dgm:spPr/>
      <dgm:t>
        <a:bodyPr/>
        <a:lstStyle/>
        <a:p>
          <a:endParaRPr lang="zh-CN" altLang="en-US"/>
        </a:p>
      </dgm:t>
    </dgm:pt>
    <dgm:pt modelId="{A9E25102-9617-49DA-9626-B8A6C5D818DE}" cxnId="{7942655D-2D42-46E1-8CA8-5AABB69FECED}" type="sibTrans">
      <dgm:prSet/>
      <dgm:spPr/>
      <dgm:t>
        <a:bodyPr/>
        <a:lstStyle/>
        <a:p>
          <a:endParaRPr lang="zh-CN" altLang="en-US"/>
        </a:p>
      </dgm:t>
    </dgm:pt>
    <dgm:pt modelId="{24190F79-6AC5-400C-B850-53705CF628B5}">
      <dgm:prSet phldrT="[文本]"/>
      <dgm:spPr/>
      <dgm:t>
        <a:bodyPr/>
        <a:lstStyle/>
        <a:p>
          <a:r>
            <a:rPr lang="zh-CN" altLang="en-US" b="1" dirty="0">
              <a:latin typeface="+mn-lt"/>
              <a:ea typeface="+mn-ea"/>
              <a:cs typeface="+mn-ea"/>
              <a:sym typeface="+mn-lt"/>
            </a:rPr>
            <a:t>交通可达性</a:t>
          </a:r>
          <a:endParaRPr lang="zh-CN" altLang="en-US" dirty="0">
            <a:latin typeface="+mn-lt"/>
            <a:ea typeface="+mn-ea"/>
            <a:cs typeface="+mn-ea"/>
            <a:sym typeface="+mn-lt"/>
          </a:endParaRPr>
        </a:p>
      </dgm:t>
    </dgm:pt>
    <dgm:pt modelId="{74C74678-B170-420D-9C7E-463D6CDB84E2}" cxnId="{921BEB94-257C-4803-90E6-0F9D70CBE5D0}" type="parTrans">
      <dgm:prSet/>
      <dgm:spPr/>
      <dgm:t>
        <a:bodyPr/>
        <a:lstStyle/>
        <a:p>
          <a:endParaRPr lang="zh-CN" altLang="en-US"/>
        </a:p>
      </dgm:t>
    </dgm:pt>
    <dgm:pt modelId="{5C402836-6435-496E-A175-BEEE542AA5F4}" cxnId="{921BEB94-257C-4803-90E6-0F9D70CBE5D0}" type="sibTrans">
      <dgm:prSet/>
      <dgm:spPr/>
      <dgm:t>
        <a:bodyPr/>
        <a:lstStyle/>
        <a:p>
          <a:endParaRPr lang="zh-CN" altLang="en-US"/>
        </a:p>
      </dgm:t>
    </dgm:pt>
    <dgm:pt modelId="{3B5A1311-4EFC-4D76-B414-A4CB7925292B}">
      <dgm:prSet phldrT="[文本]"/>
      <dgm:spPr/>
      <dgm:t>
        <a:bodyPr/>
        <a:lstStyle/>
        <a:p>
          <a:r>
            <a:rPr lang="zh-CN" altLang="en-US" b="1" dirty="0">
              <a:latin typeface="+mn-lt"/>
              <a:ea typeface="+mn-ea"/>
              <a:cs typeface="+mn-ea"/>
              <a:sym typeface="+mn-lt"/>
            </a:rPr>
            <a:t>选址安全性</a:t>
          </a:r>
          <a:endParaRPr lang="zh-CN" altLang="en-US" dirty="0">
            <a:latin typeface="+mn-lt"/>
            <a:ea typeface="+mn-ea"/>
            <a:cs typeface="+mn-ea"/>
            <a:sym typeface="+mn-lt"/>
          </a:endParaRPr>
        </a:p>
      </dgm:t>
    </dgm:pt>
    <dgm:pt modelId="{8B9AAF6D-E359-45A0-95A5-221A77DDC429}" cxnId="{5314BDA1-3C90-4E80-B1C0-CD7A6631462D}" type="parTrans">
      <dgm:prSet/>
      <dgm:spPr/>
      <dgm:t>
        <a:bodyPr/>
        <a:lstStyle/>
        <a:p>
          <a:endParaRPr lang="zh-CN" altLang="en-US"/>
        </a:p>
      </dgm:t>
    </dgm:pt>
    <dgm:pt modelId="{5284634D-2DE5-4AEB-A625-A1DF8F476D2B}" cxnId="{5314BDA1-3C90-4E80-B1C0-CD7A6631462D}" type="sibTrans">
      <dgm:prSet/>
      <dgm:spPr/>
      <dgm:t>
        <a:bodyPr/>
        <a:lstStyle/>
        <a:p>
          <a:endParaRPr lang="zh-CN" altLang="en-US"/>
        </a:p>
      </dgm:t>
    </dgm:pt>
    <dgm:pt modelId="{07F8225D-36F3-4BCB-A85D-4E17E69664EC}" type="pres">
      <dgm:prSet presAssocID="{394AE9D0-33BD-445E-BEAF-617C12345BE6}" presName="cycle" presStyleCnt="0">
        <dgm:presLayoutVars>
          <dgm:dir/>
          <dgm:resizeHandles val="exact"/>
        </dgm:presLayoutVars>
      </dgm:prSet>
      <dgm:spPr/>
    </dgm:pt>
    <dgm:pt modelId="{4582BE21-19F8-4512-A566-64C0D9116723}" type="pres">
      <dgm:prSet presAssocID="{9DC8B315-8841-4696-88D0-4239FD83A692}" presName="node" presStyleLbl="node1" presStyleIdx="0" presStyleCnt="5">
        <dgm:presLayoutVars>
          <dgm:bulletEnabled val="1"/>
        </dgm:presLayoutVars>
      </dgm:prSet>
      <dgm:spPr/>
    </dgm:pt>
    <dgm:pt modelId="{CDBC75F6-1A52-4F40-A768-146235BC8513}" type="pres">
      <dgm:prSet presAssocID="{9DC8B315-8841-4696-88D0-4239FD83A692}" presName="spNode" presStyleCnt="0"/>
      <dgm:spPr/>
    </dgm:pt>
    <dgm:pt modelId="{78EDE994-F009-44ED-AFC3-6C8D4FB42034}" type="pres">
      <dgm:prSet presAssocID="{6403F627-C40E-42DD-99E8-33D35D88C036}" presName="sibTrans" presStyleLbl="sibTrans1D1" presStyleIdx="0" presStyleCnt="5"/>
      <dgm:spPr/>
    </dgm:pt>
    <dgm:pt modelId="{E8A8C70F-6690-4441-B85E-8425E215ADA5}" type="pres">
      <dgm:prSet presAssocID="{52D0B8B8-DCB6-4D2F-9634-FE66AD827540}" presName="node" presStyleLbl="node1" presStyleIdx="1" presStyleCnt="5">
        <dgm:presLayoutVars>
          <dgm:bulletEnabled val="1"/>
        </dgm:presLayoutVars>
      </dgm:prSet>
      <dgm:spPr/>
    </dgm:pt>
    <dgm:pt modelId="{99CA3641-2505-4C91-9F57-B4228400F577}" type="pres">
      <dgm:prSet presAssocID="{52D0B8B8-DCB6-4D2F-9634-FE66AD827540}" presName="spNode" presStyleCnt="0"/>
      <dgm:spPr/>
    </dgm:pt>
    <dgm:pt modelId="{76731EAC-0329-48F8-BA93-177B64B38F84}" type="pres">
      <dgm:prSet presAssocID="{ECE731A9-3A86-46F6-90D2-219E8EEEE76C}" presName="sibTrans" presStyleLbl="sibTrans1D1" presStyleIdx="1" presStyleCnt="5"/>
      <dgm:spPr/>
    </dgm:pt>
    <dgm:pt modelId="{AB5FEFAC-5EBA-4B1C-9E2A-4236D722482C}" type="pres">
      <dgm:prSet presAssocID="{5D5979B6-A521-42F3-8DD6-0BD4BD755D28}" presName="node" presStyleLbl="node1" presStyleIdx="2" presStyleCnt="5">
        <dgm:presLayoutVars>
          <dgm:bulletEnabled val="1"/>
        </dgm:presLayoutVars>
      </dgm:prSet>
      <dgm:spPr/>
    </dgm:pt>
    <dgm:pt modelId="{7467F5C7-69C3-4708-92A5-8714B5B83F12}" type="pres">
      <dgm:prSet presAssocID="{5D5979B6-A521-42F3-8DD6-0BD4BD755D28}" presName="spNode" presStyleCnt="0"/>
      <dgm:spPr/>
    </dgm:pt>
    <dgm:pt modelId="{D9F63227-DAFC-4DA1-90C9-BF16F5249008}" type="pres">
      <dgm:prSet presAssocID="{A9E25102-9617-49DA-9626-B8A6C5D818DE}" presName="sibTrans" presStyleLbl="sibTrans1D1" presStyleIdx="2" presStyleCnt="5"/>
      <dgm:spPr/>
    </dgm:pt>
    <dgm:pt modelId="{43AF6357-B58D-4FA2-A798-88C1B30F4358}" type="pres">
      <dgm:prSet presAssocID="{24190F79-6AC5-400C-B850-53705CF628B5}" presName="node" presStyleLbl="node1" presStyleIdx="3" presStyleCnt="5">
        <dgm:presLayoutVars>
          <dgm:bulletEnabled val="1"/>
        </dgm:presLayoutVars>
      </dgm:prSet>
      <dgm:spPr/>
    </dgm:pt>
    <dgm:pt modelId="{160F4307-991D-468E-858F-AC1E824B8C36}" type="pres">
      <dgm:prSet presAssocID="{24190F79-6AC5-400C-B850-53705CF628B5}" presName="spNode" presStyleCnt="0"/>
      <dgm:spPr/>
    </dgm:pt>
    <dgm:pt modelId="{29B3A97A-7579-43B8-81EC-21BEA7A02A0D}" type="pres">
      <dgm:prSet presAssocID="{5C402836-6435-496E-A175-BEEE542AA5F4}" presName="sibTrans" presStyleLbl="sibTrans1D1" presStyleIdx="3" presStyleCnt="5"/>
      <dgm:spPr/>
    </dgm:pt>
    <dgm:pt modelId="{C5A64D8C-093D-40A4-89D2-5B24AA2C24B4}" type="pres">
      <dgm:prSet presAssocID="{3B5A1311-4EFC-4D76-B414-A4CB7925292B}" presName="node" presStyleLbl="node1" presStyleIdx="4" presStyleCnt="5">
        <dgm:presLayoutVars>
          <dgm:bulletEnabled val="1"/>
        </dgm:presLayoutVars>
      </dgm:prSet>
      <dgm:spPr/>
    </dgm:pt>
    <dgm:pt modelId="{03A828AA-AB57-45FD-AD8B-A8A91D4FF57B}" type="pres">
      <dgm:prSet presAssocID="{3B5A1311-4EFC-4D76-B414-A4CB7925292B}" presName="spNode" presStyleCnt="0"/>
      <dgm:spPr/>
    </dgm:pt>
    <dgm:pt modelId="{40C80962-7E91-4E4F-81CE-A09FBB3C3F3A}" type="pres">
      <dgm:prSet presAssocID="{5284634D-2DE5-4AEB-A625-A1DF8F476D2B}" presName="sibTrans" presStyleLbl="sibTrans1D1" presStyleIdx="4" presStyleCnt="5"/>
      <dgm:spPr/>
    </dgm:pt>
  </dgm:ptLst>
  <dgm:cxnLst>
    <dgm:cxn modelId="{16ACD905-C704-4C98-BB04-7B36298E1118}" type="presOf" srcId="{5284634D-2DE5-4AEB-A625-A1DF8F476D2B}" destId="{40C80962-7E91-4E4F-81CE-A09FBB3C3F3A}" srcOrd="0" destOrd="0" presId="urn:microsoft.com/office/officeart/2005/8/layout/cycle6#1"/>
    <dgm:cxn modelId="{F1CDF713-EEC0-4637-A10C-5422880113D9}" type="presOf" srcId="{3B5A1311-4EFC-4D76-B414-A4CB7925292B}" destId="{C5A64D8C-093D-40A4-89D2-5B24AA2C24B4}" srcOrd="0" destOrd="0" presId="urn:microsoft.com/office/officeart/2005/8/layout/cycle6#1"/>
    <dgm:cxn modelId="{F4DB7928-2882-4754-A5C0-CF5FF2B795E8}" srcId="{394AE9D0-33BD-445E-BEAF-617C12345BE6}" destId="{9DC8B315-8841-4696-88D0-4239FD83A692}" srcOrd="0" destOrd="0" parTransId="{3D3A266B-B3ED-4C88-9D97-56CE9088C991}" sibTransId="{6403F627-C40E-42DD-99E8-33D35D88C036}"/>
    <dgm:cxn modelId="{7942655D-2D42-46E1-8CA8-5AABB69FECED}" srcId="{394AE9D0-33BD-445E-BEAF-617C12345BE6}" destId="{5D5979B6-A521-42F3-8DD6-0BD4BD755D28}" srcOrd="2" destOrd="0" parTransId="{8177EA8E-D0FC-4DE1-B5EC-2E44DE50501D}" sibTransId="{A9E25102-9617-49DA-9626-B8A6C5D818DE}"/>
    <dgm:cxn modelId="{4FD16447-C772-46D4-82F7-A0344BDF1545}" type="presOf" srcId="{394AE9D0-33BD-445E-BEAF-617C12345BE6}" destId="{07F8225D-36F3-4BCB-A85D-4E17E69664EC}" srcOrd="0" destOrd="0" presId="urn:microsoft.com/office/officeart/2005/8/layout/cycle6#1"/>
    <dgm:cxn modelId="{63A11854-5B15-4E86-85CB-A02E33A8CD66}" type="presOf" srcId="{A9E25102-9617-49DA-9626-B8A6C5D818DE}" destId="{D9F63227-DAFC-4DA1-90C9-BF16F5249008}" srcOrd="0" destOrd="0" presId="urn:microsoft.com/office/officeart/2005/8/layout/cycle6#1"/>
    <dgm:cxn modelId="{921BEB94-257C-4803-90E6-0F9D70CBE5D0}" srcId="{394AE9D0-33BD-445E-BEAF-617C12345BE6}" destId="{24190F79-6AC5-400C-B850-53705CF628B5}" srcOrd="3" destOrd="0" parTransId="{74C74678-B170-420D-9C7E-463D6CDB84E2}" sibTransId="{5C402836-6435-496E-A175-BEEE542AA5F4}"/>
    <dgm:cxn modelId="{FFC0D495-DE32-4733-BA03-0509D0B5AF4C}" type="presOf" srcId="{ECE731A9-3A86-46F6-90D2-219E8EEEE76C}" destId="{76731EAC-0329-48F8-BA93-177B64B38F84}" srcOrd="0" destOrd="0" presId="urn:microsoft.com/office/officeart/2005/8/layout/cycle6#1"/>
    <dgm:cxn modelId="{4F96279E-9CC2-46BE-9B9B-5FB8D2F10618}" type="presOf" srcId="{9DC8B315-8841-4696-88D0-4239FD83A692}" destId="{4582BE21-19F8-4512-A566-64C0D9116723}" srcOrd="0" destOrd="0" presId="urn:microsoft.com/office/officeart/2005/8/layout/cycle6#1"/>
    <dgm:cxn modelId="{5314BDA1-3C90-4E80-B1C0-CD7A6631462D}" srcId="{394AE9D0-33BD-445E-BEAF-617C12345BE6}" destId="{3B5A1311-4EFC-4D76-B414-A4CB7925292B}" srcOrd="4" destOrd="0" parTransId="{8B9AAF6D-E359-45A0-95A5-221A77DDC429}" sibTransId="{5284634D-2DE5-4AEB-A625-A1DF8F476D2B}"/>
    <dgm:cxn modelId="{75D3E0B1-D563-40F7-8D1B-B8510147AA73}" type="presOf" srcId="{5C402836-6435-496E-A175-BEEE542AA5F4}" destId="{29B3A97A-7579-43B8-81EC-21BEA7A02A0D}" srcOrd="0" destOrd="0" presId="urn:microsoft.com/office/officeart/2005/8/layout/cycle6#1"/>
    <dgm:cxn modelId="{D68FC0B8-DC4A-4264-BF8E-05DC0D402330}" type="presOf" srcId="{52D0B8B8-DCB6-4D2F-9634-FE66AD827540}" destId="{E8A8C70F-6690-4441-B85E-8425E215ADA5}" srcOrd="0" destOrd="0" presId="urn:microsoft.com/office/officeart/2005/8/layout/cycle6#1"/>
    <dgm:cxn modelId="{85A0EFBA-1630-4053-995B-1C65949AD766}" type="presOf" srcId="{6403F627-C40E-42DD-99E8-33D35D88C036}" destId="{78EDE994-F009-44ED-AFC3-6C8D4FB42034}" srcOrd="0" destOrd="0" presId="urn:microsoft.com/office/officeart/2005/8/layout/cycle6#1"/>
    <dgm:cxn modelId="{1489EBC9-6213-43C1-A67F-F63AA36D1F99}" type="presOf" srcId="{5D5979B6-A521-42F3-8DD6-0BD4BD755D28}" destId="{AB5FEFAC-5EBA-4B1C-9E2A-4236D722482C}" srcOrd="0" destOrd="0" presId="urn:microsoft.com/office/officeart/2005/8/layout/cycle6#1"/>
    <dgm:cxn modelId="{B4560DE3-AE60-40CE-AC79-4B2CA1BF0564}" type="presOf" srcId="{24190F79-6AC5-400C-B850-53705CF628B5}" destId="{43AF6357-B58D-4FA2-A798-88C1B30F4358}" srcOrd="0" destOrd="0" presId="urn:microsoft.com/office/officeart/2005/8/layout/cycle6#1"/>
    <dgm:cxn modelId="{DC0F93F1-6578-443F-948B-AE63D443AF82}" srcId="{394AE9D0-33BD-445E-BEAF-617C12345BE6}" destId="{52D0B8B8-DCB6-4D2F-9634-FE66AD827540}" srcOrd="1" destOrd="0" parTransId="{FDA687D4-866F-4F17-A71A-1971402E002D}" sibTransId="{ECE731A9-3A86-46F6-90D2-219E8EEEE76C}"/>
    <dgm:cxn modelId="{83AA7B99-B063-45F9-A26F-2716EED29CE5}" type="presParOf" srcId="{07F8225D-36F3-4BCB-A85D-4E17E69664EC}" destId="{4582BE21-19F8-4512-A566-64C0D9116723}" srcOrd="0" destOrd="0" presId="urn:microsoft.com/office/officeart/2005/8/layout/cycle6#1"/>
    <dgm:cxn modelId="{7B5A1DE4-533D-45BF-81EA-B0D59A1DB402}" type="presParOf" srcId="{07F8225D-36F3-4BCB-A85D-4E17E69664EC}" destId="{CDBC75F6-1A52-4F40-A768-146235BC8513}" srcOrd="1" destOrd="0" presId="urn:microsoft.com/office/officeart/2005/8/layout/cycle6#1"/>
    <dgm:cxn modelId="{1FCF7CA2-B522-4CC4-81FA-7D2EEFB74359}" type="presParOf" srcId="{07F8225D-36F3-4BCB-A85D-4E17E69664EC}" destId="{78EDE994-F009-44ED-AFC3-6C8D4FB42034}" srcOrd="2" destOrd="0" presId="urn:microsoft.com/office/officeart/2005/8/layout/cycle6#1"/>
    <dgm:cxn modelId="{E6C1E63E-D7D0-4E99-B249-2D0D5CB2947B}" type="presParOf" srcId="{07F8225D-36F3-4BCB-A85D-4E17E69664EC}" destId="{E8A8C70F-6690-4441-B85E-8425E215ADA5}" srcOrd="3" destOrd="0" presId="urn:microsoft.com/office/officeart/2005/8/layout/cycle6#1"/>
    <dgm:cxn modelId="{84358BDF-DBAC-4E76-BA0D-05423EA0D807}" type="presParOf" srcId="{07F8225D-36F3-4BCB-A85D-4E17E69664EC}" destId="{99CA3641-2505-4C91-9F57-B4228400F577}" srcOrd="4" destOrd="0" presId="urn:microsoft.com/office/officeart/2005/8/layout/cycle6#1"/>
    <dgm:cxn modelId="{88F033E2-C474-4282-AE76-6627D96F85CD}" type="presParOf" srcId="{07F8225D-36F3-4BCB-A85D-4E17E69664EC}" destId="{76731EAC-0329-48F8-BA93-177B64B38F84}" srcOrd="5" destOrd="0" presId="urn:microsoft.com/office/officeart/2005/8/layout/cycle6#1"/>
    <dgm:cxn modelId="{430086D9-0D06-4EBE-A9DA-95F80B190653}" type="presParOf" srcId="{07F8225D-36F3-4BCB-A85D-4E17E69664EC}" destId="{AB5FEFAC-5EBA-4B1C-9E2A-4236D722482C}" srcOrd="6" destOrd="0" presId="urn:microsoft.com/office/officeart/2005/8/layout/cycle6#1"/>
    <dgm:cxn modelId="{3F7B1599-F554-4CBD-8816-AF60BECEE1B5}" type="presParOf" srcId="{07F8225D-36F3-4BCB-A85D-4E17E69664EC}" destId="{7467F5C7-69C3-4708-92A5-8714B5B83F12}" srcOrd="7" destOrd="0" presId="urn:microsoft.com/office/officeart/2005/8/layout/cycle6#1"/>
    <dgm:cxn modelId="{E9856D1A-A62B-4D49-8C9D-C7E595432E08}" type="presParOf" srcId="{07F8225D-36F3-4BCB-A85D-4E17E69664EC}" destId="{D9F63227-DAFC-4DA1-90C9-BF16F5249008}" srcOrd="8" destOrd="0" presId="urn:microsoft.com/office/officeart/2005/8/layout/cycle6#1"/>
    <dgm:cxn modelId="{C5AD9A2D-2CF4-4D79-AE97-D186AB8C86E9}" type="presParOf" srcId="{07F8225D-36F3-4BCB-A85D-4E17E69664EC}" destId="{43AF6357-B58D-4FA2-A798-88C1B30F4358}" srcOrd="9" destOrd="0" presId="urn:microsoft.com/office/officeart/2005/8/layout/cycle6#1"/>
    <dgm:cxn modelId="{DC561635-AD69-4959-A734-05886867194A}" type="presParOf" srcId="{07F8225D-36F3-4BCB-A85D-4E17E69664EC}" destId="{160F4307-991D-468E-858F-AC1E824B8C36}" srcOrd="10" destOrd="0" presId="urn:microsoft.com/office/officeart/2005/8/layout/cycle6#1"/>
    <dgm:cxn modelId="{92B6D06A-FE84-47DE-B8A8-7F6FA85EC915}" type="presParOf" srcId="{07F8225D-36F3-4BCB-A85D-4E17E69664EC}" destId="{29B3A97A-7579-43B8-81EC-21BEA7A02A0D}" srcOrd="11" destOrd="0" presId="urn:microsoft.com/office/officeart/2005/8/layout/cycle6#1"/>
    <dgm:cxn modelId="{926A58B1-65D8-4926-AEA8-2C313B59EFFA}" type="presParOf" srcId="{07F8225D-36F3-4BCB-A85D-4E17E69664EC}" destId="{C5A64D8C-093D-40A4-89D2-5B24AA2C24B4}" srcOrd="12" destOrd="0" presId="urn:microsoft.com/office/officeart/2005/8/layout/cycle6#1"/>
    <dgm:cxn modelId="{1FCD75F6-61C6-4A87-86CF-1D32A6FAD7AF}" type="presParOf" srcId="{07F8225D-36F3-4BCB-A85D-4E17E69664EC}" destId="{03A828AA-AB57-45FD-AD8B-A8A91D4FF57B}" srcOrd="13" destOrd="0" presId="urn:microsoft.com/office/officeart/2005/8/layout/cycle6#1"/>
    <dgm:cxn modelId="{4FDE31D3-1D97-4A9C-BDB7-798416B3E682}" type="presParOf" srcId="{07F8225D-36F3-4BCB-A85D-4E17E69664EC}" destId="{40C80962-7E91-4E4F-81CE-A09FBB3C3F3A}" srcOrd="14" destOrd="0" presId="urn:microsoft.com/office/officeart/2005/8/layout/cycle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2192000" cy="3726984"/>
        <a:chOff x="0" y="0"/>
        <a:chExt cx="12192000" cy="3726984"/>
      </a:xfrm>
    </dsp:grpSpPr>
    <dsp:sp modelId="{A2FD2187-0F1B-4538-B08D-00695AA68263}">
      <dsp:nvSpPr>
        <dsp:cNvPr id="3" name="L 形 2"/>
        <dsp:cNvSpPr/>
      </dsp:nvSpPr>
      <dsp:spPr bwMode="white">
        <a:xfrm rot="5400000">
          <a:off x="2415826" y="1679353"/>
          <a:ext cx="1128806" cy="1878308"/>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rot="5400000">
        <a:off x="2415826" y="1679353"/>
        <a:ext cx="1128806" cy="1878308"/>
      </dsp:txXfrm>
    </dsp:sp>
    <dsp:sp modelId="{56F1C53E-160C-4106-AA0B-CE75660DA7E0}">
      <dsp:nvSpPr>
        <dsp:cNvPr id="4" name="矩形 3"/>
        <dsp:cNvSpPr/>
      </dsp:nvSpPr>
      <dsp:spPr bwMode="white">
        <a:xfrm>
          <a:off x="2227400" y="2240562"/>
          <a:ext cx="1695747" cy="148642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53340" tIns="53340" rIns="53340" bIns="53340" numCol="1" spcCol="1270" anchor="t" anchorCtr="0" forceAA="0"/>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b="1" dirty="0">
              <a:solidFill>
                <a:schemeClr val="tx1"/>
              </a:solidFill>
              <a:latin typeface="+mn-lt"/>
              <a:ea typeface="+mn-ea"/>
              <a:cs typeface="+mn-ea"/>
              <a:sym typeface="+mn-lt"/>
            </a:rPr>
            <a:t>优现状、重改造</a:t>
          </a:r>
          <a:endParaRPr lang="en-US" altLang="zh-CN" sz="1400" b="1" dirty="0">
            <a:solidFill>
              <a:schemeClr val="tx1"/>
            </a:solidFill>
            <a:latin typeface="+mn-lt"/>
            <a:ea typeface="+mn-ea"/>
            <a:cs typeface="+mn-ea"/>
            <a:sym typeface="+mn-lt"/>
          </a:endParaRPr>
        </a:p>
        <a:p>
          <a:pPr lvl="0">
            <a:lnSpc>
              <a:spcPct val="100000"/>
            </a:lnSpc>
            <a:spcBef>
              <a:spcPct val="0"/>
            </a:spcBef>
            <a:spcAft>
              <a:spcPct val="35000"/>
            </a:spcAft>
          </a:pPr>
          <a:r>
            <a:rPr lang="zh-CN" altLang="en-US" sz="1400" b="0" dirty="0">
              <a:solidFill>
                <a:schemeClr val="tx1"/>
              </a:solidFill>
              <a:latin typeface="+mn-lt"/>
              <a:ea typeface="+mn-ea"/>
              <a:cs typeface="+mn-ea"/>
              <a:sym typeface="+mn-lt"/>
            </a:rPr>
            <a:t>依托现状应急避难场所，通过改造，进一步挖掘可用避难空间，夯实基础。</a:t>
          </a:r>
          <a:endParaRPr>
            <a:solidFill>
              <a:schemeClr val="tx1"/>
            </a:solidFill>
          </a:endParaRPr>
        </a:p>
      </dsp:txBody>
      <dsp:txXfrm>
        <a:off x="2227400" y="2240562"/>
        <a:ext cx="1695747" cy="1486422"/>
      </dsp:txXfrm>
    </dsp:sp>
    <dsp:sp modelId="{82297C25-0068-490A-AC1B-4976FB0C6F54}">
      <dsp:nvSpPr>
        <dsp:cNvPr id="5" name="等腰三角形 4"/>
        <dsp:cNvSpPr/>
      </dsp:nvSpPr>
      <dsp:spPr bwMode="white">
        <a:xfrm>
          <a:off x="3603195" y="1541070"/>
          <a:ext cx="319952" cy="31995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a:off x="3603195" y="1541070"/>
        <a:ext cx="319952" cy="319952"/>
      </dsp:txXfrm>
    </dsp:sp>
    <dsp:sp modelId="{5CD5B768-BA29-4E4C-A279-31F47EE3E111}">
      <dsp:nvSpPr>
        <dsp:cNvPr id="6" name="L 形 5"/>
        <dsp:cNvSpPr/>
      </dsp:nvSpPr>
      <dsp:spPr bwMode="white">
        <a:xfrm rot="5400000">
          <a:off x="4491752" y="1165663"/>
          <a:ext cx="1128806" cy="1878308"/>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rot="5400000">
        <a:off x="4491752" y="1165663"/>
        <a:ext cx="1128806" cy="1878308"/>
      </dsp:txXfrm>
    </dsp:sp>
    <dsp:sp modelId="{C68B9BAA-8D28-4D6A-9851-8C5DE6ED8927}">
      <dsp:nvSpPr>
        <dsp:cNvPr id="7" name="矩形 6"/>
        <dsp:cNvSpPr/>
      </dsp:nvSpPr>
      <dsp:spPr bwMode="white">
        <a:xfrm>
          <a:off x="4303326" y="1726872"/>
          <a:ext cx="1695747" cy="148642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49530" tIns="49530" rIns="49530" bIns="4953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zh-CN" altLang="en-US" b="1" dirty="0">
              <a:solidFill>
                <a:schemeClr val="tx1"/>
              </a:solidFill>
              <a:latin typeface="+mn-lt"/>
              <a:ea typeface="+mn-ea"/>
              <a:cs typeface="+mn-ea"/>
              <a:sym typeface="+mn-lt"/>
            </a:rPr>
            <a:t>补短板、促提升</a:t>
          </a:r>
          <a:endParaRPr lang="en-US" altLang="zh-CN" b="1" dirty="0">
            <a:solidFill>
              <a:schemeClr val="tx1"/>
            </a:solidFill>
            <a:latin typeface="+mn-lt"/>
            <a:ea typeface="+mn-ea"/>
            <a:cs typeface="+mn-ea"/>
            <a:sym typeface="+mn-lt"/>
          </a:endParaRPr>
        </a:p>
        <a:p>
          <a:pPr lvl="0" algn="just">
            <a:lnSpc>
              <a:spcPct val="100000"/>
            </a:lnSpc>
            <a:spcBef>
              <a:spcPct val="0"/>
            </a:spcBef>
            <a:spcAft>
              <a:spcPct val="35000"/>
            </a:spcAft>
          </a:pPr>
          <a:r>
            <a:rPr lang="zh-CN" altLang="en-US" dirty="0">
              <a:solidFill>
                <a:schemeClr val="tx1"/>
              </a:solidFill>
              <a:latin typeface="+mn-lt"/>
              <a:ea typeface="+mn-ea"/>
              <a:cs typeface="+mn-ea"/>
              <a:sym typeface="+mn-lt"/>
            </a:rPr>
            <a:t>初步建立应急避难场所结构体系，空间布局较为合理，重点应急避难场所建设取得有序推进。</a:t>
          </a:r>
          <a:endParaRPr>
            <a:solidFill>
              <a:schemeClr val="tx1"/>
            </a:solidFill>
          </a:endParaRPr>
        </a:p>
      </dsp:txBody>
      <dsp:txXfrm>
        <a:off x="4303326" y="1726872"/>
        <a:ext cx="1695747" cy="1486422"/>
      </dsp:txXfrm>
    </dsp:sp>
    <dsp:sp modelId="{A2A91090-F9CD-41AF-9C20-5981DB93DB59}">
      <dsp:nvSpPr>
        <dsp:cNvPr id="8" name="等腰三角形 7"/>
        <dsp:cNvSpPr/>
      </dsp:nvSpPr>
      <dsp:spPr bwMode="white">
        <a:xfrm>
          <a:off x="5679121" y="1027380"/>
          <a:ext cx="319952" cy="31995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a:off x="5679121" y="1027380"/>
        <a:ext cx="319952" cy="319952"/>
      </dsp:txXfrm>
    </dsp:sp>
    <dsp:sp modelId="{5BE1B601-27ED-4074-810C-70CCDB9888F0}">
      <dsp:nvSpPr>
        <dsp:cNvPr id="9" name="L 形 8"/>
        <dsp:cNvSpPr/>
      </dsp:nvSpPr>
      <dsp:spPr bwMode="white">
        <a:xfrm rot="5400000">
          <a:off x="6567678" y="651973"/>
          <a:ext cx="1128806" cy="1878308"/>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rot="5400000">
        <a:off x="6567678" y="651973"/>
        <a:ext cx="1128806" cy="1878308"/>
      </dsp:txXfrm>
    </dsp:sp>
    <dsp:sp modelId="{86CA56DA-5070-4E30-A66D-9A9A523E94F0}">
      <dsp:nvSpPr>
        <dsp:cNvPr id="10" name="矩形 9"/>
        <dsp:cNvSpPr/>
      </dsp:nvSpPr>
      <dsp:spPr bwMode="white">
        <a:xfrm>
          <a:off x="6379252" y="1213182"/>
          <a:ext cx="1695747" cy="148642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53340" tIns="53340" rIns="53340" bIns="5334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gn="just">
            <a:lnSpc>
              <a:spcPct val="100000"/>
            </a:lnSpc>
            <a:spcBef>
              <a:spcPct val="0"/>
            </a:spcBef>
            <a:spcAft>
              <a:spcPct val="35000"/>
            </a:spcAft>
          </a:pPr>
          <a:r>
            <a:rPr lang="zh-CN" altLang="en-US" sz="1400" b="1" kern="1200" dirty="0">
              <a:solidFill>
                <a:schemeClr val="tx1"/>
              </a:solidFill>
              <a:latin typeface="+mn-lt"/>
              <a:ea typeface="+mn-ea"/>
              <a:cs typeface="+mn-ea"/>
              <a:sym typeface="+mn-lt"/>
            </a:rPr>
            <a:t>优布局、成体系</a:t>
          </a:r>
          <a:endParaRPr lang="en-US" altLang="zh-CN" sz="1400" b="1" kern="1200" dirty="0">
            <a:solidFill>
              <a:schemeClr val="tx1"/>
            </a:solidFill>
            <a:latin typeface="+mn-lt"/>
            <a:ea typeface="+mn-ea"/>
            <a:cs typeface="+mn-ea"/>
            <a:sym typeface="+mn-lt"/>
          </a:endParaRPr>
        </a:p>
        <a:p>
          <a:pPr lvl="0" algn="just">
            <a:lnSpc>
              <a:spcPct val="100000"/>
            </a:lnSpc>
            <a:spcBef>
              <a:spcPct val="0"/>
            </a:spcBef>
            <a:spcAft>
              <a:spcPct val="35000"/>
            </a:spcAft>
          </a:pPr>
          <a:r>
            <a:rPr lang="zh-CN" altLang="en-US" sz="1400" kern="1200" dirty="0">
              <a:solidFill>
                <a:schemeClr val="tx1"/>
              </a:solidFill>
              <a:latin typeface="+mn-lt"/>
              <a:ea typeface="+mn-ea"/>
              <a:cs typeface="+mn-ea"/>
              <a:sym typeface="+mn-lt"/>
            </a:rPr>
            <a:t>基本建成布局合理、资源共享、设施完备、平急（疫</a:t>
          </a:r>
          <a:r>
            <a:rPr lang="en-US" altLang="zh-CN" sz="1400" kern="1200" dirty="0">
              <a:solidFill>
                <a:schemeClr val="tx1"/>
              </a:solidFill>
              <a:latin typeface="+mn-lt"/>
              <a:ea typeface="+mn-ea"/>
              <a:cs typeface="+mn-ea"/>
              <a:sym typeface="+mn-lt"/>
            </a:rPr>
            <a:t>/</a:t>
          </a:r>
          <a:r>
            <a:rPr lang="zh-CN" altLang="en-US" sz="1400" kern="1200" dirty="0">
              <a:solidFill>
                <a:schemeClr val="tx1"/>
              </a:solidFill>
              <a:latin typeface="+mn-lt"/>
              <a:ea typeface="+mn-ea"/>
              <a:cs typeface="+mn-ea"/>
              <a:sym typeface="+mn-lt"/>
            </a:rPr>
            <a:t>战）两用、管理规范，与海淀区功能定位相适应的应急避难场所体系，人均应急避难场所面积不低于</a:t>
          </a:r>
          <a:r>
            <a:rPr lang="en-US" altLang="zh-CN" sz="1400" kern="1200" dirty="0">
              <a:solidFill>
                <a:schemeClr val="tx1"/>
              </a:solidFill>
              <a:latin typeface="+mn-lt"/>
              <a:ea typeface="+mn-ea"/>
              <a:cs typeface="+mn-ea"/>
              <a:sym typeface="+mn-lt"/>
            </a:rPr>
            <a:t>2.1</a:t>
          </a:r>
          <a:r>
            <a:rPr lang="zh-CN" altLang="en-US" sz="1400" kern="1200" dirty="0">
              <a:solidFill>
                <a:prstClr val="black">
                  <a:hueOff val="0"/>
                  <a:satOff val="0"/>
                  <a:lumOff val="0"/>
                  <a:alphaOff val="0"/>
                </a:prstClr>
              </a:solidFill>
              <a:latin typeface="+mn-lt"/>
              <a:ea typeface="+mn-ea"/>
              <a:cs typeface="+mn-ea"/>
              <a:sym typeface="+mn-lt"/>
            </a:rPr>
            <a:t>平</a:t>
          </a:r>
          <a:r>
            <a:rPr lang="zh-CN" altLang="en-US" sz="1400" kern="1200" dirty="0">
              <a:solidFill>
                <a:schemeClr val="tx1"/>
              </a:solidFill>
              <a:latin typeface="+mn-lt"/>
              <a:ea typeface="+mn-ea"/>
              <a:cs typeface="+mn-ea"/>
              <a:sym typeface="+mn-lt"/>
            </a:rPr>
            <a:t>方米。</a:t>
          </a:r>
          <a:endParaRPr sz="1400" kern="1200" dirty="0">
            <a:solidFill>
              <a:schemeClr val="tx1"/>
            </a:solidFill>
            <a:latin typeface="+mn-lt"/>
            <a:ea typeface="+mn-ea"/>
            <a:cs typeface="+mn-ea"/>
            <a:sym typeface="+mn-lt"/>
          </a:endParaRPr>
        </a:p>
      </dsp:txBody>
      <dsp:txXfrm>
        <a:off x="6379252" y="1213182"/>
        <a:ext cx="1695747" cy="1486422"/>
      </dsp:txXfrm>
    </dsp:sp>
    <dsp:sp modelId="{3AC6818E-72B0-4034-BB28-C96300C26297}">
      <dsp:nvSpPr>
        <dsp:cNvPr id="11" name="等腰三角形 10"/>
        <dsp:cNvSpPr/>
      </dsp:nvSpPr>
      <dsp:spPr bwMode="white">
        <a:xfrm>
          <a:off x="7755047" y="513690"/>
          <a:ext cx="319952" cy="319952"/>
        </a:xfrm>
        <a:prstGeom prst="triangle">
          <a:avLst>
            <a:gd name="adj" fmla="val 10000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a:off x="7755047" y="513690"/>
        <a:ext cx="319952" cy="319952"/>
      </dsp:txXfrm>
    </dsp:sp>
    <dsp:sp modelId="{4C87066F-48A3-4DB7-82BB-4F9C45DFF8B3}">
      <dsp:nvSpPr>
        <dsp:cNvPr id="12" name="L 形 11"/>
        <dsp:cNvSpPr/>
      </dsp:nvSpPr>
      <dsp:spPr bwMode="white">
        <a:xfrm rot="5400000">
          <a:off x="8643603" y="138283"/>
          <a:ext cx="1128806" cy="1878308"/>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100000">
              <a:schemeClr val="accent5">
                <a:lumMod val="60000"/>
                <a:lumOff val="40000"/>
              </a:schemeClr>
            </a:gs>
          </a:gsLst>
        </a:gradFill>
        <a:ln>
          <a:noFill/>
        </a:ln>
      </dsp:spPr>
      <dsp:style>
        <a:lnRef idx="1">
          <a:schemeClr val="accent1"/>
        </a:lnRef>
        <a:fillRef idx="3">
          <a:schemeClr val="accent1"/>
        </a:fillRef>
        <a:effectRef idx="3">
          <a:scrgbClr r="0" g="0" b="0"/>
        </a:effectRef>
        <a:fontRef idx="minor">
          <a:schemeClr val="lt1"/>
        </a:fontRef>
      </dsp:style>
      <dsp:txXfrm rot="5400000">
        <a:off x="8643603" y="138283"/>
        <a:ext cx="1128806" cy="1878308"/>
      </dsp:txXfrm>
    </dsp:sp>
    <dsp:sp modelId="{498CE38F-14B5-449F-BF5F-9636D68F9F33}">
      <dsp:nvSpPr>
        <dsp:cNvPr id="13" name="矩形 12"/>
        <dsp:cNvSpPr/>
      </dsp:nvSpPr>
      <dsp:spPr bwMode="white">
        <a:xfrm>
          <a:off x="8455178" y="699493"/>
          <a:ext cx="1695747" cy="1486422"/>
        </a:xfrm>
        <a:prstGeom prst="rect">
          <a:avLst/>
        </a:prstGeom>
      </dsp:spPr>
      <dsp:style>
        <a:lnRef idx="0">
          <a:schemeClr val="dk1">
            <a:alpha val="0"/>
          </a:schemeClr>
        </a:lnRef>
        <a:fillRef idx="0">
          <a:schemeClr val="lt1">
            <a:alpha val="0"/>
          </a:schemeClr>
        </a:fillRef>
        <a:effectRef idx="0">
          <a:scrgbClr r="0" g="0" b="0"/>
        </a:effectRef>
        <a:fontRef idx="minor"/>
      </dsp:style>
      <dsp:txBody>
        <a:bodyPr lIns="53340" tIns="53340" rIns="53340" bIns="53340" anchor="t"/>
        <a:lstStyle>
          <a:lvl1pPr algn="l">
            <a:defRPr sz="1300"/>
          </a:lvl1pPr>
          <a:lvl2pPr marL="57150" indent="-57150" algn="l">
            <a:defRPr sz="1000"/>
          </a:lvl2pPr>
          <a:lvl3pPr marL="114300" indent="-57150" algn="l">
            <a:defRPr sz="1000"/>
          </a:lvl3pPr>
          <a:lvl4pPr marL="171450" indent="-57150" algn="l">
            <a:defRPr sz="1000"/>
          </a:lvl4pPr>
          <a:lvl5pPr marL="228600" indent="-57150" algn="l">
            <a:defRPr sz="1000"/>
          </a:lvl5pPr>
          <a:lvl6pPr marL="285750" indent="-57150" algn="l">
            <a:defRPr sz="1000"/>
          </a:lvl6pPr>
          <a:lvl7pPr marL="342900" indent="-57150" algn="l">
            <a:defRPr sz="1000"/>
          </a:lvl7pPr>
          <a:lvl8pPr marL="400050" indent="-57150" algn="l">
            <a:defRPr sz="1000"/>
          </a:lvl8pPr>
          <a:lvl9pPr marL="457200" indent="-57150" algn="l">
            <a:defRPr sz="1000"/>
          </a:lvl9pPr>
        </a:lstStyle>
        <a:p>
          <a:pPr lvl="0">
            <a:lnSpc>
              <a:spcPct val="100000"/>
            </a:lnSpc>
            <a:spcBef>
              <a:spcPct val="0"/>
            </a:spcBef>
            <a:spcAft>
              <a:spcPct val="35000"/>
            </a:spcAft>
          </a:pPr>
          <a:r>
            <a:rPr lang="zh-CN" altLang="en-US" sz="1400" b="1" dirty="0">
              <a:solidFill>
                <a:schemeClr val="tx1"/>
              </a:solidFill>
              <a:latin typeface="+mn-lt"/>
              <a:ea typeface="+mn-ea"/>
              <a:cs typeface="+mn-ea"/>
              <a:sym typeface="+mn-lt"/>
            </a:rPr>
            <a:t>强能力、树标杆</a:t>
          </a:r>
          <a:endParaRPr lang="en-US" altLang="zh-CN" sz="1400" dirty="0">
            <a:solidFill>
              <a:schemeClr val="tx1"/>
            </a:solidFill>
            <a:latin typeface="+mn-lt"/>
            <a:ea typeface="+mn-ea"/>
            <a:cs typeface="+mn-ea"/>
            <a:sym typeface="+mn-lt"/>
          </a:endParaRPr>
        </a:p>
        <a:p>
          <a:pPr lvl="0">
            <a:lnSpc>
              <a:spcPct val="100000"/>
            </a:lnSpc>
            <a:spcBef>
              <a:spcPct val="0"/>
            </a:spcBef>
            <a:spcAft>
              <a:spcPct val="35000"/>
            </a:spcAft>
          </a:pPr>
          <a:r>
            <a:rPr lang="zh-CN" altLang="en-US" sz="1400" dirty="0">
              <a:solidFill>
                <a:schemeClr val="tx1"/>
              </a:solidFill>
              <a:latin typeface="+mn-lt"/>
              <a:ea typeface="+mn-ea"/>
              <a:cs typeface="+mn-ea"/>
              <a:sym typeface="+mn-lt"/>
            </a:rPr>
            <a:t>实现应急避难场所管理体系现代化，能够实现极端灾害发生时，确保应急避灾场所安全运转，具有对抗各种灾害的安全管理及防护能力，成为北京市应急避难场所建设典范。人均应急避难场所面积持续提升。</a:t>
          </a:r>
          <a:endParaRPr>
            <a:solidFill>
              <a:schemeClr val="tx1"/>
            </a:solidFill>
          </a:endParaRPr>
        </a:p>
      </dsp:txBody>
      <dsp:txXfrm>
        <a:off x="8455178" y="699493"/>
        <a:ext cx="1695747" cy="1486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667"/>
        <a:chOff x="0" y="0"/>
        <a:chExt cx="8128000" cy="5418667"/>
      </a:xfrm>
    </dsp:grpSpPr>
    <dsp:sp modelId="{4582BE21-19F8-4512-A566-64C0D9116723}">
      <dsp:nvSpPr>
        <dsp:cNvPr id="3" name="圆角矩形 2"/>
        <dsp:cNvSpPr/>
      </dsp:nvSpPr>
      <dsp:spPr bwMode="white">
        <a:xfrm>
          <a:off x="3172779" y="0"/>
          <a:ext cx="1782442" cy="1158587"/>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mn-lt"/>
              <a:ea typeface="+mn-ea"/>
              <a:cs typeface="+mn-ea"/>
              <a:sym typeface="+mn-lt"/>
            </a:rPr>
            <a:t>依托避难资源类型</a:t>
          </a:r>
          <a:endParaRPr lang="zh-CN" altLang="en-US" dirty="0">
            <a:latin typeface="+mn-lt"/>
            <a:ea typeface="+mn-ea"/>
            <a:cs typeface="+mn-ea"/>
            <a:sym typeface="+mn-lt"/>
          </a:endParaRPr>
        </a:p>
      </dsp:txBody>
      <dsp:txXfrm>
        <a:off x="3172779" y="0"/>
        <a:ext cx="1782442" cy="1158587"/>
      </dsp:txXfrm>
    </dsp:sp>
    <dsp:sp modelId="{78EDE994-F009-44ED-AFC3-6C8D4FB42034}">
      <dsp:nvSpPr>
        <dsp:cNvPr id="4" name="弧形 3"/>
        <dsp:cNvSpPr/>
      </dsp:nvSpPr>
      <dsp:spPr bwMode="white">
        <a:xfrm>
          <a:off x="1751260" y="579294"/>
          <a:ext cx="4625480" cy="4625480"/>
        </a:xfrm>
        <a:prstGeom prst="arc">
          <a:avLst>
            <a:gd name="adj1" fmla="val 17579926"/>
            <a:gd name="adj2" fmla="val 19538753"/>
          </a:avLst>
        </a:prstGeom>
        <a:sp3d z="-40000" prstMaterial="matte"/>
      </dsp:spPr>
      <dsp:style>
        <a:lnRef idx="1">
          <a:schemeClr val="accent1"/>
        </a:lnRef>
        <a:fillRef idx="0">
          <a:schemeClr val="accent1"/>
        </a:fillRef>
        <a:effectRef idx="0">
          <a:scrgbClr r="0" g="0" b="0"/>
        </a:effectRef>
        <a:fontRef idx="minor"/>
      </dsp:style>
      <dsp:txXfrm>
        <a:off x="1751260" y="579294"/>
        <a:ext cx="4625480" cy="4625480"/>
      </dsp:txXfrm>
    </dsp:sp>
    <dsp:sp modelId="{E8A8C70F-6690-4441-B85E-8425E215ADA5}">
      <dsp:nvSpPr>
        <dsp:cNvPr id="5" name="圆角矩形 4"/>
        <dsp:cNvSpPr/>
      </dsp:nvSpPr>
      <dsp:spPr bwMode="white">
        <a:xfrm>
          <a:off x="5372326" y="1598064"/>
          <a:ext cx="1782442" cy="1158587"/>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mn-lt"/>
              <a:ea typeface="+mn-ea"/>
              <a:cs typeface="+mn-ea"/>
              <a:sym typeface="+mn-lt"/>
            </a:rPr>
            <a:t>基础设施保障条件</a:t>
          </a:r>
          <a:endParaRPr lang="zh-CN" altLang="en-US" dirty="0">
            <a:latin typeface="+mn-lt"/>
            <a:ea typeface="+mn-ea"/>
            <a:cs typeface="+mn-ea"/>
            <a:sym typeface="+mn-lt"/>
          </a:endParaRPr>
        </a:p>
      </dsp:txBody>
      <dsp:txXfrm>
        <a:off x="5372326" y="1598064"/>
        <a:ext cx="1782442" cy="1158587"/>
      </dsp:txXfrm>
    </dsp:sp>
    <dsp:sp modelId="{76731EAC-0329-48F8-BA93-177B64B38F84}">
      <dsp:nvSpPr>
        <dsp:cNvPr id="6" name="弧形 5"/>
        <dsp:cNvSpPr/>
      </dsp:nvSpPr>
      <dsp:spPr bwMode="white">
        <a:xfrm>
          <a:off x="1751260" y="579294"/>
          <a:ext cx="4625480" cy="4625480"/>
        </a:xfrm>
        <a:prstGeom prst="arc">
          <a:avLst>
            <a:gd name="adj1" fmla="val 21421033"/>
            <a:gd name="adj2" fmla="val 2014897"/>
          </a:avLst>
        </a:prstGeom>
        <a:sp3d z="-40000" prstMaterial="matte"/>
      </dsp:spPr>
      <dsp:style>
        <a:lnRef idx="1">
          <a:schemeClr val="accent1"/>
        </a:lnRef>
        <a:fillRef idx="0">
          <a:schemeClr val="accent1"/>
        </a:fillRef>
        <a:effectRef idx="0">
          <a:scrgbClr r="0" g="0" b="0"/>
        </a:effectRef>
        <a:fontRef idx="minor"/>
      </dsp:style>
      <dsp:txXfrm>
        <a:off x="1751260" y="579294"/>
        <a:ext cx="4625480" cy="4625480"/>
      </dsp:txXfrm>
    </dsp:sp>
    <dsp:sp modelId="{AB5FEFAC-5EBA-4B1C-9E2A-4236D722482C}">
      <dsp:nvSpPr>
        <dsp:cNvPr id="7" name="圆角矩形 6"/>
        <dsp:cNvSpPr/>
      </dsp:nvSpPr>
      <dsp:spPr bwMode="white">
        <a:xfrm>
          <a:off x="4532174" y="4183786"/>
          <a:ext cx="1782442" cy="1158587"/>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mn-lt"/>
              <a:ea typeface="+mn-ea"/>
              <a:cs typeface="+mn-ea"/>
              <a:sym typeface="+mn-lt"/>
            </a:rPr>
            <a:t>设防安全性</a:t>
          </a:r>
          <a:endParaRPr lang="zh-CN" altLang="en-US" dirty="0">
            <a:latin typeface="+mn-lt"/>
            <a:ea typeface="+mn-ea"/>
            <a:cs typeface="+mn-ea"/>
            <a:sym typeface="+mn-lt"/>
          </a:endParaRPr>
        </a:p>
      </dsp:txBody>
      <dsp:txXfrm>
        <a:off x="4532174" y="4183786"/>
        <a:ext cx="1782442" cy="1158587"/>
      </dsp:txXfrm>
    </dsp:sp>
    <dsp:sp modelId="{D9F63227-DAFC-4DA1-90C9-BF16F5249008}">
      <dsp:nvSpPr>
        <dsp:cNvPr id="8" name="弧形 7"/>
        <dsp:cNvSpPr/>
      </dsp:nvSpPr>
      <dsp:spPr bwMode="white">
        <a:xfrm>
          <a:off x="1751260" y="579294"/>
          <a:ext cx="4625480" cy="4625480"/>
        </a:xfrm>
        <a:prstGeom prst="arc">
          <a:avLst>
            <a:gd name="adj1" fmla="val 4713260"/>
            <a:gd name="adj2" fmla="val 6086739"/>
          </a:avLst>
        </a:prstGeom>
        <a:sp3d z="-40000" prstMaterial="matte"/>
      </dsp:spPr>
      <dsp:style>
        <a:lnRef idx="1">
          <a:schemeClr val="accent1"/>
        </a:lnRef>
        <a:fillRef idx="0">
          <a:schemeClr val="accent1"/>
        </a:fillRef>
        <a:effectRef idx="0">
          <a:scrgbClr r="0" g="0" b="0"/>
        </a:effectRef>
        <a:fontRef idx="minor"/>
      </dsp:style>
      <dsp:txXfrm>
        <a:off x="1751260" y="579294"/>
        <a:ext cx="4625480" cy="4625480"/>
      </dsp:txXfrm>
    </dsp:sp>
    <dsp:sp modelId="{43AF6357-B58D-4FA2-A798-88C1B30F4358}">
      <dsp:nvSpPr>
        <dsp:cNvPr id="9" name="圆角矩形 8"/>
        <dsp:cNvSpPr/>
      </dsp:nvSpPr>
      <dsp:spPr bwMode="white">
        <a:xfrm>
          <a:off x="1813384" y="4183786"/>
          <a:ext cx="1782442" cy="1158587"/>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mn-lt"/>
              <a:ea typeface="+mn-ea"/>
              <a:cs typeface="+mn-ea"/>
              <a:sym typeface="+mn-lt"/>
            </a:rPr>
            <a:t>交通可达性</a:t>
          </a:r>
          <a:endParaRPr lang="zh-CN" altLang="en-US" dirty="0">
            <a:latin typeface="+mn-lt"/>
            <a:ea typeface="+mn-ea"/>
            <a:cs typeface="+mn-ea"/>
            <a:sym typeface="+mn-lt"/>
          </a:endParaRPr>
        </a:p>
      </dsp:txBody>
      <dsp:txXfrm>
        <a:off x="1813384" y="4183786"/>
        <a:ext cx="1782442" cy="1158587"/>
      </dsp:txXfrm>
    </dsp:sp>
    <dsp:sp modelId="{29B3A97A-7579-43B8-81EC-21BEA7A02A0D}">
      <dsp:nvSpPr>
        <dsp:cNvPr id="10" name="弧形 9"/>
        <dsp:cNvSpPr/>
      </dsp:nvSpPr>
      <dsp:spPr bwMode="white">
        <a:xfrm>
          <a:off x="1751260" y="579294"/>
          <a:ext cx="4625480" cy="4625480"/>
        </a:xfrm>
        <a:prstGeom prst="arc">
          <a:avLst>
            <a:gd name="adj1" fmla="val 8785102"/>
            <a:gd name="adj2" fmla="val 10978966"/>
          </a:avLst>
        </a:prstGeom>
        <a:sp3d z="-40000" prstMaterial="matte"/>
      </dsp:spPr>
      <dsp:style>
        <a:lnRef idx="1">
          <a:schemeClr val="accent1"/>
        </a:lnRef>
        <a:fillRef idx="0">
          <a:schemeClr val="accent1"/>
        </a:fillRef>
        <a:effectRef idx="0">
          <a:scrgbClr r="0" g="0" b="0"/>
        </a:effectRef>
        <a:fontRef idx="minor"/>
      </dsp:style>
      <dsp:txXfrm>
        <a:off x="1751260" y="579294"/>
        <a:ext cx="4625480" cy="4625480"/>
      </dsp:txXfrm>
    </dsp:sp>
    <dsp:sp modelId="{C5A64D8C-093D-40A4-89D2-5B24AA2C24B4}">
      <dsp:nvSpPr>
        <dsp:cNvPr id="11" name="圆角矩形 10"/>
        <dsp:cNvSpPr/>
      </dsp:nvSpPr>
      <dsp:spPr bwMode="white">
        <a:xfrm>
          <a:off x="973232" y="1598064"/>
          <a:ext cx="1782442" cy="1158587"/>
        </a:xfrm>
        <a:prstGeom prst="roundRect">
          <a:avLst/>
        </a:prstGeom>
        <a:sp3d prstMaterial="plastic">
          <a:bevelT w="120900" h="88900"/>
          <a:bevelB w="88900" h="31750" prst="angle"/>
        </a:sp3d>
      </dsp:spPr>
      <dsp:style>
        <a:lnRef idx="0">
          <a:schemeClr val="lt1"/>
        </a:lnRef>
        <a:fillRef idx="3">
          <a:schemeClr val="accent1"/>
        </a:fillRef>
        <a:effectRef idx="2">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b="1" dirty="0">
              <a:latin typeface="+mn-lt"/>
              <a:ea typeface="+mn-ea"/>
              <a:cs typeface="+mn-ea"/>
              <a:sym typeface="+mn-lt"/>
            </a:rPr>
            <a:t>选址安全性</a:t>
          </a:r>
          <a:endParaRPr lang="zh-CN" altLang="en-US" dirty="0">
            <a:latin typeface="+mn-lt"/>
            <a:ea typeface="+mn-ea"/>
            <a:cs typeface="+mn-ea"/>
            <a:sym typeface="+mn-lt"/>
          </a:endParaRPr>
        </a:p>
      </dsp:txBody>
      <dsp:txXfrm>
        <a:off x="973232" y="1598064"/>
        <a:ext cx="1782442" cy="1158587"/>
      </dsp:txXfrm>
    </dsp:sp>
    <dsp:sp modelId="{40C80962-7E91-4E4F-81CE-A09FBB3C3F3A}">
      <dsp:nvSpPr>
        <dsp:cNvPr id="12" name="弧形 11"/>
        <dsp:cNvSpPr/>
      </dsp:nvSpPr>
      <dsp:spPr bwMode="white">
        <a:xfrm>
          <a:off x="1751260" y="579294"/>
          <a:ext cx="4625480" cy="4625480"/>
        </a:xfrm>
        <a:prstGeom prst="arc">
          <a:avLst>
            <a:gd name="adj1" fmla="val 12861246"/>
            <a:gd name="adj2" fmla="val 14820073"/>
          </a:avLst>
        </a:prstGeom>
        <a:sp3d z="-40000" prstMaterial="matte"/>
      </dsp:spPr>
      <dsp:style>
        <a:lnRef idx="1">
          <a:schemeClr val="accent1"/>
        </a:lnRef>
        <a:fillRef idx="0">
          <a:schemeClr val="accent1"/>
        </a:fillRef>
        <a:effectRef idx="0">
          <a:scrgbClr r="0" g="0" b="0"/>
        </a:effectRef>
        <a:fontRef idx="minor"/>
      </dsp:style>
      <dsp:txXfrm>
        <a:off x="1751260" y="579294"/>
        <a:ext cx="4625480" cy="462548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rSet qsTypeId="urn:microsoft.com/office/officeart/2005/8/quickstyle/simple5"/>
        </dgm:pt>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type="corner" r:blip="" rot="90">
                <dgm:adjLst>
                  <dgm:adj idx="1" val="0.1612"/>
                  <dgm:adj idx="2" val="0.1611"/>
                </dgm:adjLst>
              </dgm:shape>
            </dgm:if>
            <dgm:else name="Name8">
              <dgm:shape xmlns:r="http://schemas.openxmlformats.org/officeDocument/2006/relationships" type="corner" r:blip="" rot="180">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type="triangle" r:blip="" rot="90">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1">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ED5C3AC-9582-40C9-B0E8-7574576F72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2ADCC7-1F9E-4CCA-BBBC-13DF648A050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D5C3AC-9582-40C9-B0E8-7574576F72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ADCC7-1F9E-4CCA-BBBC-13DF648A050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4" Type="http://schemas.openxmlformats.org/officeDocument/2006/relationships/notesSlide" Target="../notesSlides/notesSlide12.xml"/><Relationship Id="rId13" Type="http://schemas.openxmlformats.org/officeDocument/2006/relationships/slideLayout" Target="../slideLayouts/slideLayout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225550"/>
            <a:ext cx="12192000" cy="4406900"/>
          </a:xfrm>
          <a:prstGeom prst="rect">
            <a:avLst/>
          </a:prstGeom>
        </p:spPr>
      </p:pic>
      <p:cxnSp>
        <p:nvCxnSpPr>
          <p:cNvPr id="8" name="直接连接符 7"/>
          <p:cNvCxnSpPr/>
          <p:nvPr/>
        </p:nvCxnSpPr>
        <p:spPr>
          <a:xfrm flipV="1">
            <a:off x="10160" y="1201420"/>
            <a:ext cx="7579995" cy="9525"/>
          </a:xfrm>
          <a:prstGeom prst="line">
            <a:avLst/>
          </a:prstGeom>
          <a:ln w="38100">
            <a:solidFill>
              <a:srgbClr val="0B357C"/>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41203" y="1210945"/>
            <a:ext cx="4671116" cy="0"/>
          </a:xfrm>
          <a:prstGeom prst="line">
            <a:avLst/>
          </a:prstGeom>
          <a:ln w="38100">
            <a:solidFill>
              <a:srgbClr val="0B357C"/>
            </a:solidFill>
          </a:ln>
        </p:spPr>
        <p:style>
          <a:lnRef idx="1">
            <a:schemeClr val="accent1"/>
          </a:lnRef>
          <a:fillRef idx="0">
            <a:schemeClr val="accent1"/>
          </a:fillRef>
          <a:effectRef idx="0">
            <a:schemeClr val="accent1"/>
          </a:effectRef>
          <a:fontRef idx="minor">
            <a:schemeClr val="tx1"/>
          </a:fontRef>
        </p:style>
      </p:cxnSp>
      <p:sp>
        <p:nvSpPr>
          <p:cNvPr id="12" name="Text 0"/>
          <p:cNvSpPr/>
          <p:nvPr/>
        </p:nvSpPr>
        <p:spPr>
          <a:xfrm>
            <a:off x="10159" y="2587394"/>
            <a:ext cx="12184379" cy="1620945"/>
          </a:xfrm>
          <a:prstGeom prst="rect">
            <a:avLst/>
          </a:prstGeom>
          <a:noFill/>
        </p:spPr>
        <p:txBody>
          <a:bodyPr wrap="square" rtlCol="0" anchor="b"/>
          <a:lstStyle/>
          <a:p>
            <a:pPr algn="ctr"/>
            <a:r>
              <a:rPr lang="zh-CN" altLang="en-US" sz="4200" b="1" dirty="0">
                <a:solidFill>
                  <a:srgbClr val="0B357C"/>
                </a:solidFill>
                <a:cs typeface="+mn-ea"/>
                <a:sym typeface="+mn-lt"/>
              </a:rPr>
              <a:t>北京市海淀区</a:t>
            </a:r>
            <a:r>
              <a:rPr lang="zh-CN" altLang="zh-CN" sz="4200" b="1" dirty="0">
                <a:solidFill>
                  <a:srgbClr val="0B357C"/>
                </a:solidFill>
                <a:cs typeface="+mn-ea"/>
                <a:sym typeface="+mn-lt"/>
              </a:rPr>
              <a:t>应急避难场所专项规划</a:t>
            </a:r>
            <a:endParaRPr lang="zh-CN" altLang="zh-CN" sz="4200" b="1" dirty="0">
              <a:solidFill>
                <a:srgbClr val="0B357C"/>
              </a:solidFill>
              <a:cs typeface="+mn-ea"/>
              <a:sym typeface="+mn-lt"/>
            </a:endParaRPr>
          </a:p>
          <a:p>
            <a:pPr algn="ctr"/>
            <a:r>
              <a:rPr lang="zh-CN" altLang="zh-CN" sz="4200" b="1" dirty="0">
                <a:solidFill>
                  <a:srgbClr val="0B357C"/>
                </a:solidFill>
                <a:cs typeface="+mn-ea"/>
                <a:sym typeface="+mn-lt"/>
              </a:rPr>
              <a:t>（</a:t>
            </a:r>
            <a:r>
              <a:rPr lang="en-US" altLang="zh-CN" sz="4200" b="1" dirty="0">
                <a:solidFill>
                  <a:srgbClr val="0B357C"/>
                </a:solidFill>
                <a:cs typeface="+mn-ea"/>
                <a:sym typeface="+mn-lt"/>
              </a:rPr>
              <a:t>2024</a:t>
            </a:r>
            <a:r>
              <a:rPr lang="zh-CN" altLang="zh-CN" sz="4200" b="1" dirty="0">
                <a:solidFill>
                  <a:srgbClr val="0B357C"/>
                </a:solidFill>
                <a:cs typeface="+mn-ea"/>
                <a:sym typeface="+mn-lt"/>
              </a:rPr>
              <a:t>年</a:t>
            </a:r>
            <a:r>
              <a:rPr lang="en-US" altLang="zh-CN" sz="4200" b="1" dirty="0">
                <a:solidFill>
                  <a:srgbClr val="0B357C"/>
                </a:solidFill>
                <a:cs typeface="+mn-ea"/>
                <a:sym typeface="+mn-lt"/>
              </a:rPr>
              <a:t>—2035</a:t>
            </a:r>
            <a:r>
              <a:rPr lang="zh-CN" altLang="zh-CN" sz="4200" b="1" dirty="0">
                <a:solidFill>
                  <a:srgbClr val="0B357C"/>
                </a:solidFill>
                <a:cs typeface="+mn-ea"/>
                <a:sym typeface="+mn-lt"/>
              </a:rPr>
              <a:t>年）</a:t>
            </a:r>
            <a:endParaRPr lang="zh-CN" altLang="zh-CN" sz="4200" b="1" dirty="0">
              <a:solidFill>
                <a:srgbClr val="0B357C"/>
              </a:solidFill>
              <a:cs typeface="+mn-ea"/>
              <a:sym typeface="+mn-lt"/>
            </a:endParaRPr>
          </a:p>
        </p:txBody>
      </p:sp>
      <p:sp>
        <p:nvSpPr>
          <p:cNvPr id="13" name="TextBox 31"/>
          <p:cNvSpPr txBox="1"/>
          <p:nvPr/>
        </p:nvSpPr>
        <p:spPr>
          <a:xfrm>
            <a:off x="0" y="6044503"/>
            <a:ext cx="12202160" cy="738593"/>
          </a:xfrm>
          <a:prstGeom prst="rect">
            <a:avLst/>
          </a:prstGeom>
          <a:noFill/>
        </p:spPr>
        <p:txBody>
          <a:bodyPr wrap="square" lIns="121852" tIns="60925" rIns="121852" bIns="60925" rtlCol="0">
            <a:spAutoFit/>
          </a:bodyPr>
          <a:lstStyle/>
          <a:p>
            <a:pPr algn="ctr"/>
            <a:r>
              <a:rPr lang="en-US" altLang="zh-CN" sz="4000" b="1" dirty="0">
                <a:solidFill>
                  <a:srgbClr val="0B357C"/>
                </a:solidFill>
                <a:cs typeface="+mn-ea"/>
                <a:sym typeface="+mn-lt"/>
              </a:rPr>
              <a:t>(</a:t>
            </a:r>
            <a:r>
              <a:rPr lang="zh-CN" altLang="en-US" sz="4000" b="1" dirty="0">
                <a:solidFill>
                  <a:srgbClr val="0B357C"/>
                </a:solidFill>
                <a:cs typeface="+mn-ea"/>
                <a:sym typeface="+mn-lt"/>
              </a:rPr>
              <a:t>征求意见稿</a:t>
            </a:r>
            <a:r>
              <a:rPr lang="en-US" altLang="zh-CN" sz="4000" b="1" dirty="0">
                <a:solidFill>
                  <a:srgbClr val="0B357C"/>
                </a:solidFill>
                <a:cs typeface="+mn-ea"/>
                <a:sym typeface="+mn-lt"/>
              </a:rPr>
              <a:t>)</a:t>
            </a:r>
            <a:endParaRPr lang="zh-CN" altLang="en-US" sz="4000" b="1" dirty="0">
              <a:solidFill>
                <a:srgbClr val="0B357C"/>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5"/>
          <p:cNvSpPr txBox="1"/>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1. </a:t>
            </a:r>
            <a:r>
              <a:rPr lang="zh-CN" altLang="en-US" sz="2800" b="1" kern="100" dirty="0">
                <a:solidFill>
                  <a:srgbClr val="C00000"/>
                </a:solidFill>
                <a:cs typeface="+mn-ea"/>
                <a:sym typeface="+mn-lt"/>
              </a:rPr>
              <a:t>场址选择与建筑条件</a:t>
            </a:r>
            <a:endParaRPr lang="zh-CN" altLang="zh-CN" sz="2800" b="1" kern="100" dirty="0">
              <a:solidFill>
                <a:srgbClr val="C00000"/>
              </a:solidFill>
              <a:cs typeface="+mn-ea"/>
              <a:sym typeface="+mn-lt"/>
            </a:endParaRPr>
          </a:p>
        </p:txBody>
      </p:sp>
      <p:graphicFrame>
        <p:nvGraphicFramePr>
          <p:cNvPr id="5" name="图示 4"/>
          <p:cNvGraphicFramePr/>
          <p:nvPr/>
        </p:nvGraphicFramePr>
        <p:xfrm>
          <a:off x="2032000" y="111971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文本框 6"/>
          <p:cNvSpPr txBox="1"/>
          <p:nvPr/>
        </p:nvSpPr>
        <p:spPr>
          <a:xfrm>
            <a:off x="7310755" y="719666"/>
            <a:ext cx="3208656" cy="1169551"/>
          </a:xfrm>
          <a:prstGeom prst="rect">
            <a:avLst/>
          </a:prstGeom>
          <a:solidFill>
            <a:schemeClr val="accent5">
              <a:lumMod val="20000"/>
              <a:lumOff val="80000"/>
            </a:schemeClr>
          </a:solidFill>
        </p:spPr>
        <p:txBody>
          <a:bodyPr wrap="square">
            <a:spAutoFit/>
          </a:bodyPr>
          <a:lstStyle/>
          <a:p>
            <a:pPr marL="0" marR="0"/>
            <a:r>
              <a:rPr lang="zh-CN" altLang="en-US" sz="1400" kern="100" dirty="0">
                <a:effectLst/>
                <a:cs typeface="+mn-ea"/>
                <a:sym typeface="+mn-lt"/>
              </a:rPr>
              <a:t>主要包括学校、体育场馆、酒店、公园绿地、广场、集贸市场、文旅设施、福利院以及乡镇（街道）和村（社区）的办公用房、文化服务中心等公共室内场所作为应急避难场所。</a:t>
            </a:r>
            <a:endParaRPr lang="zh-CN" altLang="en-US" sz="1400" kern="100" dirty="0">
              <a:effectLst/>
              <a:cs typeface="+mn-ea"/>
              <a:sym typeface="+mn-lt"/>
            </a:endParaRPr>
          </a:p>
        </p:txBody>
      </p:sp>
      <p:sp>
        <p:nvSpPr>
          <p:cNvPr id="8" name="文本框 7"/>
          <p:cNvSpPr txBox="1"/>
          <p:nvPr/>
        </p:nvSpPr>
        <p:spPr>
          <a:xfrm>
            <a:off x="9458960" y="2603720"/>
            <a:ext cx="2501900" cy="1600438"/>
          </a:xfrm>
          <a:prstGeom prst="rect">
            <a:avLst/>
          </a:prstGeom>
          <a:solidFill>
            <a:schemeClr val="accent5">
              <a:lumMod val="20000"/>
              <a:lumOff val="80000"/>
            </a:schemeClr>
          </a:solidFill>
        </p:spPr>
        <p:txBody>
          <a:bodyPr wrap="square">
            <a:spAutoFit/>
          </a:bodyPr>
          <a:lstStyle/>
          <a:p>
            <a:r>
              <a:rPr lang="zh-CN" altLang="en-US" sz="1400" kern="100" dirty="0">
                <a:cs typeface="+mn-ea"/>
                <a:sym typeface="+mn-lt"/>
              </a:rPr>
              <a:t>选择应急避难场所的地段时，应优先考虑基础配套设施的接入便利性，如供水、电力、通信和给排水等市政服务。同时，重视场地与服务人群的避难联系、交通便利程度以及特定人群的需求。</a:t>
            </a:r>
            <a:endParaRPr lang="zh-CN" altLang="en-US" sz="1400" kern="100" dirty="0">
              <a:cs typeface="+mn-ea"/>
              <a:sym typeface="+mn-lt"/>
            </a:endParaRPr>
          </a:p>
        </p:txBody>
      </p:sp>
      <p:sp>
        <p:nvSpPr>
          <p:cNvPr id="9" name="文本框 8"/>
          <p:cNvSpPr txBox="1"/>
          <p:nvPr/>
        </p:nvSpPr>
        <p:spPr>
          <a:xfrm>
            <a:off x="8627746" y="5267825"/>
            <a:ext cx="3208656" cy="737235"/>
          </a:xfrm>
          <a:prstGeom prst="rect">
            <a:avLst/>
          </a:prstGeom>
          <a:solidFill>
            <a:schemeClr val="accent5">
              <a:lumMod val="20000"/>
              <a:lumOff val="80000"/>
            </a:schemeClr>
          </a:solidFill>
        </p:spPr>
        <p:txBody>
          <a:bodyPr wrap="square">
            <a:spAutoFit/>
          </a:bodyPr>
          <a:lstStyle>
            <a:defPPr>
              <a:defRPr lang="zh-CN"/>
            </a:defPPr>
            <a:lvl1pPr>
              <a:defRPr sz="1400" kern="100">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应急避难场所的抗震、防洪、防涝、防火、防雷等应满足相关技术规范的设防要求。</a:t>
            </a:r>
            <a:endParaRPr lang="zh-CN" altLang="en-US" dirty="0">
              <a:latin typeface="+mn-lt"/>
              <a:ea typeface="+mn-ea"/>
              <a:cs typeface="+mn-ea"/>
              <a:sym typeface="+mn-lt"/>
            </a:endParaRPr>
          </a:p>
        </p:txBody>
      </p:sp>
      <p:sp>
        <p:nvSpPr>
          <p:cNvPr id="10" name="文本框 9"/>
          <p:cNvSpPr txBox="1"/>
          <p:nvPr/>
        </p:nvSpPr>
        <p:spPr>
          <a:xfrm>
            <a:off x="250825" y="2264502"/>
            <a:ext cx="2501900" cy="2031325"/>
          </a:xfrm>
          <a:prstGeom prst="rect">
            <a:avLst/>
          </a:prstGeom>
          <a:solidFill>
            <a:schemeClr val="accent5">
              <a:lumMod val="20000"/>
              <a:lumOff val="80000"/>
            </a:schemeClr>
          </a:solidFill>
        </p:spPr>
        <p:txBody>
          <a:bodyPr wrap="square">
            <a:spAutoFit/>
          </a:bodyPr>
          <a:lstStyle>
            <a:defPPr>
              <a:defRPr lang="zh-CN"/>
            </a:defPPr>
            <a:lvl1pPr marR="0">
              <a:defRPr sz="1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避开地震断裂带和地质灾害、洪涝灾害等威胁区域，避开高压输变电线路等设施对人身安全可能产生影响的区域；避开易燃、易爆、有毒危险物品存放点、严重污染源以及其他易发生次生灾害的区域；避开长输天然气管道、输油管道铺设区等。</a:t>
            </a:r>
            <a:endParaRPr lang="zh-CN" altLang="en-US" dirty="0">
              <a:latin typeface="+mn-lt"/>
              <a:ea typeface="+mn-ea"/>
              <a:cs typeface="+mn-ea"/>
              <a:sym typeface="+mn-lt"/>
            </a:endParaRPr>
          </a:p>
        </p:txBody>
      </p:sp>
      <p:sp>
        <p:nvSpPr>
          <p:cNvPr id="11" name="文本框 10"/>
          <p:cNvSpPr txBox="1"/>
          <p:nvPr/>
        </p:nvSpPr>
        <p:spPr>
          <a:xfrm>
            <a:off x="1049654" y="5323452"/>
            <a:ext cx="2514601" cy="954107"/>
          </a:xfrm>
          <a:prstGeom prst="rect">
            <a:avLst/>
          </a:prstGeom>
          <a:solidFill>
            <a:schemeClr val="accent5">
              <a:lumMod val="20000"/>
              <a:lumOff val="80000"/>
            </a:schemeClr>
          </a:solidFill>
        </p:spPr>
        <p:txBody>
          <a:bodyPr wrap="square">
            <a:spAutoFit/>
          </a:bodyPr>
          <a:lstStyle>
            <a:defPPr>
              <a:defRPr lang="zh-CN"/>
            </a:defPPr>
            <a:lvl1pPr marR="0">
              <a:defRPr sz="1400" kern="100">
                <a:effectLst/>
                <a:latin typeface="微软雅黑" panose="020B0503020204020204" charset="-122"/>
                <a:ea typeface="微软雅黑" panose="020B0503020204020204" charset="-122"/>
                <a:cs typeface="Times New Roman" panose="02020603050405020304" pitchFamily="18" charset="0"/>
              </a:defRPr>
            </a:lvl1pPr>
          </a:lstStyle>
          <a:p>
            <a:r>
              <a:rPr lang="zh-CN" altLang="en-US" dirty="0">
                <a:latin typeface="+mn-lt"/>
                <a:ea typeface="+mn-ea"/>
                <a:cs typeface="+mn-ea"/>
                <a:sym typeface="+mn-lt"/>
              </a:rPr>
              <a:t>紧急、短期、长期应急避难场在出入口设计应与疏散通道衔接通畅，满足交通可达性的设计要求。</a:t>
            </a:r>
            <a:endParaRPr lang="zh-CN" altLang="en-US" dirty="0">
              <a:latin typeface="+mn-lt"/>
              <a:ea typeface="+mn-ea"/>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25"/>
          <p:cNvSpPr txBox="1"/>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2. </a:t>
            </a:r>
            <a:r>
              <a:rPr lang="zh-CN" altLang="en-US" sz="2800" b="1" kern="100" dirty="0">
                <a:solidFill>
                  <a:srgbClr val="C00000"/>
                </a:solidFill>
                <a:cs typeface="+mn-ea"/>
                <a:sym typeface="+mn-lt"/>
              </a:rPr>
              <a:t>功能区与设施设备</a:t>
            </a:r>
            <a:endParaRPr lang="zh-CN" altLang="zh-CN" sz="2800" b="1" kern="100" dirty="0">
              <a:solidFill>
                <a:srgbClr val="C00000"/>
              </a:solidFill>
              <a:cs typeface="+mn-ea"/>
              <a:sym typeface="+mn-lt"/>
            </a:endParaRPr>
          </a:p>
        </p:txBody>
      </p:sp>
      <p:sp>
        <p:nvSpPr>
          <p:cNvPr id="4" name="任意多边形: 形状 11"/>
          <p:cNvSpPr/>
          <p:nvPr>
            <p:custDataLst>
              <p:tags r:id="rId1"/>
            </p:custDataLst>
          </p:nvPr>
        </p:nvSpPr>
        <p:spPr>
          <a:xfrm>
            <a:off x="813150" y="2026274"/>
            <a:ext cx="1762760" cy="552450"/>
          </a:xfrm>
          <a:custGeom>
            <a:avLst/>
            <a:gdLst>
              <a:gd name="connsiteX0" fmla="*/ 0 w 1225937"/>
              <a:gd name="connsiteY0" fmla="*/ 0 h 552450"/>
              <a:gd name="connsiteX1" fmla="*/ 833242 w 1225937"/>
              <a:gd name="connsiteY1" fmla="*/ 0 h 552450"/>
              <a:gd name="connsiteX2" fmla="*/ 1225937 w 1225937"/>
              <a:gd name="connsiteY2" fmla="*/ 552450 h 552450"/>
              <a:gd name="connsiteX3" fmla="*/ 0 w 1225937"/>
              <a:gd name="connsiteY3" fmla="*/ 552450 h 552450"/>
              <a:gd name="connsiteX0-1" fmla="*/ 0 w 1045373"/>
              <a:gd name="connsiteY0-2" fmla="*/ 0 h 552450"/>
              <a:gd name="connsiteX1-3" fmla="*/ 833242 w 1045373"/>
              <a:gd name="connsiteY1-4" fmla="*/ 0 h 552450"/>
              <a:gd name="connsiteX2-5" fmla="*/ 1045373 w 1045373"/>
              <a:gd name="connsiteY2-6" fmla="*/ 539750 h 552450"/>
              <a:gd name="connsiteX3-7" fmla="*/ 0 w 1045373"/>
              <a:gd name="connsiteY3-8" fmla="*/ 552450 h 552450"/>
              <a:gd name="connsiteX4" fmla="*/ 0 w 1045373"/>
              <a:gd name="connsiteY4" fmla="*/ 0 h 5524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045373" h="552450">
                <a:moveTo>
                  <a:pt x="0" y="0"/>
                </a:moveTo>
                <a:lnTo>
                  <a:pt x="833242" y="0"/>
                </a:lnTo>
                <a:lnTo>
                  <a:pt x="1045373" y="539750"/>
                </a:lnTo>
                <a:lnTo>
                  <a:pt x="0" y="552450"/>
                </a:lnTo>
                <a:lnTo>
                  <a:pt x="0" y="0"/>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7" name="圆角矩形 82"/>
          <p:cNvSpPr/>
          <p:nvPr/>
        </p:nvSpPr>
        <p:spPr>
          <a:xfrm>
            <a:off x="977900" y="2208097"/>
            <a:ext cx="4493609" cy="3004881"/>
          </a:xfrm>
          <a:prstGeom prst="roundRect">
            <a:avLst>
              <a:gd name="adj" fmla="val 945"/>
            </a:avLst>
          </a:prstGeom>
          <a:gradFill>
            <a:gsLst>
              <a:gs pos="0">
                <a:schemeClr val="bg1"/>
              </a:gs>
              <a:gs pos="100000">
                <a:schemeClr val="bg1">
                  <a:alpha val="0"/>
                </a:schemeClr>
              </a:gs>
            </a:gsLst>
            <a:lin ang="5400000" scaled="1"/>
          </a:gradFill>
          <a:ln>
            <a:gradFill>
              <a:gsLst>
                <a:gs pos="0">
                  <a:schemeClr val="accent1">
                    <a:lumMod val="45000"/>
                    <a:lumOff val="55000"/>
                  </a:schemeClr>
                </a:gs>
                <a:gs pos="100000">
                  <a:schemeClr val="accent1">
                    <a:lumMod val="30000"/>
                    <a:lumOff val="70000"/>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150" dirty="0">
              <a:solidFill>
                <a:srgbClr val="0962A5"/>
              </a:solidFill>
              <a:cs typeface="+mn-ea"/>
              <a:sym typeface="+mn-lt"/>
            </a:endParaRPr>
          </a:p>
        </p:txBody>
      </p:sp>
      <p:sp>
        <p:nvSpPr>
          <p:cNvPr id="8" name="标题 5"/>
          <p:cNvSpPr>
            <a:spLocks noGrp="1"/>
          </p:cNvSpPr>
          <p:nvPr>
            <p:custDataLst>
              <p:tags r:id="rId2"/>
            </p:custDataLst>
          </p:nvPr>
        </p:nvSpPr>
        <p:spPr>
          <a:xfrm>
            <a:off x="744570" y="1475740"/>
            <a:ext cx="1762759" cy="556884"/>
          </a:xfrm>
          <a:prstGeom prst="rect">
            <a:avLst/>
          </a:prstGeom>
        </p:spPr>
        <p:txBody>
          <a:bodyPr vert="horz" wrap="square" lIns="90000" tIns="46800" rIns="90000" bIns="46800" rtlCol="0" anchor="ctr" anchorCtr="0"/>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lnSpc>
                <a:spcPct val="130000"/>
              </a:lnSpc>
              <a:spcBef>
                <a:spcPts val="0"/>
              </a:spcBef>
              <a:buClrTx/>
              <a:buSzTx/>
              <a:buFont typeface="Arial" panose="020B0604020202020204" pitchFamily="34" charset="0"/>
            </a:pPr>
            <a:r>
              <a:rPr lang="zh-CN" altLang="en-US" b="1" spc="300" dirty="0">
                <a:solidFill>
                  <a:schemeClr val="accent1">
                    <a:lumMod val="50000"/>
                  </a:schemeClr>
                </a:solidFill>
                <a:effectLst>
                  <a:outerShdw blurRad="50800" dist="38100" dir="2700000" algn="tl" rotWithShape="0">
                    <a:schemeClr val="bg1">
                      <a:alpha val="40000"/>
                    </a:schemeClr>
                  </a:outerShdw>
                </a:effectLst>
                <a:latin typeface="+mn-lt"/>
                <a:ea typeface="+mn-ea"/>
                <a:cs typeface="+mn-ea"/>
                <a:sym typeface="+mn-lt"/>
              </a:rPr>
              <a:t>功能区</a:t>
            </a:r>
            <a:endParaRPr b="1" spc="300" dirty="0">
              <a:solidFill>
                <a:schemeClr val="accent1">
                  <a:lumMod val="50000"/>
                </a:schemeClr>
              </a:solidFill>
              <a:effectLst>
                <a:outerShdw blurRad="50800" dist="38100" dir="2700000" algn="tl" rotWithShape="0">
                  <a:schemeClr val="bg1">
                    <a:alpha val="40000"/>
                  </a:schemeClr>
                </a:outerShdw>
              </a:effectLst>
              <a:latin typeface="+mn-lt"/>
              <a:ea typeface="+mn-ea"/>
              <a:cs typeface="+mn-ea"/>
              <a:sym typeface="+mn-lt"/>
            </a:endParaRPr>
          </a:p>
        </p:txBody>
      </p:sp>
      <p:sp>
        <p:nvSpPr>
          <p:cNvPr id="9" name="文本框 8"/>
          <p:cNvSpPr txBox="1"/>
          <p:nvPr/>
        </p:nvSpPr>
        <p:spPr>
          <a:xfrm>
            <a:off x="1131693" y="2421845"/>
            <a:ext cx="4011807" cy="3730765"/>
          </a:xfrm>
          <a:prstGeom prst="rect">
            <a:avLst/>
          </a:prstGeom>
          <a:noFill/>
        </p:spPr>
        <p:txBody>
          <a:bodyPr wrap="square" rtlCol="0">
            <a:spAutoFit/>
          </a:bodyPr>
          <a:lstStyle/>
          <a:p>
            <a:pPr>
              <a:lnSpc>
                <a:spcPct val="150000"/>
              </a:lnSpc>
              <a:buClrTx/>
              <a:buSzTx/>
              <a:buFontTx/>
            </a:pPr>
            <a:r>
              <a:rPr lang="zh-CN" altLang="en-US" sz="2000" b="1" dirty="0">
                <a:cs typeface="+mn-ea"/>
                <a:sym typeface="+mn-lt"/>
              </a:rPr>
              <a:t>分级配置：</a:t>
            </a:r>
            <a:r>
              <a:rPr lang="zh-CN" altLang="en-US" sz="2000" dirty="0">
                <a:cs typeface="+mn-ea"/>
                <a:sym typeface="+mn-lt"/>
              </a:rPr>
              <a:t>区级、乡镇（街道）、村（社区）级应急避难场所应根据行政管理需要，分级设置必要的功能区，满足相关技术规范要求。</a:t>
            </a:r>
            <a:endParaRPr lang="zh-CN" altLang="en-US" sz="2000" dirty="0">
              <a:cs typeface="+mn-ea"/>
              <a:sym typeface="+mn-lt"/>
            </a:endParaRPr>
          </a:p>
          <a:p>
            <a:pPr>
              <a:lnSpc>
                <a:spcPct val="150000"/>
              </a:lnSpc>
              <a:buClrTx/>
              <a:buSzTx/>
              <a:buFontTx/>
            </a:pPr>
            <a:r>
              <a:rPr lang="zh-CN" altLang="en-US" sz="2000" b="1" dirty="0">
                <a:cs typeface="+mn-ea"/>
                <a:sym typeface="+mn-lt"/>
              </a:rPr>
              <a:t>分类配置：</a:t>
            </a:r>
            <a:r>
              <a:rPr lang="zh-CN" altLang="en-US" sz="2000" dirty="0">
                <a:cs typeface="+mn-ea"/>
                <a:sym typeface="+mn-lt"/>
              </a:rPr>
              <a:t>依据紧急、短期、长期应急避难场所及综合性、单一性应急避难的功能定位，分类设置功能区，满足相关技术规范要求。</a:t>
            </a:r>
            <a:endParaRPr lang="zh-CN" altLang="en-US" sz="2000" dirty="0">
              <a:cs typeface="+mn-ea"/>
              <a:sym typeface="+mn-lt"/>
            </a:endParaRPr>
          </a:p>
        </p:txBody>
      </p:sp>
      <p:sp>
        <p:nvSpPr>
          <p:cNvPr id="13" name="任意多边形: 形状 11"/>
          <p:cNvSpPr/>
          <p:nvPr>
            <p:custDataLst>
              <p:tags r:id="rId3"/>
            </p:custDataLst>
          </p:nvPr>
        </p:nvSpPr>
        <p:spPr>
          <a:xfrm>
            <a:off x="5931250" y="2026274"/>
            <a:ext cx="1762760" cy="552450"/>
          </a:xfrm>
          <a:custGeom>
            <a:avLst/>
            <a:gdLst>
              <a:gd name="connsiteX0" fmla="*/ 0 w 1225937"/>
              <a:gd name="connsiteY0" fmla="*/ 0 h 552450"/>
              <a:gd name="connsiteX1" fmla="*/ 833242 w 1225937"/>
              <a:gd name="connsiteY1" fmla="*/ 0 h 552450"/>
              <a:gd name="connsiteX2" fmla="*/ 1225937 w 1225937"/>
              <a:gd name="connsiteY2" fmla="*/ 552450 h 552450"/>
              <a:gd name="connsiteX3" fmla="*/ 0 w 1225937"/>
              <a:gd name="connsiteY3" fmla="*/ 552450 h 552450"/>
              <a:gd name="connsiteX0-1" fmla="*/ 0 w 1045373"/>
              <a:gd name="connsiteY0-2" fmla="*/ 0 h 552450"/>
              <a:gd name="connsiteX1-3" fmla="*/ 833242 w 1045373"/>
              <a:gd name="connsiteY1-4" fmla="*/ 0 h 552450"/>
              <a:gd name="connsiteX2-5" fmla="*/ 1045373 w 1045373"/>
              <a:gd name="connsiteY2-6" fmla="*/ 539750 h 552450"/>
              <a:gd name="connsiteX3-7" fmla="*/ 0 w 1045373"/>
              <a:gd name="connsiteY3-8" fmla="*/ 552450 h 552450"/>
              <a:gd name="connsiteX4" fmla="*/ 0 w 1045373"/>
              <a:gd name="connsiteY4" fmla="*/ 0 h 552450"/>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1045373" h="552450">
                <a:moveTo>
                  <a:pt x="0" y="0"/>
                </a:moveTo>
                <a:lnTo>
                  <a:pt x="833242" y="0"/>
                </a:lnTo>
                <a:lnTo>
                  <a:pt x="1045373" y="539750"/>
                </a:lnTo>
                <a:lnTo>
                  <a:pt x="0" y="552450"/>
                </a:lnTo>
                <a:lnTo>
                  <a:pt x="0" y="0"/>
                </a:lnTo>
                <a:close/>
              </a:path>
            </a:pathLst>
          </a:cu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6" name="标题 5"/>
          <p:cNvSpPr>
            <a:spLocks noGrp="1"/>
          </p:cNvSpPr>
          <p:nvPr>
            <p:custDataLst>
              <p:tags r:id="rId4"/>
            </p:custDataLst>
          </p:nvPr>
        </p:nvSpPr>
        <p:spPr>
          <a:xfrm>
            <a:off x="5862670" y="1475740"/>
            <a:ext cx="1762759" cy="556884"/>
          </a:xfrm>
          <a:prstGeom prst="rect">
            <a:avLst/>
          </a:prstGeom>
        </p:spPr>
        <p:txBody>
          <a:bodyPr vert="horz" wrap="square" lIns="90000" tIns="46800" rIns="90000" bIns="46800" rtlCol="0" anchor="ctr" anchorCtr="0"/>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lnSpc>
                <a:spcPct val="130000"/>
              </a:lnSpc>
              <a:spcBef>
                <a:spcPts val="0"/>
              </a:spcBef>
              <a:buClrTx/>
              <a:buSzTx/>
              <a:buFont typeface="Arial" panose="020B0604020202020204" pitchFamily="34" charset="0"/>
            </a:pPr>
            <a:r>
              <a:rPr lang="zh-CN" altLang="en-US" b="1" spc="300" dirty="0">
                <a:solidFill>
                  <a:schemeClr val="accent2">
                    <a:lumMod val="50000"/>
                  </a:schemeClr>
                </a:solidFill>
                <a:effectLst>
                  <a:outerShdw blurRad="50800" dist="38100" dir="2700000" algn="tl" rotWithShape="0">
                    <a:schemeClr val="bg1">
                      <a:alpha val="40000"/>
                    </a:schemeClr>
                  </a:outerShdw>
                </a:effectLst>
                <a:latin typeface="+mn-lt"/>
                <a:ea typeface="+mn-ea"/>
                <a:cs typeface="+mn-ea"/>
                <a:sym typeface="+mn-lt"/>
              </a:rPr>
              <a:t>设施设备</a:t>
            </a:r>
            <a:endParaRPr b="1" spc="300" dirty="0">
              <a:solidFill>
                <a:schemeClr val="accent2">
                  <a:lumMod val="50000"/>
                </a:schemeClr>
              </a:solidFill>
              <a:effectLst>
                <a:outerShdw blurRad="50800" dist="38100" dir="2700000" algn="tl" rotWithShape="0">
                  <a:schemeClr val="bg1">
                    <a:alpha val="40000"/>
                  </a:schemeClr>
                </a:outerShdw>
              </a:effectLst>
              <a:latin typeface="+mn-lt"/>
              <a:ea typeface="+mn-ea"/>
              <a:cs typeface="+mn-ea"/>
              <a:sym typeface="+mn-lt"/>
            </a:endParaRPr>
          </a:p>
        </p:txBody>
      </p:sp>
      <p:sp>
        <p:nvSpPr>
          <p:cNvPr id="18" name="圆角矩形 82"/>
          <p:cNvSpPr/>
          <p:nvPr/>
        </p:nvSpPr>
        <p:spPr>
          <a:xfrm>
            <a:off x="6096000" y="2215861"/>
            <a:ext cx="4493609" cy="3004881"/>
          </a:xfrm>
          <a:prstGeom prst="roundRect">
            <a:avLst>
              <a:gd name="adj" fmla="val 945"/>
            </a:avLst>
          </a:prstGeom>
          <a:gradFill>
            <a:gsLst>
              <a:gs pos="0">
                <a:schemeClr val="bg1"/>
              </a:gs>
              <a:gs pos="100000">
                <a:schemeClr val="bg1">
                  <a:alpha val="0"/>
                </a:schemeClr>
              </a:gs>
            </a:gsLst>
            <a:lin ang="5400000" scaled="1"/>
          </a:gradFill>
          <a:ln>
            <a:gradFill>
              <a:gsLst>
                <a:gs pos="0">
                  <a:schemeClr val="accent1">
                    <a:lumMod val="45000"/>
                    <a:lumOff val="55000"/>
                  </a:schemeClr>
                </a:gs>
                <a:gs pos="100000">
                  <a:schemeClr val="accent1">
                    <a:lumMod val="30000"/>
                    <a:lumOff val="70000"/>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150" dirty="0">
              <a:solidFill>
                <a:srgbClr val="0962A5"/>
              </a:solidFill>
              <a:cs typeface="+mn-ea"/>
              <a:sym typeface="+mn-lt"/>
            </a:endParaRPr>
          </a:p>
        </p:txBody>
      </p:sp>
      <p:sp>
        <p:nvSpPr>
          <p:cNvPr id="19" name="文本框 18"/>
          <p:cNvSpPr txBox="1"/>
          <p:nvPr/>
        </p:nvSpPr>
        <p:spPr>
          <a:xfrm>
            <a:off x="6249793" y="2429609"/>
            <a:ext cx="4011807" cy="3730765"/>
          </a:xfrm>
          <a:prstGeom prst="rect">
            <a:avLst/>
          </a:prstGeom>
          <a:noFill/>
        </p:spPr>
        <p:txBody>
          <a:bodyPr wrap="square" rtlCol="0">
            <a:spAutoFit/>
          </a:bodyPr>
          <a:lstStyle/>
          <a:p>
            <a:pPr>
              <a:lnSpc>
                <a:spcPct val="150000"/>
              </a:lnSpc>
              <a:buClrTx/>
              <a:buSzTx/>
              <a:buFontTx/>
            </a:pPr>
            <a:r>
              <a:rPr lang="zh-CN" altLang="en-US" sz="2000" b="1" dirty="0">
                <a:cs typeface="+mn-ea"/>
                <a:sym typeface="+mn-lt"/>
              </a:rPr>
              <a:t>分级配置：</a:t>
            </a:r>
            <a:r>
              <a:rPr lang="zh-CN" altLang="en-US" sz="2000" dirty="0">
                <a:cs typeface="+mn-ea"/>
                <a:sym typeface="+mn-lt"/>
              </a:rPr>
              <a:t>针对本区域及跨区域应急避难需要，分级设置避难场所的设施设备配置，满足相关技术规范要求。</a:t>
            </a:r>
            <a:endParaRPr lang="zh-CN" altLang="en-US" sz="2000" dirty="0">
              <a:cs typeface="+mn-ea"/>
              <a:sym typeface="+mn-lt"/>
            </a:endParaRPr>
          </a:p>
          <a:p>
            <a:pPr>
              <a:lnSpc>
                <a:spcPct val="150000"/>
              </a:lnSpc>
              <a:buClrTx/>
              <a:buSzTx/>
              <a:buFontTx/>
            </a:pPr>
            <a:r>
              <a:rPr lang="zh-CN" altLang="en-US" sz="2000" b="1" dirty="0">
                <a:cs typeface="+mn-ea"/>
                <a:sym typeface="+mn-lt"/>
              </a:rPr>
              <a:t>分类配置：</a:t>
            </a:r>
            <a:r>
              <a:rPr lang="zh-CN" altLang="en-US" sz="2000" dirty="0">
                <a:cs typeface="+mn-ea"/>
                <a:sym typeface="+mn-lt"/>
              </a:rPr>
              <a:t>依据紧急、短期、长期应急避难场所及综合性、单一性应急避难的功能定位，分类设置应急设施设备，满足相关技术规范要求。</a:t>
            </a:r>
            <a:endParaRPr lang="zh-CN" altLang="en-US" sz="2000"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07 </a:t>
            </a:r>
            <a:r>
              <a:rPr kumimoji="0" lang="zh-CN" altLang="en-US" sz="2400" b="1" i="0" u="none" strike="noStrike" kern="1200" cap="none" spc="0" normalizeH="0" baseline="0" noProof="0" dirty="0">
                <a:ln>
                  <a:noFill/>
                </a:ln>
                <a:solidFill>
                  <a:srgbClr val="0B357C"/>
                </a:solidFill>
                <a:effectLst/>
                <a:uLnTx/>
                <a:uFillTx/>
                <a:cs typeface="+mn-ea"/>
                <a:sym typeface="+mn-lt"/>
              </a:rPr>
              <a:t>设计要求指引</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25"/>
          <p:cNvSpPr txBox="1"/>
          <p:nvPr/>
        </p:nvSpPr>
        <p:spPr>
          <a:xfrm>
            <a:off x="0" y="841097"/>
            <a:ext cx="9458960" cy="4514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gn="just">
              <a:lnSpc>
                <a:spcPts val="2800"/>
              </a:lnSpc>
              <a:spcBef>
                <a:spcPts val="600"/>
              </a:spcBef>
              <a:spcAft>
                <a:spcPts val="600"/>
              </a:spcAft>
            </a:pPr>
            <a:r>
              <a:rPr lang="en-US" altLang="zh-CN" sz="2800" b="1" kern="100" dirty="0">
                <a:solidFill>
                  <a:srgbClr val="C00000"/>
                </a:solidFill>
                <a:cs typeface="+mn-ea"/>
                <a:sym typeface="+mn-lt"/>
              </a:rPr>
              <a:t>3.</a:t>
            </a:r>
            <a:r>
              <a:rPr lang="zh-CN" altLang="en-US" sz="2800" b="1" kern="100" dirty="0">
                <a:solidFill>
                  <a:srgbClr val="C00000"/>
                </a:solidFill>
                <a:cs typeface="+mn-ea"/>
                <a:sym typeface="+mn-lt"/>
              </a:rPr>
              <a:t>物资储备与信息系统</a:t>
            </a:r>
            <a:endParaRPr lang="zh-CN" altLang="zh-CN" sz="2800" b="1" kern="100" dirty="0">
              <a:solidFill>
                <a:srgbClr val="C00000"/>
              </a:solidFill>
              <a:cs typeface="+mn-ea"/>
              <a:sym typeface="+mn-lt"/>
            </a:endParaRPr>
          </a:p>
        </p:txBody>
      </p:sp>
      <p:sp>
        <p:nvSpPr>
          <p:cNvPr id="13" name="平行四边形 12"/>
          <p:cNvSpPr/>
          <p:nvPr>
            <p:custDataLst>
              <p:tags r:id="rId1"/>
            </p:custDataLst>
          </p:nvPr>
        </p:nvSpPr>
        <p:spPr>
          <a:xfrm>
            <a:off x="758190" y="5164716"/>
            <a:ext cx="4906010" cy="1083374"/>
          </a:xfrm>
          <a:prstGeom prst="parallelogram">
            <a:avLst>
              <a:gd name="adj" fmla="val 14011"/>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14" name="组合 13"/>
          <p:cNvGrpSpPr/>
          <p:nvPr>
            <p:custDataLst>
              <p:tags r:id="rId2"/>
            </p:custDataLst>
          </p:nvPr>
        </p:nvGrpSpPr>
        <p:grpSpPr>
          <a:xfrm>
            <a:off x="1023461" y="1739900"/>
            <a:ext cx="4375468" cy="3848543"/>
            <a:chOff x="1076324" y="857647"/>
            <a:chExt cx="2219326" cy="2745184"/>
          </a:xfrm>
          <a:effectLst>
            <a:outerShdw blurRad="76200" dir="13500000" sy="23000" kx="1200000" algn="br" rotWithShape="0">
              <a:prstClr val="black">
                <a:alpha val="20000"/>
              </a:prstClr>
            </a:outerShdw>
          </a:effectLst>
        </p:grpSpPr>
        <p:sp>
          <p:nvSpPr>
            <p:cNvPr id="16" name="Round Same Side Corner Rectangle 52"/>
            <p:cNvSpPr/>
            <p:nvPr>
              <p:custDataLst>
                <p:tags r:id="rId3"/>
              </p:custDataLst>
            </p:nvPr>
          </p:nvSpPr>
          <p:spPr>
            <a:xfrm flipV="1">
              <a:off x="1076325" y="857647"/>
              <a:ext cx="2219325" cy="2745184"/>
            </a:xfrm>
            <a:prstGeom prst="round2SameRect">
              <a:avLst>
                <a:gd name="adj1" fmla="val 6995"/>
                <a:gd name="adj2" fmla="val 0"/>
              </a:avLst>
            </a:prstGeom>
            <a:solidFill>
              <a:srgbClr val="5B9BD5"/>
            </a:solidFill>
            <a:ln w="1270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prstClr val="white"/>
                </a:solidFill>
                <a:effectLst/>
                <a:uLnTx/>
                <a:uFillTx/>
                <a:cs typeface="+mn-ea"/>
                <a:sym typeface="+mn-lt"/>
              </a:endParaRPr>
            </a:p>
          </p:txBody>
        </p:sp>
        <p:sp>
          <p:nvSpPr>
            <p:cNvPr id="17" name="Down Arrow Callout 31"/>
            <p:cNvSpPr/>
            <p:nvPr>
              <p:custDataLst>
                <p:tags r:id="rId4"/>
              </p:custDataLst>
            </p:nvPr>
          </p:nvSpPr>
          <p:spPr>
            <a:xfrm>
              <a:off x="1076324" y="857647"/>
              <a:ext cx="2219325" cy="776287"/>
            </a:xfrm>
            <a:prstGeom prst="downArrowCallout">
              <a:avLst>
                <a:gd name="adj1" fmla="val 50000"/>
                <a:gd name="adj2" fmla="val 25000"/>
                <a:gd name="adj3" fmla="val 25000"/>
                <a:gd name="adj4" fmla="val 75000"/>
              </a:avLst>
            </a:prstGeom>
            <a:solidFill>
              <a:srgbClr val="5B9BD5">
                <a:lumMod val="60000"/>
                <a:lumOff val="40000"/>
              </a:srgbClr>
            </a:solidFill>
            <a:ln w="1905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cs typeface="+mn-ea"/>
                <a:sym typeface="+mn-lt"/>
              </a:endParaRPr>
            </a:p>
          </p:txBody>
        </p:sp>
        <p:sp>
          <p:nvSpPr>
            <p:cNvPr id="19" name="文本框 24"/>
            <p:cNvSpPr txBox="1">
              <a:spLocks noChangeArrowheads="1"/>
            </p:cNvSpPr>
            <p:nvPr>
              <p:custDataLst>
                <p:tags r:id="rId5"/>
              </p:custDataLst>
            </p:nvPr>
          </p:nvSpPr>
          <p:spPr bwMode="auto">
            <a:xfrm>
              <a:off x="1076324" y="947777"/>
              <a:ext cx="2219325" cy="329308"/>
            </a:xfrm>
            <a:prstGeom prst="rect">
              <a:avLst/>
            </a:prstGeom>
            <a:solidFill>
              <a:srgbClr val="5B9BD5">
                <a:lumMod val="60000"/>
                <a:lumOff val="40000"/>
              </a:srgbClr>
            </a:solidFill>
            <a:ln>
              <a:noFill/>
            </a:ln>
          </p:spPr>
          <p:txBody>
            <a:bodyPr wrap="square">
              <a:spAutoFit/>
            </a:bodyP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1374775" eaLnBrk="1" fontAlgn="auto" latinLnBrk="0" hangingPunct="1">
                <a:lnSpc>
                  <a:spcPct val="100000"/>
                </a:lnSpc>
                <a:spcBef>
                  <a:spcPct val="0"/>
                </a:spcBef>
                <a:spcAft>
                  <a:spcPts val="0"/>
                </a:spcAft>
                <a:buClrTx/>
                <a:buSzTx/>
                <a:buFontTx/>
                <a:buNone/>
                <a:defRPr/>
              </a:pPr>
              <a:r>
                <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rPr>
                <a:t>物资储备</a:t>
              </a:r>
              <a:endPar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22" name="文本框 21"/>
          <p:cNvSpPr txBox="1"/>
          <p:nvPr>
            <p:custDataLst>
              <p:tags r:id="rId6"/>
            </p:custDataLst>
          </p:nvPr>
        </p:nvSpPr>
        <p:spPr>
          <a:xfrm>
            <a:off x="1023462" y="2787434"/>
            <a:ext cx="4375466" cy="2122805"/>
          </a:xfrm>
          <a:prstGeom prst="rect">
            <a:avLst/>
          </a:prstGeom>
          <a:noFill/>
        </p:spPr>
        <p:txBody>
          <a:bodyPr wrap="square">
            <a:spAutoFit/>
          </a:bodyPr>
          <a:lstStyle/>
          <a:p>
            <a:r>
              <a:rPr lang="zh-CN" altLang="en-US" sz="2200" dirty="0">
                <a:cs typeface="+mn-ea"/>
                <a:sym typeface="+mn-lt"/>
              </a:rPr>
              <a:t>      根据不同层级（区级、乡镇（街道）级、村（社区）级）、不同类别（紧急、短期、长期）应急避难场所配置、管护和满足海淀区及跨区应急避难需要，确定物资配置，确保应急物资快速保障。</a:t>
            </a:r>
            <a:endParaRPr lang="zh-CN" altLang="en-US" sz="2200" dirty="0">
              <a:cs typeface="+mn-ea"/>
              <a:sym typeface="+mn-lt"/>
            </a:endParaRPr>
          </a:p>
        </p:txBody>
      </p:sp>
      <p:sp>
        <p:nvSpPr>
          <p:cNvPr id="23" name="平行四边形 22"/>
          <p:cNvSpPr/>
          <p:nvPr>
            <p:custDataLst>
              <p:tags r:id="rId7"/>
            </p:custDataLst>
          </p:nvPr>
        </p:nvSpPr>
        <p:spPr>
          <a:xfrm>
            <a:off x="6600190" y="5164716"/>
            <a:ext cx="4906010" cy="1083374"/>
          </a:xfrm>
          <a:prstGeom prst="parallelogram">
            <a:avLst>
              <a:gd name="adj" fmla="val 14011"/>
            </a:avLst>
          </a:prstGeom>
          <a:gradFill>
            <a:gsLst>
              <a:gs pos="0">
                <a:srgbClr val="5B9BD5">
                  <a:lumMod val="5000"/>
                  <a:lumOff val="95000"/>
                </a:srgbClr>
              </a:gs>
              <a:gs pos="74000">
                <a:srgbClr val="5B9BD5">
                  <a:lumMod val="45000"/>
                  <a:lumOff val="55000"/>
                </a:srgbClr>
              </a:gs>
              <a:gs pos="83000">
                <a:srgbClr val="5B9BD5">
                  <a:lumMod val="45000"/>
                  <a:lumOff val="55000"/>
                </a:srgbClr>
              </a:gs>
              <a:gs pos="100000">
                <a:srgbClr val="5B9BD5">
                  <a:lumMod val="30000"/>
                  <a:lumOff val="70000"/>
                </a:srgb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grpSp>
        <p:nvGrpSpPr>
          <p:cNvPr id="24" name="组合 23"/>
          <p:cNvGrpSpPr/>
          <p:nvPr>
            <p:custDataLst>
              <p:tags r:id="rId8"/>
            </p:custDataLst>
          </p:nvPr>
        </p:nvGrpSpPr>
        <p:grpSpPr>
          <a:xfrm>
            <a:off x="6865461" y="1739900"/>
            <a:ext cx="4375468" cy="3848543"/>
            <a:chOff x="1076324" y="857647"/>
            <a:chExt cx="2219326" cy="2745184"/>
          </a:xfrm>
          <a:effectLst>
            <a:outerShdw blurRad="76200" dir="13500000" sy="23000" kx="1200000" algn="br" rotWithShape="0">
              <a:prstClr val="black">
                <a:alpha val="20000"/>
              </a:prstClr>
            </a:outerShdw>
          </a:effectLst>
        </p:grpSpPr>
        <p:sp>
          <p:nvSpPr>
            <p:cNvPr id="25" name="Round Same Side Corner Rectangle 52"/>
            <p:cNvSpPr/>
            <p:nvPr>
              <p:custDataLst>
                <p:tags r:id="rId9"/>
              </p:custDataLst>
            </p:nvPr>
          </p:nvSpPr>
          <p:spPr>
            <a:xfrm flipV="1">
              <a:off x="1076325" y="857647"/>
              <a:ext cx="2219325" cy="2745184"/>
            </a:xfrm>
            <a:prstGeom prst="round2SameRect">
              <a:avLst>
                <a:gd name="adj1" fmla="val 6995"/>
                <a:gd name="adj2" fmla="val 0"/>
              </a:avLst>
            </a:prstGeom>
            <a:solidFill>
              <a:srgbClr val="5B9BD5"/>
            </a:solidFill>
            <a:ln w="1270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prstClr val="white"/>
                </a:solidFill>
                <a:effectLst/>
                <a:uLnTx/>
                <a:uFillTx/>
                <a:cs typeface="+mn-ea"/>
                <a:sym typeface="+mn-lt"/>
              </a:endParaRPr>
            </a:p>
          </p:txBody>
        </p:sp>
        <p:sp>
          <p:nvSpPr>
            <p:cNvPr id="26" name="Down Arrow Callout 31"/>
            <p:cNvSpPr/>
            <p:nvPr>
              <p:custDataLst>
                <p:tags r:id="rId10"/>
              </p:custDataLst>
            </p:nvPr>
          </p:nvSpPr>
          <p:spPr>
            <a:xfrm>
              <a:off x="1076324" y="857647"/>
              <a:ext cx="2219325" cy="776287"/>
            </a:xfrm>
            <a:prstGeom prst="downArrowCallout">
              <a:avLst>
                <a:gd name="adj1" fmla="val 50000"/>
                <a:gd name="adj2" fmla="val 25000"/>
                <a:gd name="adj3" fmla="val 25000"/>
                <a:gd name="adj4" fmla="val 75000"/>
              </a:avLst>
            </a:prstGeom>
            <a:solidFill>
              <a:srgbClr val="5B9BD5">
                <a:lumMod val="60000"/>
                <a:lumOff val="40000"/>
              </a:srgbClr>
            </a:solidFill>
            <a:ln w="19050" cap="flat" cmpd="sng" algn="ctr">
              <a:noFill/>
              <a:prstDash val="solid"/>
              <a:miter lim="800000"/>
            </a:ln>
            <a:effectLst/>
          </p:spPr>
          <p:txBody>
            <a:bodyPr anchor="ctr"/>
            <a:lstStyle/>
            <a:p>
              <a:pPr marL="0" marR="0" lvl="0" indent="0" algn="ctr" defTabSz="1375410" eaLnBrk="1" fontAlgn="auto" latinLnBrk="0" hangingPunct="1">
                <a:lnSpc>
                  <a:spcPct val="100000"/>
                </a:lnSpc>
                <a:spcBef>
                  <a:spcPts val="0"/>
                </a:spcBef>
                <a:spcAft>
                  <a:spcPts val="0"/>
                </a:spcAft>
                <a:buClrTx/>
                <a:buSzTx/>
                <a:buFontTx/>
                <a:buNone/>
                <a:defRPr/>
              </a:pPr>
              <a:endParaRPr kumimoji="0" lang="en-US" sz="2135" b="0" i="0" u="none" strike="noStrike" kern="0" cap="none" spc="0" normalizeH="0" baseline="0" noProof="0" dirty="0">
                <a:ln>
                  <a:noFill/>
                </a:ln>
                <a:solidFill>
                  <a:prstClr val="white"/>
                </a:solidFill>
                <a:effectLst/>
                <a:uLnTx/>
                <a:uFillTx/>
                <a:cs typeface="+mn-ea"/>
                <a:sym typeface="+mn-lt"/>
              </a:endParaRPr>
            </a:p>
          </p:txBody>
        </p:sp>
        <p:sp>
          <p:nvSpPr>
            <p:cNvPr id="27" name="文本框 24"/>
            <p:cNvSpPr txBox="1">
              <a:spLocks noChangeArrowheads="1"/>
            </p:cNvSpPr>
            <p:nvPr>
              <p:custDataLst>
                <p:tags r:id="rId11"/>
              </p:custDataLst>
            </p:nvPr>
          </p:nvSpPr>
          <p:spPr bwMode="auto">
            <a:xfrm>
              <a:off x="1076324" y="947777"/>
              <a:ext cx="2219325" cy="329308"/>
            </a:xfrm>
            <a:prstGeom prst="rect">
              <a:avLst/>
            </a:prstGeom>
            <a:solidFill>
              <a:srgbClr val="5B9BD5">
                <a:lumMod val="60000"/>
                <a:lumOff val="40000"/>
              </a:srgbClr>
            </a:solidFill>
            <a:ln>
              <a:noFill/>
            </a:ln>
          </p:spPr>
          <p:txBody>
            <a:bodyPr wrap="square">
              <a:spAutoFit/>
            </a:bodyPr>
            <a:lstStyle>
              <a:lvl1pPr defTabSz="1374775">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defTabSz="1374775">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defTabSz="1374775">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defTabSz="137477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defTabSz="1374775">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137477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1374775" eaLnBrk="1" fontAlgn="auto" latinLnBrk="0" hangingPunct="1">
                <a:lnSpc>
                  <a:spcPct val="100000"/>
                </a:lnSpc>
                <a:spcBef>
                  <a:spcPct val="0"/>
                </a:spcBef>
                <a:spcAft>
                  <a:spcPts val="0"/>
                </a:spcAft>
                <a:buClrTx/>
                <a:buSzTx/>
                <a:buFontTx/>
                <a:buNone/>
                <a:defRPr/>
              </a:pPr>
              <a:r>
                <a:rPr lang="zh-CN" altLang="en-US" sz="2400" b="1" kern="0" dirty="0">
                  <a:solidFill>
                    <a:prstClr val="white"/>
                  </a:solidFill>
                  <a:latin typeface="+mn-lt"/>
                  <a:ea typeface="+mn-ea"/>
                  <a:cs typeface="+mn-ea"/>
                  <a:sym typeface="+mn-lt"/>
                </a:rPr>
                <a:t>信息系统</a:t>
              </a:r>
              <a:endParaRPr kumimoji="0" lang="zh-CN" altLang="en-US" sz="2400" b="1" i="0" u="none" strike="noStrike" kern="0" cap="none" spc="0" normalizeH="0" baseline="0" noProof="0" dirty="0">
                <a:ln>
                  <a:noFill/>
                </a:ln>
                <a:solidFill>
                  <a:prstClr val="white"/>
                </a:solidFill>
                <a:effectLst/>
                <a:uLnTx/>
                <a:uFillTx/>
                <a:latin typeface="+mn-lt"/>
                <a:ea typeface="+mn-ea"/>
                <a:cs typeface="+mn-ea"/>
                <a:sym typeface="+mn-lt"/>
              </a:endParaRPr>
            </a:p>
          </p:txBody>
        </p:sp>
      </p:grpSp>
      <p:sp>
        <p:nvSpPr>
          <p:cNvPr id="28" name="文本框 27"/>
          <p:cNvSpPr txBox="1"/>
          <p:nvPr>
            <p:custDataLst>
              <p:tags r:id="rId12"/>
            </p:custDataLst>
          </p:nvPr>
        </p:nvSpPr>
        <p:spPr>
          <a:xfrm>
            <a:off x="6865462" y="2787434"/>
            <a:ext cx="4375466" cy="2800767"/>
          </a:xfrm>
          <a:prstGeom prst="rect">
            <a:avLst/>
          </a:prstGeom>
          <a:noFill/>
        </p:spPr>
        <p:txBody>
          <a:bodyPr wrap="square">
            <a:spAutoFit/>
          </a:bodyPr>
          <a:lstStyle/>
          <a:p>
            <a:r>
              <a:rPr lang="zh-CN" altLang="en-US" sz="2200" dirty="0">
                <a:cs typeface="+mn-ea"/>
                <a:sym typeface="+mn-lt"/>
              </a:rPr>
              <a:t>       明确海淀区内应急避难场所资源统筹管理调度的信息化建设要求，统一使用统建的应急避难场所信息系统，增强应急避难场所信息系统视频监控和动态感知等实战化、智能化功能。构建应急避难疏散数字化平台框架，为应急避难疏散提供管理决策支持。</a:t>
            </a:r>
            <a:endParaRPr lang="zh-CN" altLang="en-US" sz="2200" dirty="0">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08 </a:t>
            </a:r>
            <a:r>
              <a:rPr kumimoji="0" lang="zh-CN" altLang="en-US" sz="2400" b="1" i="0" u="none" strike="noStrike" kern="1200" cap="none" spc="0" normalizeH="0" baseline="0" noProof="0" dirty="0">
                <a:ln>
                  <a:noFill/>
                </a:ln>
                <a:solidFill>
                  <a:srgbClr val="0B357C"/>
                </a:solidFill>
                <a:effectLst/>
                <a:uLnTx/>
                <a:uFillTx/>
                <a:cs typeface="+mn-ea"/>
                <a:sym typeface="+mn-lt"/>
              </a:rPr>
              <a:t>实施保障</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1"/>
          <p:nvPr/>
        </p:nvSpPr>
        <p:spPr>
          <a:xfrm>
            <a:off x="723900" y="764824"/>
            <a:ext cx="10926744" cy="83099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cs typeface="+mn-ea"/>
                <a:sym typeface="+mn-lt"/>
              </a:rPr>
              <a:t>        强化规划引领，健全体制机制，保障规划实施;加强协同联动、响应快速的城市应急管理能力。</a:t>
            </a:r>
            <a:endParaRPr lang="zh-CN" altLang="en-US" sz="2400" dirty="0">
              <a:cs typeface="+mn-ea"/>
              <a:sym typeface="+mn-lt"/>
            </a:endParaRPr>
          </a:p>
        </p:txBody>
      </p:sp>
      <p:grpSp>
        <p:nvGrpSpPr>
          <p:cNvPr id="5" name="组合 4"/>
          <p:cNvGrpSpPr/>
          <p:nvPr/>
        </p:nvGrpSpPr>
        <p:grpSpPr>
          <a:xfrm>
            <a:off x="2025314" y="1857501"/>
            <a:ext cx="3002400" cy="1505874"/>
            <a:chOff x="1066800" y="1699152"/>
            <a:chExt cx="3157182" cy="1505874"/>
          </a:xfrm>
        </p:grpSpPr>
        <p:grpSp>
          <p:nvGrpSpPr>
            <p:cNvPr id="64" name="组合 63"/>
            <p:cNvGrpSpPr/>
            <p:nvPr/>
          </p:nvGrpSpPr>
          <p:grpSpPr>
            <a:xfrm>
              <a:off x="1066800" y="1715803"/>
              <a:ext cx="3157182" cy="1489223"/>
              <a:chOff x="4960658" y="4207669"/>
              <a:chExt cx="1858462" cy="1489223"/>
            </a:xfrm>
          </p:grpSpPr>
          <p:sp>
            <p:nvSpPr>
              <p:cNvPr id="67" name="矩形 66"/>
              <p:cNvSpPr/>
              <p:nvPr/>
            </p:nvSpPr>
            <p:spPr>
              <a:xfrm>
                <a:off x="4960658" y="4207669"/>
                <a:ext cx="1858462" cy="369332"/>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68" name="矩形 67"/>
              <p:cNvSpPr/>
              <p:nvPr/>
            </p:nvSpPr>
            <p:spPr>
              <a:xfrm>
                <a:off x="4960658" y="4577004"/>
                <a:ext cx="1858462" cy="11198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65" name="文本框 13"/>
            <p:cNvSpPr txBox="1"/>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紧急避难场所</a:t>
              </a:r>
              <a:endParaRPr lang="zh-CN" altLang="en-US" b="1">
                <a:solidFill>
                  <a:schemeClr val="bg1"/>
                </a:solidFill>
                <a:cs typeface="+mn-ea"/>
                <a:sym typeface="+mn-lt"/>
              </a:endParaRPr>
            </a:p>
          </p:txBody>
        </p:sp>
        <p:sp>
          <p:nvSpPr>
            <p:cNvPr id="66" name="文本框 14"/>
            <p:cNvSpPr txBox="1"/>
            <p:nvPr/>
          </p:nvSpPr>
          <p:spPr>
            <a:xfrm>
              <a:off x="1066800" y="2163870"/>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用于向避难人员提供紧急避险或临时避难安置，是避难人员集合并转移到其他类型应急避难场所的过渡性场所。</a:t>
              </a:r>
              <a:endParaRPr lang="zh-CN" altLang="en-US" sz="1400" b="1" dirty="0">
                <a:solidFill>
                  <a:schemeClr val="bg1"/>
                </a:solidFill>
                <a:cs typeface="+mn-ea"/>
                <a:sym typeface="+mn-lt"/>
              </a:endParaRPr>
            </a:p>
          </p:txBody>
        </p:sp>
      </p:grpSp>
      <p:grpSp>
        <p:nvGrpSpPr>
          <p:cNvPr id="6" name="组合 5"/>
          <p:cNvGrpSpPr/>
          <p:nvPr/>
        </p:nvGrpSpPr>
        <p:grpSpPr>
          <a:xfrm>
            <a:off x="5119669" y="1857501"/>
            <a:ext cx="3002400" cy="1505874"/>
            <a:chOff x="1066800" y="1699152"/>
            <a:chExt cx="3157182" cy="1505874"/>
          </a:xfrm>
        </p:grpSpPr>
        <p:grpSp>
          <p:nvGrpSpPr>
            <p:cNvPr id="58" name="组合 57"/>
            <p:cNvGrpSpPr/>
            <p:nvPr/>
          </p:nvGrpSpPr>
          <p:grpSpPr>
            <a:xfrm>
              <a:off x="1066800" y="1715803"/>
              <a:ext cx="3157182" cy="1489223"/>
              <a:chOff x="4960658" y="4207669"/>
              <a:chExt cx="1858462" cy="1489223"/>
            </a:xfrm>
          </p:grpSpPr>
          <p:sp>
            <p:nvSpPr>
              <p:cNvPr id="61" name="矩形 60"/>
              <p:cNvSpPr/>
              <p:nvPr/>
            </p:nvSpPr>
            <p:spPr>
              <a:xfrm>
                <a:off x="4960658" y="4207669"/>
                <a:ext cx="1858462" cy="369332"/>
              </a:xfrm>
              <a:prstGeom prst="rect">
                <a:avLst/>
              </a:prstGeom>
              <a:solidFill>
                <a:srgbClr val="C55B1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62" name="矩形 61"/>
              <p:cNvSpPr/>
              <p:nvPr/>
            </p:nvSpPr>
            <p:spPr>
              <a:xfrm>
                <a:off x="4960658" y="4577004"/>
                <a:ext cx="1858462" cy="1119888"/>
              </a:xfrm>
              <a:prstGeom prst="rect">
                <a:avLst/>
              </a:prstGeom>
              <a:solidFill>
                <a:srgbClr val="F4B18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59" name="文本框 18"/>
            <p:cNvSpPr txBox="1"/>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短期避难场所</a:t>
              </a:r>
              <a:endParaRPr lang="zh-CN" altLang="en-US" b="1">
                <a:solidFill>
                  <a:schemeClr val="bg1"/>
                </a:solidFill>
                <a:cs typeface="+mn-ea"/>
                <a:sym typeface="+mn-lt"/>
              </a:endParaRPr>
            </a:p>
          </p:txBody>
        </p:sp>
        <p:sp>
          <p:nvSpPr>
            <p:cNvPr id="60" name="文本框 19"/>
            <p:cNvSpPr txBox="1"/>
            <p:nvPr/>
          </p:nvSpPr>
          <p:spPr>
            <a:xfrm>
              <a:off x="1066800" y="2169170"/>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用于向避难人员提供具备避难宿住功能的紧急避险和短时间避难安置及集中救助。</a:t>
              </a:r>
              <a:endParaRPr lang="zh-CN" altLang="en-US" sz="1400" b="1" dirty="0">
                <a:solidFill>
                  <a:schemeClr val="bg1"/>
                </a:solidFill>
                <a:cs typeface="+mn-ea"/>
                <a:sym typeface="+mn-lt"/>
              </a:endParaRPr>
            </a:p>
          </p:txBody>
        </p:sp>
      </p:grpSp>
      <p:grpSp>
        <p:nvGrpSpPr>
          <p:cNvPr id="7" name="组合 6"/>
          <p:cNvGrpSpPr/>
          <p:nvPr/>
        </p:nvGrpSpPr>
        <p:grpSpPr>
          <a:xfrm>
            <a:off x="8214024" y="1857501"/>
            <a:ext cx="3002400" cy="1505874"/>
            <a:chOff x="1066800" y="1699152"/>
            <a:chExt cx="3157182" cy="1505874"/>
          </a:xfrm>
        </p:grpSpPr>
        <p:grpSp>
          <p:nvGrpSpPr>
            <p:cNvPr id="52" name="组合 51"/>
            <p:cNvGrpSpPr/>
            <p:nvPr/>
          </p:nvGrpSpPr>
          <p:grpSpPr>
            <a:xfrm>
              <a:off x="1066800" y="1715803"/>
              <a:ext cx="3157182" cy="1489223"/>
              <a:chOff x="4960658" y="4207669"/>
              <a:chExt cx="1858462" cy="1489223"/>
            </a:xfrm>
          </p:grpSpPr>
          <p:sp>
            <p:nvSpPr>
              <p:cNvPr id="55" name="矩形 54"/>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56" name="矩形 55"/>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53" name="文本框 25"/>
            <p:cNvSpPr txBox="1"/>
            <p:nvPr/>
          </p:nvSpPr>
          <p:spPr>
            <a:xfrm>
              <a:off x="1860561" y="1699152"/>
              <a:ext cx="1650580"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a:solidFill>
                    <a:schemeClr val="bg1"/>
                  </a:solidFill>
                  <a:cs typeface="+mn-ea"/>
                  <a:sym typeface="+mn-lt"/>
                </a:rPr>
                <a:t>长期避难场所</a:t>
              </a:r>
              <a:endParaRPr lang="zh-CN" altLang="en-US" b="1">
                <a:solidFill>
                  <a:schemeClr val="bg1"/>
                </a:solidFill>
                <a:cs typeface="+mn-ea"/>
                <a:sym typeface="+mn-lt"/>
              </a:endParaRPr>
            </a:p>
          </p:txBody>
        </p:sp>
        <p:sp>
          <p:nvSpPr>
            <p:cNvPr id="54" name="文本框 26"/>
            <p:cNvSpPr txBox="1"/>
            <p:nvPr/>
          </p:nvSpPr>
          <p:spPr>
            <a:xfrm>
              <a:off x="1066800" y="2184190"/>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dirty="0">
                  <a:solidFill>
                    <a:schemeClr val="bg1"/>
                  </a:solidFill>
                  <a:cs typeface="+mn-ea"/>
                  <a:sym typeface="+mn-lt"/>
                </a:rPr>
                <a:t>用于向避难人员提供规模较大、功能较全的紧急避险和长时间避难安置及集中救助。</a:t>
              </a:r>
              <a:endParaRPr lang="zh-CN" altLang="en-US" sz="1400" b="1" dirty="0">
                <a:solidFill>
                  <a:schemeClr val="bg1"/>
                </a:solidFill>
                <a:cs typeface="+mn-ea"/>
                <a:sym typeface="+mn-lt"/>
              </a:endParaRPr>
            </a:p>
          </p:txBody>
        </p:sp>
      </p:grpSp>
      <p:sp>
        <p:nvSpPr>
          <p:cNvPr id="8" name="矩形: 圆角 7"/>
          <p:cNvSpPr/>
          <p:nvPr/>
        </p:nvSpPr>
        <p:spPr>
          <a:xfrm>
            <a:off x="1043604" y="3587349"/>
            <a:ext cx="10411422" cy="1119888"/>
          </a:xfrm>
          <a:prstGeom prst="roundRect">
            <a:avLst/>
          </a:prstGeom>
          <a:solidFill>
            <a:srgbClr val="FFF2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9" name="组合 8"/>
          <p:cNvGrpSpPr/>
          <p:nvPr/>
        </p:nvGrpSpPr>
        <p:grpSpPr>
          <a:xfrm>
            <a:off x="2025314" y="3740357"/>
            <a:ext cx="3002400" cy="782563"/>
            <a:chOff x="1066800" y="1699152"/>
            <a:chExt cx="3157182" cy="782563"/>
          </a:xfrm>
        </p:grpSpPr>
        <p:grpSp>
          <p:nvGrpSpPr>
            <p:cNvPr id="47" name="组合 46"/>
            <p:cNvGrpSpPr/>
            <p:nvPr/>
          </p:nvGrpSpPr>
          <p:grpSpPr>
            <a:xfrm>
              <a:off x="1066800" y="1715803"/>
              <a:ext cx="3157182" cy="765912"/>
              <a:chOff x="4960658" y="4207669"/>
              <a:chExt cx="1858462" cy="765912"/>
            </a:xfrm>
          </p:grpSpPr>
          <p:sp>
            <p:nvSpPr>
              <p:cNvPr id="50" name="矩形 49"/>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51" name="矩形 50"/>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48" name="文本框 34"/>
            <p:cNvSpPr txBox="1"/>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村级</a:t>
              </a:r>
              <a:r>
                <a:rPr lang="en-US" altLang="zh-CN" b="1">
                  <a:solidFill>
                    <a:schemeClr val="bg1"/>
                  </a:solidFill>
                  <a:cs typeface="+mn-ea"/>
                  <a:sym typeface="+mn-lt"/>
                </a:rPr>
                <a:t>/</a:t>
              </a:r>
              <a:r>
                <a:rPr lang="zh-CN" altLang="en-US" b="1">
                  <a:solidFill>
                    <a:schemeClr val="bg1"/>
                  </a:solidFill>
                  <a:cs typeface="+mn-ea"/>
                  <a:sym typeface="+mn-lt"/>
                </a:rPr>
                <a:t>社区级</a:t>
              </a:r>
              <a:endParaRPr lang="zh-CN" altLang="en-US" b="1">
                <a:solidFill>
                  <a:schemeClr val="bg1"/>
                </a:solidFill>
                <a:cs typeface="+mn-ea"/>
                <a:sym typeface="+mn-lt"/>
              </a:endParaRPr>
            </a:p>
          </p:txBody>
        </p:sp>
        <p:sp>
          <p:nvSpPr>
            <p:cNvPr id="49" name="文本框 35"/>
            <p:cNvSpPr txBox="1"/>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bg1"/>
                  </a:solidFill>
                  <a:cs typeface="+mn-ea"/>
                  <a:sym typeface="+mn-lt"/>
                </a:rPr>
                <a:t>村（社区级）相关部门</a:t>
              </a:r>
              <a:endParaRPr lang="zh-CN" altLang="en-US" sz="1600" b="1" dirty="0">
                <a:solidFill>
                  <a:schemeClr val="bg1"/>
                </a:solidFill>
                <a:cs typeface="+mn-ea"/>
                <a:sym typeface="+mn-lt"/>
              </a:endParaRPr>
            </a:p>
          </p:txBody>
        </p:sp>
      </p:grpSp>
      <p:grpSp>
        <p:nvGrpSpPr>
          <p:cNvPr id="10" name="组合 9"/>
          <p:cNvGrpSpPr/>
          <p:nvPr/>
        </p:nvGrpSpPr>
        <p:grpSpPr>
          <a:xfrm>
            <a:off x="5119669" y="3740357"/>
            <a:ext cx="3002400" cy="782563"/>
            <a:chOff x="1066800" y="1699152"/>
            <a:chExt cx="3157182" cy="782563"/>
          </a:xfrm>
        </p:grpSpPr>
        <p:grpSp>
          <p:nvGrpSpPr>
            <p:cNvPr id="42" name="组合 41"/>
            <p:cNvGrpSpPr/>
            <p:nvPr/>
          </p:nvGrpSpPr>
          <p:grpSpPr>
            <a:xfrm>
              <a:off x="1066800" y="1715803"/>
              <a:ext cx="3157182" cy="765912"/>
              <a:chOff x="4960658" y="4207669"/>
              <a:chExt cx="1858462" cy="765912"/>
            </a:xfrm>
          </p:grpSpPr>
          <p:sp>
            <p:nvSpPr>
              <p:cNvPr id="45" name="矩形 44"/>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46" name="矩形 45"/>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43" name="文本框 41"/>
            <p:cNvSpPr txBox="1"/>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乡镇级</a:t>
              </a:r>
              <a:r>
                <a:rPr lang="en-US" altLang="zh-CN" b="1">
                  <a:solidFill>
                    <a:schemeClr val="bg1"/>
                  </a:solidFill>
                  <a:cs typeface="+mn-ea"/>
                  <a:sym typeface="+mn-lt"/>
                </a:rPr>
                <a:t>/</a:t>
              </a:r>
              <a:r>
                <a:rPr lang="zh-CN" altLang="en-US" b="1">
                  <a:solidFill>
                    <a:schemeClr val="bg1"/>
                  </a:solidFill>
                  <a:cs typeface="+mn-ea"/>
                  <a:sym typeface="+mn-lt"/>
                </a:rPr>
                <a:t>街道级</a:t>
              </a:r>
              <a:endParaRPr lang="zh-CN" altLang="en-US" b="1">
                <a:solidFill>
                  <a:schemeClr val="bg1"/>
                </a:solidFill>
                <a:cs typeface="+mn-ea"/>
                <a:sym typeface="+mn-lt"/>
              </a:endParaRPr>
            </a:p>
          </p:txBody>
        </p:sp>
        <p:sp>
          <p:nvSpPr>
            <p:cNvPr id="44" name="文本框 42"/>
            <p:cNvSpPr txBox="1"/>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乡镇街道办事处及相关部门</a:t>
              </a:r>
              <a:endParaRPr lang="zh-CN" altLang="en-US" sz="1600" b="1">
                <a:solidFill>
                  <a:schemeClr val="bg1"/>
                </a:solidFill>
                <a:cs typeface="+mn-ea"/>
                <a:sym typeface="+mn-lt"/>
              </a:endParaRPr>
            </a:p>
          </p:txBody>
        </p:sp>
      </p:grpSp>
      <p:grpSp>
        <p:nvGrpSpPr>
          <p:cNvPr id="11" name="组合 10"/>
          <p:cNvGrpSpPr/>
          <p:nvPr/>
        </p:nvGrpSpPr>
        <p:grpSpPr>
          <a:xfrm>
            <a:off x="8214024" y="3740357"/>
            <a:ext cx="3002280" cy="782563"/>
            <a:chOff x="1066800" y="1699152"/>
            <a:chExt cx="3157182" cy="782563"/>
          </a:xfrm>
        </p:grpSpPr>
        <p:grpSp>
          <p:nvGrpSpPr>
            <p:cNvPr id="37" name="组合 36"/>
            <p:cNvGrpSpPr/>
            <p:nvPr/>
          </p:nvGrpSpPr>
          <p:grpSpPr>
            <a:xfrm>
              <a:off x="1066800" y="1715803"/>
              <a:ext cx="3157182" cy="765912"/>
              <a:chOff x="4960658" y="4207669"/>
              <a:chExt cx="1858462" cy="765912"/>
            </a:xfrm>
          </p:grpSpPr>
          <p:sp>
            <p:nvSpPr>
              <p:cNvPr id="40" name="矩形 39"/>
              <p:cNvSpPr/>
              <p:nvPr/>
            </p:nvSpPr>
            <p:spPr>
              <a:xfrm>
                <a:off x="4960658" y="4207669"/>
                <a:ext cx="1858462"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41" name="矩形 40"/>
              <p:cNvSpPr/>
              <p:nvPr/>
            </p:nvSpPr>
            <p:spPr>
              <a:xfrm>
                <a:off x="4960658" y="4577004"/>
                <a:ext cx="1858462" cy="39657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8" name="文本框 47"/>
            <p:cNvSpPr txBox="1"/>
            <p:nvPr/>
          </p:nvSpPr>
          <p:spPr>
            <a:xfrm>
              <a:off x="1066800" y="1699152"/>
              <a:ext cx="3157182" cy="369332"/>
            </a:xfrm>
            <a:prstGeom prst="rect">
              <a:avLst/>
            </a:prstGeom>
            <a:solidFill>
              <a:srgbClr val="0B357C"/>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a:solidFill>
                    <a:schemeClr val="bg1"/>
                  </a:solidFill>
                  <a:cs typeface="+mn-ea"/>
                  <a:sym typeface="+mn-lt"/>
                </a:rPr>
                <a:t>区级</a:t>
              </a:r>
              <a:endParaRPr lang="zh-CN" altLang="en-US" b="1">
                <a:solidFill>
                  <a:schemeClr val="bg1"/>
                </a:solidFill>
                <a:cs typeface="+mn-ea"/>
                <a:sym typeface="+mn-lt"/>
              </a:endParaRPr>
            </a:p>
          </p:txBody>
        </p:sp>
        <p:sp>
          <p:nvSpPr>
            <p:cNvPr id="39" name="文本框 48"/>
            <p:cNvSpPr txBox="1"/>
            <p:nvPr/>
          </p:nvSpPr>
          <p:spPr>
            <a:xfrm>
              <a:off x="1066800" y="2108210"/>
              <a:ext cx="31571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区政府、区应急局及相关部门</a:t>
              </a:r>
              <a:endParaRPr lang="zh-CN" altLang="en-US" sz="1600" b="1">
                <a:solidFill>
                  <a:schemeClr val="bg1"/>
                </a:solidFill>
                <a:cs typeface="+mn-ea"/>
                <a:sym typeface="+mn-lt"/>
              </a:endParaRPr>
            </a:p>
          </p:txBody>
        </p:sp>
      </p:grpSp>
      <p:sp>
        <p:nvSpPr>
          <p:cNvPr id="12" name="矩形: 圆角 11"/>
          <p:cNvSpPr/>
          <p:nvPr/>
        </p:nvSpPr>
        <p:spPr>
          <a:xfrm>
            <a:off x="541357" y="3937200"/>
            <a:ext cx="1056640" cy="37828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cs typeface="+mn-ea"/>
                <a:sym typeface="+mn-lt"/>
              </a:rPr>
              <a:t>明职责</a:t>
            </a:r>
            <a:endParaRPr lang="zh-CN" altLang="en-US" b="1">
              <a:solidFill>
                <a:schemeClr val="tx1"/>
              </a:solidFill>
              <a:cs typeface="+mn-ea"/>
              <a:sym typeface="+mn-lt"/>
            </a:endParaRPr>
          </a:p>
        </p:txBody>
      </p:sp>
      <p:sp>
        <p:nvSpPr>
          <p:cNvPr id="13" name="箭头: V 形 12"/>
          <p:cNvSpPr/>
          <p:nvPr/>
        </p:nvSpPr>
        <p:spPr>
          <a:xfrm>
            <a:off x="1619246" y="3937200"/>
            <a:ext cx="276566" cy="37828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sp>
        <p:nvSpPr>
          <p:cNvPr id="14" name="矩形 13"/>
          <p:cNvSpPr/>
          <p:nvPr/>
        </p:nvSpPr>
        <p:spPr>
          <a:xfrm>
            <a:off x="1895812" y="3669094"/>
            <a:ext cx="9439872" cy="95639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6" name="矩形: 圆角 15"/>
          <p:cNvSpPr/>
          <p:nvPr/>
        </p:nvSpPr>
        <p:spPr>
          <a:xfrm>
            <a:off x="1043604" y="5199336"/>
            <a:ext cx="10411422" cy="1119888"/>
          </a:xfrm>
          <a:prstGeom prst="roundRect">
            <a:avLst/>
          </a:prstGeom>
          <a:solidFill>
            <a:srgbClr val="DEE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7" name="矩形: 圆角 16"/>
          <p:cNvSpPr/>
          <p:nvPr/>
        </p:nvSpPr>
        <p:spPr>
          <a:xfrm>
            <a:off x="541357" y="5549187"/>
            <a:ext cx="1056640" cy="378280"/>
          </a:xfrm>
          <a:prstGeom prst="roundRect">
            <a:avLst/>
          </a:prstGeom>
          <a:solidFill>
            <a:srgbClr val="5A9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b="1">
                <a:solidFill>
                  <a:schemeClr val="tx1"/>
                </a:solidFill>
                <a:cs typeface="+mn-ea"/>
                <a:sym typeface="+mn-lt"/>
              </a:rPr>
              <a:t>分层级</a:t>
            </a:r>
            <a:endParaRPr lang="zh-CN" altLang="en-US" b="1">
              <a:solidFill>
                <a:schemeClr val="tx1"/>
              </a:solidFill>
              <a:cs typeface="+mn-ea"/>
              <a:sym typeface="+mn-lt"/>
            </a:endParaRPr>
          </a:p>
        </p:txBody>
      </p:sp>
      <p:sp>
        <p:nvSpPr>
          <p:cNvPr id="18" name="箭头: V 形 17"/>
          <p:cNvSpPr/>
          <p:nvPr/>
        </p:nvSpPr>
        <p:spPr>
          <a:xfrm>
            <a:off x="1619246" y="5549187"/>
            <a:ext cx="276566" cy="378280"/>
          </a:xfrm>
          <a:prstGeom prst="chevron">
            <a:avLst/>
          </a:prstGeom>
          <a:solidFill>
            <a:srgbClr val="0B3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mn-ea"/>
              <a:sym typeface="+mn-lt"/>
            </a:endParaRPr>
          </a:p>
        </p:txBody>
      </p:sp>
      <p:grpSp>
        <p:nvGrpSpPr>
          <p:cNvPr id="19" name="组合 18"/>
          <p:cNvGrpSpPr/>
          <p:nvPr/>
        </p:nvGrpSpPr>
        <p:grpSpPr>
          <a:xfrm>
            <a:off x="2025314" y="4984953"/>
            <a:ext cx="3002399" cy="1489223"/>
            <a:chOff x="1066800" y="1715803"/>
            <a:chExt cx="3157182" cy="1489223"/>
          </a:xfrm>
        </p:grpSpPr>
        <p:grpSp>
          <p:nvGrpSpPr>
            <p:cNvPr id="33" name="组合 32"/>
            <p:cNvGrpSpPr/>
            <p:nvPr/>
          </p:nvGrpSpPr>
          <p:grpSpPr>
            <a:xfrm>
              <a:off x="1066800" y="1715803"/>
              <a:ext cx="3157182" cy="1489223"/>
              <a:chOff x="4960658" y="4207669"/>
              <a:chExt cx="1858462" cy="1489223"/>
            </a:xfrm>
          </p:grpSpPr>
          <p:sp>
            <p:nvSpPr>
              <p:cNvPr id="35" name="矩形 34"/>
              <p:cNvSpPr/>
              <p:nvPr/>
            </p:nvSpPr>
            <p:spPr>
              <a:xfrm>
                <a:off x="4960658" y="4207669"/>
                <a:ext cx="1858462" cy="369332"/>
              </a:xfrm>
              <a:prstGeom prst="rect">
                <a:avLst/>
              </a:prstGeom>
              <a:solidFill>
                <a:srgbClr val="7E60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36" name="矩形 35"/>
              <p:cNvSpPr/>
              <p:nvPr/>
            </p:nvSpPr>
            <p:spPr>
              <a:xfrm>
                <a:off x="4960658" y="4577004"/>
                <a:ext cx="1858462" cy="1119888"/>
              </a:xfrm>
              <a:prstGeom prst="rect">
                <a:avLst/>
              </a:prstGeom>
              <a:solidFill>
                <a:srgbClr val="BF910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4" name="文本框 81"/>
            <p:cNvSpPr txBox="1"/>
            <p:nvPr/>
          </p:nvSpPr>
          <p:spPr>
            <a:xfrm>
              <a:off x="1066800" y="2148850"/>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经乡镇（街道）或村（社区）协助区级相关部门评估认定，由乡镇（街道）或村（社区）统筹规划和建设、管理，村（社区）管护使用。</a:t>
              </a:r>
              <a:endParaRPr lang="zh-CN" altLang="en-US" sz="1400" b="1">
                <a:solidFill>
                  <a:schemeClr val="bg1"/>
                </a:solidFill>
                <a:cs typeface="+mn-ea"/>
                <a:sym typeface="+mn-lt"/>
              </a:endParaRPr>
            </a:p>
          </p:txBody>
        </p:sp>
      </p:grpSp>
      <p:grpSp>
        <p:nvGrpSpPr>
          <p:cNvPr id="20" name="组合 19"/>
          <p:cNvGrpSpPr/>
          <p:nvPr/>
        </p:nvGrpSpPr>
        <p:grpSpPr>
          <a:xfrm>
            <a:off x="5119669" y="4984953"/>
            <a:ext cx="3002399" cy="1489223"/>
            <a:chOff x="1066800" y="1715803"/>
            <a:chExt cx="3157182" cy="1489223"/>
          </a:xfrm>
        </p:grpSpPr>
        <p:grpSp>
          <p:nvGrpSpPr>
            <p:cNvPr id="29" name="组合 28"/>
            <p:cNvGrpSpPr/>
            <p:nvPr/>
          </p:nvGrpSpPr>
          <p:grpSpPr>
            <a:xfrm>
              <a:off x="1066800" y="1715803"/>
              <a:ext cx="3157182" cy="1489223"/>
              <a:chOff x="4960658" y="4207669"/>
              <a:chExt cx="1858462" cy="1489223"/>
            </a:xfrm>
          </p:grpSpPr>
          <p:sp>
            <p:nvSpPr>
              <p:cNvPr id="31" name="矩形 30"/>
              <p:cNvSpPr/>
              <p:nvPr/>
            </p:nvSpPr>
            <p:spPr>
              <a:xfrm>
                <a:off x="4960658" y="4207669"/>
                <a:ext cx="1858462" cy="369332"/>
              </a:xfrm>
              <a:prstGeom prst="rect">
                <a:avLst/>
              </a:prstGeom>
              <a:solidFill>
                <a:srgbClr val="843D0A"/>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32" name="矩形 31"/>
              <p:cNvSpPr/>
              <p:nvPr/>
            </p:nvSpPr>
            <p:spPr>
              <a:xfrm>
                <a:off x="4960658" y="4577004"/>
                <a:ext cx="1858462" cy="1119888"/>
              </a:xfrm>
              <a:prstGeom prst="rect">
                <a:avLst/>
              </a:prstGeom>
              <a:solidFill>
                <a:srgbClr val="C55B10"/>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30" name="文本框 109"/>
            <p:cNvSpPr txBox="1"/>
            <p:nvPr/>
          </p:nvSpPr>
          <p:spPr>
            <a:xfrm>
              <a:off x="1066800" y="2158379"/>
              <a:ext cx="3157182"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经乡镇（街道）协助区级相关部门评估认定，由区或乡镇（街道）统筹规划和建设、管理，乡镇（街道）、村（社区）管护和使用。</a:t>
              </a:r>
              <a:endParaRPr lang="zh-CN" altLang="en-US" sz="1400" b="1">
                <a:solidFill>
                  <a:schemeClr val="bg1"/>
                </a:solidFill>
                <a:cs typeface="+mn-ea"/>
                <a:sym typeface="+mn-lt"/>
              </a:endParaRPr>
            </a:p>
          </p:txBody>
        </p:sp>
      </p:grpSp>
      <p:grpSp>
        <p:nvGrpSpPr>
          <p:cNvPr id="21" name="组合 20"/>
          <p:cNvGrpSpPr/>
          <p:nvPr/>
        </p:nvGrpSpPr>
        <p:grpSpPr>
          <a:xfrm>
            <a:off x="8214025" y="4984953"/>
            <a:ext cx="3002399" cy="1489223"/>
            <a:chOff x="1066800" y="1715803"/>
            <a:chExt cx="3157182" cy="1489223"/>
          </a:xfrm>
        </p:grpSpPr>
        <p:grpSp>
          <p:nvGrpSpPr>
            <p:cNvPr id="25" name="组合 24"/>
            <p:cNvGrpSpPr/>
            <p:nvPr/>
          </p:nvGrpSpPr>
          <p:grpSpPr>
            <a:xfrm>
              <a:off x="1066800" y="1715803"/>
              <a:ext cx="3157182" cy="1489223"/>
              <a:chOff x="4960658" y="4207669"/>
              <a:chExt cx="1858462" cy="1489223"/>
            </a:xfrm>
          </p:grpSpPr>
          <p:sp>
            <p:nvSpPr>
              <p:cNvPr id="27" name="矩形 26"/>
              <p:cNvSpPr/>
              <p:nvPr/>
            </p:nvSpPr>
            <p:spPr>
              <a:xfrm>
                <a:off x="4960658" y="4207669"/>
                <a:ext cx="1858462" cy="369332"/>
              </a:xfrm>
              <a:prstGeom prst="rect">
                <a:avLst/>
              </a:prstGeom>
              <a:solidFill>
                <a:srgbClr val="538234"/>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830">
                  <a:cs typeface="+mn-ea"/>
                  <a:sym typeface="+mn-lt"/>
                </a:endParaRPr>
              </a:p>
            </p:txBody>
          </p:sp>
          <p:sp>
            <p:nvSpPr>
              <p:cNvPr id="28" name="矩形 27"/>
              <p:cNvSpPr/>
              <p:nvPr/>
            </p:nvSpPr>
            <p:spPr>
              <a:xfrm>
                <a:off x="4960658" y="4577004"/>
                <a:ext cx="1858462" cy="1119888"/>
              </a:xfrm>
              <a:prstGeom prst="rect">
                <a:avLst/>
              </a:prstGeom>
              <a:solidFill>
                <a:srgbClr val="A8D18D"/>
              </a:solidFill>
              <a:ln>
                <a:noFill/>
              </a:ln>
            </p:spPr>
            <p:style>
              <a:lnRef idx="2">
                <a:schemeClr val="accent1">
                  <a:shade val="50000"/>
                </a:schemeClr>
              </a:lnRef>
              <a:fillRef idx="1">
                <a:schemeClr val="accent1"/>
              </a:fillRef>
              <a:effectRef idx="0">
                <a:schemeClr val="accent1"/>
              </a:effectRef>
              <a:fontRef idx="minor">
                <a:schemeClr val="lt1"/>
              </a:fontRef>
            </p:style>
            <p:txBody>
              <a:bodyPr lIns="76664" tIns="38332" rIns="76664" bIns="38332"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285" b="1" dirty="0">
                  <a:solidFill>
                    <a:srgbClr val="113E6A"/>
                  </a:solidFill>
                  <a:cs typeface="+mn-ea"/>
                  <a:sym typeface="+mn-lt"/>
                </a:endParaRPr>
              </a:p>
            </p:txBody>
          </p:sp>
        </p:grpSp>
        <p:sp>
          <p:nvSpPr>
            <p:cNvPr id="26" name="文本框 115"/>
            <p:cNvSpPr txBox="1"/>
            <p:nvPr/>
          </p:nvSpPr>
          <p:spPr>
            <a:xfrm>
              <a:off x="1066800" y="2170496"/>
              <a:ext cx="3157182" cy="7386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400" b="1">
                  <a:solidFill>
                    <a:schemeClr val="bg1"/>
                  </a:solidFill>
                  <a:cs typeface="+mn-ea"/>
                  <a:sym typeface="+mn-lt"/>
                </a:rPr>
                <a:t>经区级相关部门评估认定，由区统筹规划和建设、管理，区、乡镇（街 道）管护和使用。</a:t>
              </a:r>
              <a:endParaRPr lang="zh-CN" altLang="en-US" sz="1400" b="1">
                <a:solidFill>
                  <a:schemeClr val="bg1"/>
                </a:solidFill>
                <a:cs typeface="+mn-ea"/>
                <a:sym typeface="+mn-lt"/>
              </a:endParaRPr>
            </a:p>
          </p:txBody>
        </p:sp>
      </p:grpSp>
      <p:sp>
        <p:nvSpPr>
          <p:cNvPr id="22" name="文本框 125"/>
          <p:cNvSpPr txBox="1"/>
          <p:nvPr/>
        </p:nvSpPr>
        <p:spPr>
          <a:xfrm>
            <a:off x="5119668" y="5001471"/>
            <a:ext cx="2996966"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乡镇（街道）级避难场所</a:t>
            </a:r>
            <a:endParaRPr lang="zh-CN" altLang="en-US" sz="1600" b="1">
              <a:solidFill>
                <a:schemeClr val="bg1"/>
              </a:solidFill>
              <a:cs typeface="+mn-ea"/>
              <a:sym typeface="+mn-lt"/>
            </a:endParaRPr>
          </a:p>
        </p:txBody>
      </p:sp>
      <p:sp>
        <p:nvSpPr>
          <p:cNvPr id="23" name="文本框 126"/>
          <p:cNvSpPr txBox="1"/>
          <p:nvPr/>
        </p:nvSpPr>
        <p:spPr>
          <a:xfrm>
            <a:off x="8214024" y="4991311"/>
            <a:ext cx="2996965" cy="338554"/>
          </a:xfrm>
          <a:prstGeom prst="rect">
            <a:avLst/>
          </a:prstGeom>
          <a:solidFill>
            <a:srgbClr val="538234"/>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区级避难场所</a:t>
            </a:r>
            <a:endParaRPr lang="zh-CN" altLang="en-US" sz="1600" b="1">
              <a:solidFill>
                <a:schemeClr val="bg1"/>
              </a:solidFill>
              <a:cs typeface="+mn-ea"/>
              <a:sym typeface="+mn-lt"/>
            </a:endParaRPr>
          </a:p>
        </p:txBody>
      </p:sp>
      <p:sp>
        <p:nvSpPr>
          <p:cNvPr id="24" name="文本框 127"/>
          <p:cNvSpPr txBox="1"/>
          <p:nvPr/>
        </p:nvSpPr>
        <p:spPr>
          <a:xfrm>
            <a:off x="2025313" y="5001471"/>
            <a:ext cx="2996965" cy="338554"/>
          </a:xfrm>
          <a:prstGeom prst="rect">
            <a:avLst/>
          </a:prstGeom>
          <a:solidFill>
            <a:srgbClr val="7E6000"/>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a:solidFill>
                  <a:schemeClr val="bg1"/>
                </a:solidFill>
                <a:cs typeface="+mn-ea"/>
                <a:sym typeface="+mn-lt"/>
              </a:rPr>
              <a:t>村（社区）级避难场所</a:t>
            </a:r>
            <a:endParaRPr lang="zh-CN" altLang="en-US" sz="1600" b="1">
              <a:solidFill>
                <a:schemeClr val="bg1"/>
              </a:solidFill>
              <a:cs typeface="+mn-ea"/>
              <a:sym typeface="+mn-lt"/>
            </a:endParaRPr>
          </a:p>
        </p:txBody>
      </p:sp>
      <p:sp>
        <p:nvSpPr>
          <p:cNvPr id="70" name="箭头: 虚尾 69"/>
          <p:cNvSpPr/>
          <p:nvPr/>
        </p:nvSpPr>
        <p:spPr>
          <a:xfrm rot="5400000">
            <a:off x="3361869"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箭头: 虚尾 70"/>
          <p:cNvSpPr/>
          <p:nvPr/>
        </p:nvSpPr>
        <p:spPr>
          <a:xfrm rot="5400000">
            <a:off x="6458944"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箭头: 虚尾 71"/>
          <p:cNvSpPr/>
          <p:nvPr/>
        </p:nvSpPr>
        <p:spPr>
          <a:xfrm rot="5400000">
            <a:off x="9550581" y="3283893"/>
            <a:ext cx="323850" cy="364765"/>
          </a:xfrm>
          <a:prstGeom prst="stripedRightArrow">
            <a:avLst/>
          </a:prstGeom>
          <a:solidFill>
            <a:srgbClr val="94BD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30505"/>
            <a:ext cx="1761490" cy="12528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0421620" y="230505"/>
            <a:ext cx="1770380" cy="125285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442845" y="453390"/>
            <a:ext cx="7193280" cy="1014730"/>
          </a:xfrm>
          <a:prstGeom prst="rect">
            <a:avLst/>
          </a:prstGeom>
          <a:noFill/>
        </p:spPr>
        <p:txBody>
          <a:bodyPr wrap="square" lIns="91440" tIns="45720" rIns="91440" bIns="45720">
            <a:spAutoFit/>
          </a:bodyPr>
          <a:lstStyle/>
          <a:p>
            <a:pPr algn="ctr">
              <a:defRPr/>
            </a:pPr>
            <a:r>
              <a:rPr lang="zh-CN" altLang="en-US" sz="6000" dirty="0">
                <a:solidFill>
                  <a:srgbClr val="0B357C"/>
                </a:solidFill>
                <a:cs typeface="+mn-ea"/>
                <a:sym typeface="+mn-lt"/>
              </a:rPr>
              <a:t>结语</a:t>
            </a:r>
            <a:endParaRPr lang="zh-CN" altLang="en-US" sz="6000" dirty="0">
              <a:solidFill>
                <a:srgbClr val="0B357C"/>
              </a:solidFill>
              <a:cs typeface="+mn-ea"/>
              <a:sym typeface="+mn-lt"/>
            </a:endParaRPr>
          </a:p>
        </p:txBody>
      </p:sp>
      <p:cxnSp>
        <p:nvCxnSpPr>
          <p:cNvPr id="25" name="直接连接符 24"/>
          <p:cNvCxnSpPr/>
          <p:nvPr/>
        </p:nvCxnSpPr>
        <p:spPr>
          <a:xfrm>
            <a:off x="2406968" y="230505"/>
            <a:ext cx="6899275" cy="0"/>
          </a:xfrm>
          <a:prstGeom prst="line">
            <a:avLst/>
          </a:prstGeom>
          <a:ln w="19050">
            <a:solidFill>
              <a:srgbClr val="0B357C"/>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06968" y="1570355"/>
            <a:ext cx="6899275" cy="0"/>
          </a:xfrm>
          <a:prstGeom prst="line">
            <a:avLst/>
          </a:prstGeom>
          <a:ln w="19050">
            <a:solidFill>
              <a:srgbClr val="0B357C"/>
            </a:solidFill>
          </a:ln>
        </p:spPr>
        <p:style>
          <a:lnRef idx="1">
            <a:schemeClr val="accent1"/>
          </a:lnRef>
          <a:fillRef idx="0">
            <a:schemeClr val="accent1"/>
          </a:fillRef>
          <a:effectRef idx="0">
            <a:schemeClr val="accent1"/>
          </a:effectRef>
          <a:fontRef idx="minor">
            <a:schemeClr val="tx1"/>
          </a:fontRef>
        </p:style>
      </p:cxnSp>
      <p:sp>
        <p:nvSpPr>
          <p:cNvPr id="2" name="矩形: 圆角 1"/>
          <p:cNvSpPr/>
          <p:nvPr/>
        </p:nvSpPr>
        <p:spPr>
          <a:xfrm>
            <a:off x="1190625" y="1766795"/>
            <a:ext cx="10353675" cy="4481603"/>
          </a:xfrm>
          <a:prstGeom prst="roundRect">
            <a:avLst/>
          </a:prstGeom>
          <a:solidFill>
            <a:srgbClr val="DCE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lnSpc>
                <a:spcPct val="130000"/>
              </a:lnSpc>
            </a:pPr>
            <a:r>
              <a:rPr lang="zh-CN" altLang="en-US" sz="3200" b="1" kern="100" dirty="0">
                <a:solidFill>
                  <a:schemeClr val="tx1"/>
                </a:solidFill>
                <a:effectLst/>
                <a:cs typeface="+mn-ea"/>
                <a:sym typeface="+mn-lt"/>
              </a:rPr>
              <a:t>      立足海淀分区在北京市应急避难场所总体布局规划中的定位，</a:t>
            </a:r>
            <a:r>
              <a:rPr lang="zh-CN" altLang="zh-CN" sz="3200" b="1" kern="100" dirty="0">
                <a:solidFill>
                  <a:schemeClr val="tx1"/>
                </a:solidFill>
                <a:effectLst/>
                <a:cs typeface="+mn-ea"/>
                <a:sym typeface="+mn-lt"/>
              </a:rPr>
              <a:t>深刻把握</a:t>
            </a:r>
            <a:r>
              <a:rPr lang="zh-CN" altLang="en-US" sz="3200" b="1" kern="100" dirty="0">
                <a:solidFill>
                  <a:schemeClr val="tx1"/>
                </a:solidFill>
                <a:effectLst/>
                <a:cs typeface="+mn-ea"/>
                <a:sym typeface="+mn-lt"/>
              </a:rPr>
              <a:t>海淀</a:t>
            </a:r>
            <a:r>
              <a:rPr lang="zh-CN" altLang="zh-CN" sz="3200" b="1" kern="100" dirty="0">
                <a:solidFill>
                  <a:schemeClr val="tx1"/>
                </a:solidFill>
                <a:effectLst/>
                <a:cs typeface="+mn-ea"/>
                <a:sym typeface="+mn-lt"/>
              </a:rPr>
              <a:t>区</a:t>
            </a:r>
            <a:r>
              <a:rPr lang="zh-CN" altLang="en-US" sz="3200" b="1" kern="100" dirty="0">
                <a:solidFill>
                  <a:schemeClr val="tx1"/>
                </a:solidFill>
                <a:effectLst/>
                <a:cs typeface="+mn-ea"/>
                <a:sym typeface="+mn-lt"/>
              </a:rPr>
              <a:t>应急管理</a:t>
            </a:r>
            <a:r>
              <a:rPr lang="zh-CN" altLang="zh-CN" sz="3200" b="1" kern="100" dirty="0">
                <a:solidFill>
                  <a:schemeClr val="tx1"/>
                </a:solidFill>
                <a:cs typeface="+mn-ea"/>
                <a:sym typeface="+mn-lt"/>
              </a:rPr>
              <a:t>新时代</a:t>
            </a:r>
            <a:r>
              <a:rPr lang="zh-CN" altLang="zh-CN" sz="3200" b="1" kern="100" dirty="0">
                <a:solidFill>
                  <a:schemeClr val="tx1"/>
                </a:solidFill>
                <a:effectLst/>
                <a:cs typeface="+mn-ea"/>
                <a:sym typeface="+mn-lt"/>
              </a:rPr>
              <a:t>发展要求，充分</a:t>
            </a:r>
            <a:r>
              <a:rPr lang="zh-CN" altLang="en-US" sz="3200" b="1" kern="100" dirty="0">
                <a:solidFill>
                  <a:schemeClr val="tx1"/>
                </a:solidFill>
                <a:effectLst/>
                <a:cs typeface="+mn-ea"/>
                <a:sym typeface="+mn-lt"/>
              </a:rPr>
              <a:t>作为中心城区对首都功能核心区及重点保障地区的支撑作用</a:t>
            </a:r>
            <a:r>
              <a:rPr lang="zh-CN" altLang="zh-CN" sz="3200" b="1" kern="100" dirty="0">
                <a:solidFill>
                  <a:schemeClr val="tx1"/>
                </a:solidFill>
                <a:effectLst/>
                <a:cs typeface="+mn-ea"/>
                <a:sym typeface="+mn-lt"/>
              </a:rPr>
              <a:t>特</a:t>
            </a:r>
            <a:r>
              <a:rPr lang="zh-CN" altLang="en-US" sz="3200" b="1" kern="100" dirty="0">
                <a:solidFill>
                  <a:schemeClr val="tx1"/>
                </a:solidFill>
                <a:effectLst/>
                <a:cs typeface="+mn-ea"/>
                <a:sym typeface="+mn-lt"/>
              </a:rPr>
              <a:t>点</a:t>
            </a:r>
            <a:r>
              <a:rPr lang="zh-CN" altLang="zh-CN" sz="3200" b="1" kern="100" dirty="0">
                <a:solidFill>
                  <a:schemeClr val="tx1"/>
                </a:solidFill>
                <a:effectLst/>
                <a:cs typeface="+mn-ea"/>
                <a:sym typeface="+mn-lt"/>
              </a:rPr>
              <a:t>，</a:t>
            </a:r>
            <a:r>
              <a:rPr lang="zh-CN" altLang="en-US" sz="3200" b="1" kern="100" dirty="0">
                <a:solidFill>
                  <a:schemeClr val="tx1"/>
                </a:solidFill>
                <a:effectLst/>
                <a:cs typeface="+mn-ea"/>
                <a:sym typeface="+mn-lt"/>
              </a:rPr>
              <a:t>坚持需求导向、问题导向、目标导向，统筹资源共建共用、</a:t>
            </a:r>
            <a:r>
              <a:rPr lang="zh-CN" altLang="zh-CN" sz="3200" b="1" kern="100" dirty="0">
                <a:solidFill>
                  <a:schemeClr val="tx1"/>
                </a:solidFill>
                <a:effectLst/>
                <a:cs typeface="+mn-ea"/>
                <a:sym typeface="+mn-lt"/>
              </a:rPr>
              <a:t>形成体系布局完善、运行机制健全、资源高效利用、指导落地实施的规划成果。</a:t>
            </a:r>
            <a:endParaRPr lang="zh-CN" altLang="en-US" sz="3200" b="1" dirty="0">
              <a:solidFill>
                <a:schemeClr val="tx1"/>
              </a:solidFill>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01 </a:t>
            </a:r>
            <a:r>
              <a:rPr lang="zh-CN" altLang="en-US" sz="2400" b="1" dirty="0">
                <a:solidFill>
                  <a:srgbClr val="0B357C"/>
                </a:solidFill>
                <a:cs typeface="+mn-ea"/>
                <a:sym typeface="+mn-lt"/>
              </a:rPr>
              <a:t>规划范围</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27990" y="2594609"/>
            <a:ext cx="4470719" cy="1669422"/>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1200"/>
              </a:spcAft>
              <a:defRPr/>
            </a:pPr>
            <a:r>
              <a:rPr lang="zh-CN" altLang="en-US" sz="2400" dirty="0">
                <a:cs typeface="+mn-ea"/>
                <a:sym typeface="+mn-lt"/>
              </a:rPr>
              <a:t>       本次专项规划确定的规划区范围为北京市</a:t>
            </a:r>
            <a:r>
              <a:rPr lang="zh-CN" altLang="en-US" sz="2400" b="1" dirty="0">
                <a:solidFill>
                  <a:srgbClr val="C00000"/>
                </a:solidFill>
                <a:cs typeface="+mn-ea"/>
                <a:sym typeface="+mn-lt"/>
              </a:rPr>
              <a:t>海淀区</a:t>
            </a:r>
            <a:r>
              <a:rPr lang="zh-CN" altLang="en-US" sz="2400" dirty="0">
                <a:cs typeface="+mn-ea"/>
                <a:sym typeface="+mn-lt"/>
              </a:rPr>
              <a:t>行政辖区，总面积</a:t>
            </a:r>
            <a:r>
              <a:rPr lang="en-US" altLang="zh-CN" sz="2400" dirty="0">
                <a:cs typeface="+mn-ea"/>
                <a:sym typeface="+mn-lt"/>
              </a:rPr>
              <a:t>430.77</a:t>
            </a:r>
            <a:r>
              <a:rPr lang="zh-CN" altLang="en-US" sz="2400" dirty="0">
                <a:cs typeface="+mn-ea"/>
                <a:sym typeface="+mn-lt"/>
              </a:rPr>
              <a:t>平方千米。</a:t>
            </a:r>
            <a:endParaRPr lang="zh-CN" altLang="en-US" sz="2400" dirty="0">
              <a:cs typeface="+mn-ea"/>
              <a:sym typeface="+mn-lt"/>
            </a:endParaRPr>
          </a:p>
        </p:txBody>
      </p:sp>
      <p:sp>
        <p:nvSpPr>
          <p:cNvPr id="14" name="文本框 13"/>
          <p:cNvSpPr txBox="1"/>
          <p:nvPr/>
        </p:nvSpPr>
        <p:spPr>
          <a:xfrm>
            <a:off x="4898710" y="6365031"/>
            <a:ext cx="6306185" cy="423184"/>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200"/>
              </a:lnSpc>
              <a:spcAft>
                <a:spcPts val="1200"/>
              </a:spcAft>
              <a:defRPr/>
            </a:pPr>
            <a:r>
              <a:rPr lang="zh-CN" altLang="en-US" sz="1400" dirty="0">
                <a:cs typeface="+mn-ea"/>
                <a:sym typeface="+mn-lt"/>
              </a:rPr>
              <a:t>注：参照</a:t>
            </a:r>
            <a:r>
              <a:rPr lang="en-US" altLang="zh-CN" sz="1400" dirty="0">
                <a:cs typeface="+mn-ea"/>
                <a:sym typeface="+mn-lt"/>
              </a:rPr>
              <a:t>《</a:t>
            </a:r>
            <a:r>
              <a:rPr lang="zh-CN" altLang="en-US" sz="1400" dirty="0">
                <a:cs typeface="+mn-ea"/>
                <a:sym typeface="+mn-lt"/>
              </a:rPr>
              <a:t>海淀分区规划（国土空间规划）（</a:t>
            </a:r>
            <a:r>
              <a:rPr lang="en-US" altLang="zh-CN" sz="1400" dirty="0">
                <a:cs typeface="+mn-ea"/>
                <a:sym typeface="+mn-lt"/>
              </a:rPr>
              <a:t>2017</a:t>
            </a:r>
            <a:r>
              <a:rPr lang="zh-CN" altLang="en-US" sz="1400" dirty="0">
                <a:cs typeface="+mn-ea"/>
                <a:sym typeface="+mn-lt"/>
              </a:rPr>
              <a:t>年</a:t>
            </a:r>
            <a:r>
              <a:rPr lang="en-US" altLang="zh-CN" sz="1400" dirty="0">
                <a:cs typeface="+mn-ea"/>
                <a:sym typeface="+mn-lt"/>
              </a:rPr>
              <a:t>-2035</a:t>
            </a:r>
            <a:r>
              <a:rPr lang="zh-CN" altLang="en-US" sz="1400" dirty="0">
                <a:cs typeface="+mn-ea"/>
                <a:sym typeface="+mn-lt"/>
              </a:rPr>
              <a:t>年）</a:t>
            </a:r>
            <a:r>
              <a:rPr lang="en-US" altLang="zh-CN" sz="1400" dirty="0">
                <a:cs typeface="+mn-ea"/>
                <a:sym typeface="+mn-lt"/>
              </a:rPr>
              <a:t>》</a:t>
            </a:r>
            <a:endParaRPr lang="zh-CN" altLang="en-US" sz="1400" dirty="0">
              <a:cs typeface="+mn-ea"/>
              <a:sym typeface="+mn-lt"/>
            </a:endParaRPr>
          </a:p>
        </p:txBody>
      </p:sp>
      <p:pic>
        <p:nvPicPr>
          <p:cNvPr id="11" name="图片 10"/>
          <p:cNvPicPr>
            <a:picLocks noChangeAspect="1"/>
          </p:cNvPicPr>
          <p:nvPr/>
        </p:nvPicPr>
        <p:blipFill>
          <a:blip r:embed="rId1"/>
          <a:stretch>
            <a:fillRect/>
          </a:stretch>
        </p:blipFill>
        <p:spPr>
          <a:xfrm>
            <a:off x="5513707" y="745983"/>
            <a:ext cx="5076190" cy="56190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02 </a:t>
            </a:r>
            <a:r>
              <a:rPr lang="zh-CN" altLang="en-US" sz="2400" b="1" dirty="0">
                <a:solidFill>
                  <a:srgbClr val="0B357C"/>
                </a:solidFill>
                <a:cs typeface="+mn-ea"/>
                <a:sym typeface="+mn-lt"/>
              </a:rPr>
              <a:t>规划对象</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427990" y="780148"/>
            <a:ext cx="11510010" cy="3484663"/>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1200"/>
              </a:spcAft>
              <a:defRPr/>
            </a:pPr>
            <a:r>
              <a:rPr lang="zh-CN" altLang="en-US" sz="2400" b="0" i="0" dirty="0">
                <a:solidFill>
                  <a:srgbClr val="000000"/>
                </a:solidFill>
                <a:effectLst/>
                <a:cs typeface="+mn-ea"/>
                <a:sym typeface="+mn-lt"/>
              </a:rPr>
              <a:t>       本次规划的主要对象为</a:t>
            </a:r>
            <a:r>
              <a:rPr lang="zh-CN" altLang="en-US" sz="2400" b="1" i="0" dirty="0">
                <a:solidFill>
                  <a:srgbClr val="000000"/>
                </a:solidFill>
                <a:effectLst/>
                <a:cs typeface="+mn-ea"/>
                <a:sym typeface="+mn-lt"/>
              </a:rPr>
              <a:t>应急避难场所</a:t>
            </a:r>
            <a:r>
              <a:rPr lang="zh-CN" altLang="en-US" sz="2400" b="0" i="0" dirty="0">
                <a:solidFill>
                  <a:srgbClr val="000000"/>
                </a:solidFill>
                <a:effectLst/>
                <a:cs typeface="+mn-ea"/>
                <a:sym typeface="+mn-lt"/>
              </a:rPr>
              <a:t>，是指用于因灾害产生的避难人员生活保障及集中救援的避难场所。 包括现状已建成的地震应急避难场所及其他应急避难场所。</a:t>
            </a:r>
            <a:endParaRPr lang="en-US" altLang="zh-CN" sz="2400" b="0" i="0" dirty="0">
              <a:solidFill>
                <a:srgbClr val="000000"/>
              </a:solidFill>
              <a:effectLst/>
              <a:cs typeface="+mn-ea"/>
              <a:sym typeface="+mn-lt"/>
            </a:endParaRPr>
          </a:p>
          <a:p>
            <a:pPr algn="just">
              <a:lnSpc>
                <a:spcPct val="150000"/>
              </a:lnSpc>
              <a:spcAft>
                <a:spcPts val="1200"/>
              </a:spcAft>
              <a:defRPr/>
            </a:pPr>
            <a:r>
              <a:rPr lang="zh-CN" altLang="en-US" sz="2400" b="0" i="0" dirty="0">
                <a:solidFill>
                  <a:srgbClr val="000000"/>
                </a:solidFill>
                <a:effectLst/>
                <a:cs typeface="+mn-ea"/>
                <a:sym typeface="+mn-lt"/>
              </a:rPr>
              <a:t>       针对海淀区主要灾害类型及应急避难场所功能特征，以应对地质灾害、洪涝灾害、暴雨灾害、地震灾害等灾害为主，统筹兼顾其他气象灾害、火灾事故、重大传染病疫情、恐怖袭击事件等灾害，兼容支撑其他相关灾害风险，建立适应多灾种的安全庇护职能。</a:t>
            </a:r>
            <a:r>
              <a:rPr lang="zh-CN" altLang="en-US" sz="2400" dirty="0">
                <a:cs typeface="+mn-ea"/>
                <a:sym typeface="+mn-lt"/>
              </a:rPr>
              <a:t> </a:t>
            </a:r>
            <a:endParaRPr lang="zh-CN" altLang="en-US" sz="2400" dirty="0">
              <a:cs typeface="+mn-ea"/>
              <a:sym typeface="+mn-lt"/>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2465" y="4468409"/>
            <a:ext cx="2200275" cy="1905000"/>
          </a:xfrm>
          <a:prstGeom prst="rect">
            <a:avLst/>
          </a:prstGeom>
        </p:spPr>
      </p:pic>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012" y="4459096"/>
            <a:ext cx="2200275" cy="1905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124" y="4459096"/>
            <a:ext cx="2200275" cy="1905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576" y="4468409"/>
            <a:ext cx="2199600" cy="190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03 </a:t>
            </a:r>
            <a:r>
              <a:rPr lang="zh-CN" altLang="en-US" sz="2400" b="1" dirty="0">
                <a:solidFill>
                  <a:srgbClr val="0B357C"/>
                </a:solidFill>
                <a:cs typeface="+mn-ea"/>
                <a:sym typeface="+mn-lt"/>
              </a:rPr>
              <a:t>规划目标</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4" name="图示 3"/>
          <p:cNvGraphicFramePr/>
          <p:nvPr/>
        </p:nvGraphicFramePr>
        <p:xfrm>
          <a:off x="0" y="2940516"/>
          <a:ext cx="12192000" cy="37269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1677987" y="4057650"/>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2025</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6" name="矩形 5"/>
          <p:cNvSpPr/>
          <p:nvPr/>
        </p:nvSpPr>
        <p:spPr>
          <a:xfrm>
            <a:off x="4079874" y="3457575"/>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2030</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7" name="矩形 6"/>
          <p:cNvSpPr/>
          <p:nvPr/>
        </p:nvSpPr>
        <p:spPr>
          <a:xfrm>
            <a:off x="6481761" y="2874181"/>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2035</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8" name="矩形 7"/>
          <p:cNvSpPr/>
          <p:nvPr/>
        </p:nvSpPr>
        <p:spPr>
          <a:xfrm>
            <a:off x="8905878" y="2274106"/>
            <a:ext cx="1447800" cy="600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tx1"/>
                </a:solidFill>
                <a:cs typeface="+mn-ea"/>
                <a:sym typeface="+mn-lt"/>
              </a:rPr>
              <a:t>2050</a:t>
            </a:r>
            <a:r>
              <a:rPr lang="zh-CN" altLang="en-US" sz="2800" b="1" dirty="0">
                <a:solidFill>
                  <a:schemeClr val="tx1"/>
                </a:solidFill>
                <a:cs typeface="+mn-ea"/>
                <a:sym typeface="+mn-lt"/>
              </a:rPr>
              <a:t>年</a:t>
            </a:r>
            <a:endParaRPr lang="zh-CN" altLang="en-US" sz="2800" b="1" dirty="0">
              <a:solidFill>
                <a:schemeClr val="tx1"/>
              </a:solidFill>
              <a:cs typeface="+mn-ea"/>
              <a:sym typeface="+mn-lt"/>
            </a:endParaRPr>
          </a:p>
        </p:txBody>
      </p:sp>
      <p:sp>
        <p:nvSpPr>
          <p:cNvPr id="13" name="箭头: 五边形 12"/>
          <p:cNvSpPr/>
          <p:nvPr/>
        </p:nvSpPr>
        <p:spPr>
          <a:xfrm rot="5400000">
            <a:off x="5157469" y="-3929380"/>
            <a:ext cx="1752600" cy="11211560"/>
          </a:xfrm>
          <a:prstGeom prst="homePlate">
            <a:avLst>
              <a:gd name="adj" fmla="val 34239"/>
            </a:avLst>
          </a:prstGeom>
          <a:gradFill flip="none" rotWithShape="1">
            <a:gsLst>
              <a:gs pos="0">
                <a:schemeClr val="accent5">
                  <a:lumMod val="75000"/>
                  <a:alpha val="77000"/>
                </a:schemeClr>
              </a:gs>
              <a:gs pos="100000">
                <a:schemeClr val="accent5">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2" name="文本框 11"/>
          <p:cNvSpPr txBox="1"/>
          <p:nvPr/>
        </p:nvSpPr>
        <p:spPr>
          <a:xfrm>
            <a:off x="1080292" y="831069"/>
            <a:ext cx="10311607" cy="1135054"/>
          </a:xfrm>
          <a:prstGeom prst="rect">
            <a:avLst/>
          </a:prstGeom>
          <a:noFill/>
        </p:spPr>
        <p:txBody>
          <a:bodyPr wrap="square">
            <a:spAutoFit/>
          </a:bodyPr>
          <a:lstStyle/>
          <a:p>
            <a:pPr algn="ctr">
              <a:lnSpc>
                <a:spcPct val="150000"/>
              </a:lnSpc>
            </a:pPr>
            <a:r>
              <a:rPr lang="zh-CN" altLang="en-US" sz="2400" b="1" dirty="0">
                <a:solidFill>
                  <a:schemeClr val="bg1"/>
                </a:solidFill>
                <a:cs typeface="+mn-ea"/>
                <a:sym typeface="+mn-lt"/>
              </a:rPr>
              <a:t>构建城乡布局合理、资源统筹共享、功能设施完备、平急（疫</a:t>
            </a:r>
            <a:r>
              <a:rPr lang="en-US" altLang="zh-CN" sz="2400" b="1" dirty="0">
                <a:solidFill>
                  <a:schemeClr val="bg1"/>
                </a:solidFill>
                <a:cs typeface="+mn-ea"/>
                <a:sym typeface="+mn-lt"/>
              </a:rPr>
              <a:t>/</a:t>
            </a:r>
            <a:r>
              <a:rPr lang="zh-CN" altLang="en-US" sz="2400" b="1" dirty="0">
                <a:solidFill>
                  <a:schemeClr val="bg1"/>
                </a:solidFill>
                <a:cs typeface="+mn-ea"/>
                <a:sym typeface="+mn-lt"/>
              </a:rPr>
              <a:t>战）综合利用、管理运维规范，与海淀区功能定位相适应的应急避难场所体系。</a:t>
            </a:r>
            <a:endParaRPr lang="zh-CN" altLang="en-US" sz="2400" b="1" dirty="0">
              <a:solidFill>
                <a:schemeClr val="bg1"/>
              </a:solidFill>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04 </a:t>
            </a:r>
            <a:r>
              <a:rPr lang="zh-CN" altLang="en-US" sz="2400" b="1" dirty="0">
                <a:solidFill>
                  <a:srgbClr val="0B357C"/>
                </a:solidFill>
                <a:cs typeface="+mn-ea"/>
                <a:sym typeface="+mn-lt"/>
              </a:rPr>
              <a:t>空间布局</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p:cNvSpPr txBox="1"/>
          <p:nvPr/>
        </p:nvSpPr>
        <p:spPr>
          <a:xfrm>
            <a:off x="1503680" y="6425639"/>
            <a:ext cx="7267575" cy="429339"/>
          </a:xfrm>
          <a:prstGeom prst="rect">
            <a:avLst/>
          </a:prstGeom>
          <a:noFill/>
        </p:spPr>
        <p:txBody>
          <a:bodyPr wrap="square" lIns="36000" tIns="36000" rIns="36000" bIns="3600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3200"/>
              </a:lnSpc>
              <a:spcAft>
                <a:spcPts val="1200"/>
              </a:spcAft>
              <a:defRPr/>
            </a:pPr>
            <a:r>
              <a:rPr lang="zh-CN" altLang="en-US" sz="1400" dirty="0">
                <a:cs typeface="+mn-ea"/>
                <a:sym typeface="+mn-lt"/>
              </a:rPr>
              <a:t>注：布局衔接</a:t>
            </a:r>
            <a:r>
              <a:rPr lang="en-US" altLang="zh-CN" sz="1400" dirty="0">
                <a:cs typeface="+mn-ea"/>
                <a:sym typeface="+mn-lt"/>
              </a:rPr>
              <a:t>《</a:t>
            </a:r>
            <a:r>
              <a:rPr lang="zh-CN" altLang="en-US" sz="1400" dirty="0">
                <a:cs typeface="+mn-ea"/>
                <a:sym typeface="+mn-lt"/>
              </a:rPr>
              <a:t>海淀分区规划（国土空间规划）（</a:t>
            </a:r>
            <a:r>
              <a:rPr lang="en-US" altLang="zh-CN" sz="1400" dirty="0">
                <a:cs typeface="+mn-ea"/>
                <a:sym typeface="+mn-lt"/>
              </a:rPr>
              <a:t>2017</a:t>
            </a:r>
            <a:r>
              <a:rPr lang="zh-CN" altLang="en-US" sz="1400" dirty="0">
                <a:cs typeface="+mn-ea"/>
                <a:sym typeface="+mn-lt"/>
              </a:rPr>
              <a:t>年</a:t>
            </a:r>
            <a:r>
              <a:rPr lang="en-US" altLang="zh-CN" sz="1400" dirty="0">
                <a:cs typeface="+mn-ea"/>
                <a:sym typeface="+mn-lt"/>
              </a:rPr>
              <a:t>-2035</a:t>
            </a:r>
            <a:r>
              <a:rPr lang="zh-CN" altLang="en-US" sz="1400" dirty="0">
                <a:cs typeface="+mn-ea"/>
                <a:sym typeface="+mn-lt"/>
              </a:rPr>
              <a:t>年）</a:t>
            </a:r>
            <a:r>
              <a:rPr lang="en-US" altLang="zh-CN" sz="1400" dirty="0">
                <a:cs typeface="+mn-ea"/>
                <a:sym typeface="+mn-lt"/>
              </a:rPr>
              <a:t>》</a:t>
            </a:r>
            <a:r>
              <a:rPr lang="zh-CN" altLang="en-US" sz="1400" dirty="0">
                <a:cs typeface="+mn-ea"/>
                <a:sym typeface="+mn-lt"/>
              </a:rPr>
              <a:t>空间结构规划</a:t>
            </a:r>
            <a:endParaRPr lang="zh-CN" altLang="en-US" sz="1400" dirty="0">
              <a:cs typeface="+mn-ea"/>
              <a:sym typeface="+mn-lt"/>
            </a:endParaRPr>
          </a:p>
        </p:txBody>
      </p:sp>
      <p:sp>
        <p:nvSpPr>
          <p:cNvPr id="13" name="文本框 12"/>
          <p:cNvSpPr txBox="1"/>
          <p:nvPr/>
        </p:nvSpPr>
        <p:spPr>
          <a:xfrm>
            <a:off x="222568" y="1537472"/>
            <a:ext cx="2886709" cy="3884772"/>
          </a:xfrm>
          <a:prstGeom prst="rect">
            <a:avLst/>
          </a:prstGeom>
          <a:noFill/>
        </p:spPr>
        <p:txBody>
          <a:bodyPr wrap="square" lIns="36000" tIns="36000" rIns="36000" bIns="36000">
            <a:spAutoFit/>
          </a:bodyPr>
          <a:lstStyle>
            <a:defPPr>
              <a:defRPr lang="zh-CN"/>
            </a:defPPr>
            <a:lvl1pPr>
              <a:lnSpc>
                <a:spcPct val="150000"/>
              </a:lnSpc>
              <a:spcAft>
                <a:spcPts val="1200"/>
              </a:spcAft>
              <a:defRPr sz="2400" b="0" i="0">
                <a:solidFill>
                  <a:srgbClr val="000000"/>
                </a:solidFill>
                <a:effectLst/>
                <a:cs typeface="+mn-ea"/>
              </a:defRPr>
            </a:lvl1pPr>
          </a:lstStyle>
          <a:p>
            <a:r>
              <a:rPr lang="zh-CN" altLang="en-US" dirty="0">
                <a:sym typeface="+mn-lt"/>
              </a:rPr>
              <a:t>       落实海淀区城市空间结构，按照区内灾害风险特征、人口分布特征，应急避难需求和安全保障要求，构建“一核多极”总体布局结构。</a:t>
            </a:r>
            <a:endParaRPr lang="zh-CN" altLang="en-US" dirty="0">
              <a:sym typeface="+mn-lt"/>
            </a:endParaRPr>
          </a:p>
        </p:txBody>
      </p:sp>
      <p:sp>
        <p:nvSpPr>
          <p:cNvPr id="16" name="文本框 15"/>
          <p:cNvSpPr txBox="1"/>
          <p:nvPr/>
        </p:nvSpPr>
        <p:spPr>
          <a:xfrm>
            <a:off x="8660447" y="1537472"/>
            <a:ext cx="3387725" cy="1705403"/>
          </a:xfrm>
          <a:prstGeom prst="rect">
            <a:avLst/>
          </a:prstGeom>
          <a:noFill/>
        </p:spPr>
        <p:txBody>
          <a:bodyPr wrap="square">
            <a:spAutoFit/>
          </a:bodyPr>
          <a:lstStyle/>
          <a:p>
            <a:pPr>
              <a:lnSpc>
                <a:spcPct val="150000"/>
              </a:lnSpc>
            </a:pPr>
            <a:r>
              <a:rPr lang="zh-CN" altLang="en-US" kern="100" dirty="0">
                <a:effectLst/>
                <a:cs typeface="+mn-ea"/>
                <a:sym typeface="+mn-lt"/>
              </a:rPr>
              <a:t>即城市核心，三山五园地区文化绿心与中关村科学城核心地区科技智芯两心聚一核，是应急避难保障工作的核心。</a:t>
            </a:r>
            <a:endParaRPr lang="zh-CN" altLang="en-US" kern="100" dirty="0">
              <a:effectLst/>
              <a:cs typeface="+mn-ea"/>
              <a:sym typeface="+mn-lt"/>
            </a:endParaRPr>
          </a:p>
        </p:txBody>
      </p:sp>
      <p:sp>
        <p:nvSpPr>
          <p:cNvPr id="17" name="箭头: 五边形 16"/>
          <p:cNvSpPr/>
          <p:nvPr/>
        </p:nvSpPr>
        <p:spPr>
          <a:xfrm>
            <a:off x="8660447" y="979204"/>
            <a:ext cx="1181100" cy="460375"/>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a:cs typeface="+mn-ea"/>
                <a:sym typeface="+mn-lt"/>
              </a:rPr>
              <a:t>一核</a:t>
            </a:r>
            <a:endParaRPr lang="zh-CN" altLang="en-US" dirty="0">
              <a:cs typeface="+mn-ea"/>
              <a:sym typeface="+mn-lt"/>
            </a:endParaRPr>
          </a:p>
        </p:txBody>
      </p:sp>
      <p:sp>
        <p:nvSpPr>
          <p:cNvPr id="18" name="箭头: 五边形 17"/>
          <p:cNvSpPr/>
          <p:nvPr/>
        </p:nvSpPr>
        <p:spPr>
          <a:xfrm>
            <a:off x="8660447" y="3340769"/>
            <a:ext cx="1181100" cy="460375"/>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a:cs typeface="+mn-ea"/>
                <a:sym typeface="+mn-lt"/>
              </a:rPr>
              <a:t>多极</a:t>
            </a:r>
            <a:endParaRPr lang="zh-CN" altLang="en-US" dirty="0">
              <a:cs typeface="+mn-ea"/>
              <a:sym typeface="+mn-lt"/>
            </a:endParaRPr>
          </a:p>
        </p:txBody>
      </p:sp>
      <p:sp>
        <p:nvSpPr>
          <p:cNvPr id="14" name="文本框 13"/>
          <p:cNvSpPr txBox="1"/>
          <p:nvPr/>
        </p:nvSpPr>
        <p:spPr>
          <a:xfrm>
            <a:off x="8660446" y="3899038"/>
            <a:ext cx="3387725" cy="2120902"/>
          </a:xfrm>
          <a:prstGeom prst="rect">
            <a:avLst/>
          </a:prstGeom>
          <a:noFill/>
        </p:spPr>
        <p:txBody>
          <a:bodyPr wrap="square">
            <a:spAutoFit/>
          </a:bodyPr>
          <a:lstStyle/>
          <a:p>
            <a:pPr>
              <a:lnSpc>
                <a:spcPct val="150000"/>
              </a:lnSpc>
            </a:pPr>
            <a:r>
              <a:rPr lang="zh-CN" altLang="en-US" kern="100" dirty="0">
                <a:effectLst/>
                <a:cs typeface="+mn-ea"/>
                <a:sym typeface="+mn-lt"/>
              </a:rPr>
              <a:t>即城市发展极，多极协同推进短期、长期应急避难场所建设和管理，在完善设施配套的基础上，实现对首都功能核心区及重点保障地区的有力支撑。</a:t>
            </a:r>
            <a:endParaRPr lang="zh-CN" altLang="en-US" kern="100" dirty="0">
              <a:effectLst/>
              <a:cs typeface="+mn-ea"/>
              <a:sym typeface="+mn-lt"/>
            </a:endParaRPr>
          </a:p>
        </p:txBody>
      </p:sp>
      <p:pic>
        <p:nvPicPr>
          <p:cNvPr id="21" name="图片 20"/>
          <p:cNvPicPr>
            <a:picLocks noChangeAspect="1"/>
          </p:cNvPicPr>
          <p:nvPr/>
        </p:nvPicPr>
        <p:blipFill>
          <a:blip r:embed="rId1"/>
          <a:stretch>
            <a:fillRect/>
          </a:stretch>
        </p:blipFill>
        <p:spPr>
          <a:xfrm>
            <a:off x="3309937" y="758648"/>
            <a:ext cx="5149850" cy="56669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5"/>
          <p:cNvSpPr txBox="1"/>
          <p:nvPr/>
        </p:nvSpPr>
        <p:spPr>
          <a:xfrm>
            <a:off x="838198" y="1172266"/>
            <a:ext cx="11087101" cy="100578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1200"/>
              </a:spcBef>
            </a:pPr>
            <a:r>
              <a:rPr lang="zh-CN" altLang="en-US" sz="2400" dirty="0">
                <a:cs typeface="+mn-ea"/>
                <a:sym typeface="+mn-lt"/>
              </a:rPr>
              <a:t>        针对海淀区实际风险特征</a:t>
            </a:r>
            <a:r>
              <a:rPr lang="zh-CN" altLang="zh-CN" sz="2400" dirty="0">
                <a:cs typeface="+mn-ea"/>
                <a:sym typeface="+mn-lt"/>
              </a:rPr>
              <a:t>，通过计划疏散与自主疏散相结合，搭建紧急避难场所、短期避难场所、长期避难场所三级人口避难的保障机制和疏散体系</a:t>
            </a:r>
            <a:r>
              <a:rPr lang="zh-CN" altLang="en-US" sz="2400" dirty="0">
                <a:cs typeface="+mn-ea"/>
                <a:sym typeface="+mn-lt"/>
              </a:rPr>
              <a:t>。</a:t>
            </a:r>
            <a:endParaRPr lang="zh-CN" altLang="zh-CN" sz="2400" dirty="0">
              <a:cs typeface="+mn-ea"/>
              <a:sym typeface="+mn-lt"/>
            </a:endParaRPr>
          </a:p>
        </p:txBody>
      </p:sp>
      <p:graphicFrame>
        <p:nvGraphicFramePr>
          <p:cNvPr id="5" name="表格 4"/>
          <p:cNvGraphicFramePr>
            <a:graphicFrameLocks noGrp="1"/>
          </p:cNvGraphicFramePr>
          <p:nvPr/>
        </p:nvGraphicFramePr>
        <p:xfrm>
          <a:off x="669925" y="4800219"/>
          <a:ext cx="11087100" cy="1525811"/>
        </p:xfrm>
        <a:graphic>
          <a:graphicData uri="http://schemas.openxmlformats.org/drawingml/2006/table">
            <a:tbl>
              <a:tblPr firstRow="1" bandRow="1">
                <a:tableStyleId>{F5AB1C69-6EDB-4FF4-983F-18BD219EF322}</a:tableStyleId>
              </a:tblPr>
              <a:tblGrid>
                <a:gridCol w="1657350"/>
                <a:gridCol w="3257550"/>
                <a:gridCol w="3238500"/>
                <a:gridCol w="2933700"/>
              </a:tblGrid>
              <a:tr h="740156">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0" dirty="0">
                          <a:solidFill>
                            <a:schemeClr val="tx1"/>
                          </a:solidFill>
                          <a:latin typeface="+mn-lt"/>
                          <a:ea typeface="+mn-ea"/>
                          <a:cs typeface="+mn-ea"/>
                          <a:sym typeface="+mn-lt"/>
                        </a:rPr>
                        <a:t>避难时长</a:t>
                      </a:r>
                      <a:endParaRPr lang="zh-CN" altLang="en-US" sz="2400"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1d</a:t>
                      </a:r>
                      <a:endParaRPr lang="zh-CN" altLang="en-US"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en-US" altLang="zh-CN" b="0" dirty="0">
                          <a:solidFill>
                            <a:schemeClr val="tx1"/>
                          </a:solidFill>
                          <a:latin typeface="+mn-lt"/>
                          <a:ea typeface="+mn-ea"/>
                          <a:cs typeface="+mn-ea"/>
                          <a:sym typeface="+mn-lt"/>
                        </a:rPr>
                        <a:t>2~14d</a:t>
                      </a:r>
                      <a:endParaRPr lang="zh-CN" altLang="en-US" b="0" dirty="0">
                        <a:solidFill>
                          <a:schemeClr val="tx1"/>
                        </a:solidFill>
                        <a:latin typeface="+mn-lt"/>
                        <a:ea typeface="+mn-ea"/>
                        <a:cs typeface="+mn-ea"/>
                        <a:sym typeface="+mn-lt"/>
                      </a:endParaRPr>
                    </a:p>
                  </a:txBody>
                  <a:tcPr anchor="ct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15d</a:t>
                      </a:r>
                      <a:endParaRPr lang="zh-CN" altLang="en-US" b="0" dirty="0">
                        <a:solidFill>
                          <a:schemeClr val="tx1"/>
                        </a:solidFill>
                        <a:latin typeface="+mn-lt"/>
                        <a:ea typeface="+mn-ea"/>
                        <a:cs typeface="+mn-ea"/>
                        <a:sym typeface="+mn-lt"/>
                      </a:endParaRPr>
                    </a:p>
                  </a:txBody>
                  <a:tcPr anchor="ctr"/>
                </a:tc>
              </a:tr>
              <a:tr h="785655">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400" b="0" dirty="0">
                          <a:solidFill>
                            <a:schemeClr val="tx1"/>
                          </a:solidFill>
                          <a:latin typeface="+mn-lt"/>
                          <a:ea typeface="+mn-ea"/>
                          <a:cs typeface="+mn-ea"/>
                          <a:sym typeface="+mn-lt"/>
                        </a:rPr>
                        <a:t>避难距离</a:t>
                      </a:r>
                      <a:endParaRPr lang="zh-CN" altLang="en-US" sz="2400"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b="0" dirty="0">
                          <a:solidFill>
                            <a:schemeClr val="tx1"/>
                          </a:solidFill>
                          <a:latin typeface="+mn-lt"/>
                          <a:ea typeface="+mn-ea"/>
                          <a:cs typeface="+mn-ea"/>
                          <a:sym typeface="+mn-lt"/>
                        </a:rPr>
                        <a:t>≤</a:t>
                      </a:r>
                      <a:r>
                        <a:rPr lang="en-US" altLang="zh-CN" b="0" dirty="0">
                          <a:solidFill>
                            <a:schemeClr val="tx1"/>
                          </a:solidFill>
                          <a:latin typeface="+mn-lt"/>
                          <a:ea typeface="+mn-ea"/>
                          <a:cs typeface="+mn-ea"/>
                          <a:sym typeface="+mn-lt"/>
                        </a:rPr>
                        <a:t>10min </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500m</a:t>
                      </a:r>
                      <a:endParaRPr lang="zh-CN" altLang="en-US"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0" dirty="0">
                          <a:solidFill>
                            <a:schemeClr val="tx1"/>
                          </a:solidFill>
                          <a:latin typeface="+mn-lt"/>
                          <a:ea typeface="+mn-ea"/>
                          <a:cs typeface="+mn-ea"/>
                          <a:sym typeface="+mn-lt"/>
                        </a:rPr>
                        <a:t>15~20min</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1500m</a:t>
                      </a:r>
                      <a:endParaRPr lang="zh-CN" altLang="en-US" b="0" dirty="0">
                        <a:solidFill>
                          <a:schemeClr val="tx1"/>
                        </a:solidFill>
                        <a:latin typeface="+mn-lt"/>
                        <a:ea typeface="+mn-ea"/>
                        <a:cs typeface="+mn-ea"/>
                        <a:sym typeface="+mn-lt"/>
                      </a:endParaRPr>
                    </a:p>
                  </a:txBody>
                  <a:tcPr anchor="ctr"/>
                </a:tc>
                <a:tc>
                  <a:txBody>
                    <a:bodyPr/>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ltLang="zh-CN" b="0" dirty="0">
                          <a:solidFill>
                            <a:schemeClr val="tx1"/>
                          </a:solidFill>
                          <a:latin typeface="+mn-lt"/>
                          <a:ea typeface="+mn-ea"/>
                          <a:cs typeface="+mn-ea"/>
                          <a:sym typeface="+mn-lt"/>
                        </a:rPr>
                        <a:t>—</a:t>
                      </a:r>
                      <a:endParaRPr lang="en-US" altLang="zh-CN" b="0" dirty="0">
                        <a:solidFill>
                          <a:schemeClr val="tx1"/>
                        </a:solidFill>
                        <a:latin typeface="+mn-lt"/>
                        <a:ea typeface="+mn-ea"/>
                        <a:cs typeface="+mn-ea"/>
                        <a:sym typeface="+mn-lt"/>
                      </a:endParaRPr>
                    </a:p>
                    <a:p>
                      <a:pPr algn="ctr"/>
                      <a:r>
                        <a:rPr lang="en-US" altLang="zh-CN" b="0" dirty="0">
                          <a:solidFill>
                            <a:schemeClr val="tx1"/>
                          </a:solidFill>
                          <a:latin typeface="+mn-lt"/>
                          <a:ea typeface="+mn-ea"/>
                          <a:cs typeface="+mn-ea"/>
                          <a:sym typeface="+mn-lt"/>
                        </a:rPr>
                        <a:t>—</a:t>
                      </a:r>
                      <a:endParaRPr lang="zh-CN" altLang="en-US" b="0" dirty="0">
                        <a:solidFill>
                          <a:schemeClr val="tx1"/>
                        </a:solidFill>
                        <a:latin typeface="+mn-lt"/>
                        <a:ea typeface="+mn-ea"/>
                        <a:cs typeface="+mn-ea"/>
                        <a:sym typeface="+mn-lt"/>
                      </a:endParaRPr>
                    </a:p>
                  </a:txBody>
                  <a:tcPr anchor="ctr"/>
                </a:tc>
              </a:tr>
            </a:tbl>
          </a:graphicData>
        </a:graphic>
      </p:graphicFrame>
      <p:sp>
        <p:nvSpPr>
          <p:cNvPr id="9" name="TextBox 13"/>
          <p:cNvSpPr txBox="1">
            <a:spLocks noChangeArrowheads="1"/>
          </p:cNvSpPr>
          <p:nvPr/>
        </p:nvSpPr>
        <p:spPr bwMode="auto">
          <a:xfrm>
            <a:off x="2869387"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紧急</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0" name="TextBox 13"/>
          <p:cNvSpPr txBox="1">
            <a:spLocks noChangeArrowheads="1"/>
          </p:cNvSpPr>
          <p:nvPr/>
        </p:nvSpPr>
        <p:spPr bwMode="auto">
          <a:xfrm>
            <a:off x="5965544"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a:solidFill>
                  <a:srgbClr val="1D4374"/>
                </a:solidFill>
                <a:latin typeface="+mn-lt"/>
                <a:ea typeface="+mn-ea"/>
                <a:cs typeface="+mn-ea"/>
                <a:sym typeface="+mn-lt"/>
              </a:rPr>
              <a:t>短期</a:t>
            </a:r>
            <a:endParaRPr lang="en-US" altLang="zh-CN" sz="2285" b="1">
              <a:solidFill>
                <a:srgbClr val="1D4374"/>
              </a:solidFill>
              <a:latin typeface="+mn-lt"/>
              <a:ea typeface="+mn-ea"/>
              <a:cs typeface="+mn-ea"/>
              <a:sym typeface="+mn-lt"/>
            </a:endParaRPr>
          </a:p>
          <a:p>
            <a:pPr algn="ctr" eaLnBrk="1" hangingPunct="1">
              <a:spcBef>
                <a:spcPct val="20000"/>
              </a:spcBef>
              <a:buFont typeface="Arial" panose="020B0604020202020204" pitchFamily="34" charset="0"/>
              <a:buNone/>
            </a:pPr>
            <a:r>
              <a:rPr lang="zh-CN" altLang="en-US" sz="2285" b="1">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1" name="TextBox 13"/>
          <p:cNvSpPr txBox="1">
            <a:spLocks noChangeArrowheads="1"/>
          </p:cNvSpPr>
          <p:nvPr/>
        </p:nvSpPr>
        <p:spPr bwMode="auto">
          <a:xfrm>
            <a:off x="9061701" y="3759836"/>
            <a:ext cx="2346888"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长期</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避难场所</a:t>
            </a:r>
            <a:endParaRPr lang="en-US" altLang="zh-CN" sz="2285" b="1" dirty="0">
              <a:solidFill>
                <a:srgbClr val="1D4374"/>
              </a:solidFill>
              <a:latin typeface="+mn-lt"/>
              <a:ea typeface="+mn-ea"/>
              <a:cs typeface="+mn-ea"/>
              <a:sym typeface="+mn-lt"/>
            </a:endParaRPr>
          </a:p>
        </p:txBody>
      </p:sp>
      <p:sp>
        <p:nvSpPr>
          <p:cNvPr id="19" name="文本框 7"/>
          <p:cNvSpPr txBox="1"/>
          <p:nvPr/>
        </p:nvSpPr>
        <p:spPr>
          <a:xfrm>
            <a:off x="427990" y="710621"/>
            <a:ext cx="6544309" cy="565754"/>
          </a:xfrm>
          <a:prstGeom prst="rect">
            <a:avLst/>
          </a:prstGeom>
          <a:noFill/>
        </p:spPr>
        <p:txBody>
          <a:bodyPr wrap="square" lIns="0" tIns="0" rIns="0"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56870">
              <a:lnSpc>
                <a:spcPts val="2800"/>
              </a:lnSpc>
              <a:spcBef>
                <a:spcPts val="600"/>
              </a:spcBef>
              <a:spcAft>
                <a:spcPts val="600"/>
              </a:spcAft>
            </a:pPr>
            <a:r>
              <a:rPr lang="en-US" altLang="zh-CN" sz="2800" b="1" kern="100" dirty="0">
                <a:solidFill>
                  <a:srgbClr val="C00000"/>
                </a:solidFill>
                <a:effectLst/>
                <a:cs typeface="+mn-ea"/>
                <a:sym typeface="+mn-lt"/>
              </a:rPr>
              <a:t>1.</a:t>
            </a:r>
            <a:r>
              <a:rPr lang="zh-CN" altLang="en-US" sz="2800" b="1" kern="100" dirty="0">
                <a:solidFill>
                  <a:srgbClr val="C00000"/>
                </a:solidFill>
                <a:effectLst/>
                <a:cs typeface="+mn-ea"/>
                <a:sym typeface="+mn-lt"/>
              </a:rPr>
              <a:t>基于应急避难场所的避难时长分类</a:t>
            </a:r>
            <a:endParaRPr lang="zh-CN" altLang="zh-CN" sz="2800" b="1" kern="100" dirty="0">
              <a:solidFill>
                <a:srgbClr val="C00000"/>
              </a:solidFill>
              <a:cs typeface="+mn-ea"/>
              <a:sym typeface="+mn-lt"/>
            </a:endParaRPr>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62249" y="2456210"/>
            <a:ext cx="1285543" cy="1224000"/>
          </a:xfrm>
          <a:prstGeom prst="rect">
            <a:avLst/>
          </a:prstGeom>
        </p:spPr>
      </p:pic>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988" y="2523946"/>
            <a:ext cx="1224000" cy="1224000"/>
          </a:xfrm>
          <a:prstGeom prst="rect">
            <a:avLst/>
          </a:prstGeom>
        </p:spPr>
      </p:pic>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145" y="2456210"/>
            <a:ext cx="1224000" cy="1224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1"/>
          <p:nvPr/>
        </p:nvSpPr>
        <p:spPr>
          <a:xfrm>
            <a:off x="427990" y="796893"/>
            <a:ext cx="6544310" cy="451406"/>
          </a:xfrm>
          <a:prstGeom prst="rect">
            <a:avLst/>
          </a:prstGeom>
          <a:noFill/>
        </p:spPr>
        <p:txBody>
          <a:bodyPr wrap="square" lIns="0" tIns="0" rIns="0" bIns="0" anchor="ctr" anchorCtr="0">
            <a:noAutofit/>
          </a:bodyPr>
          <a:lstStyle>
            <a:defPPr>
              <a:defRPr lang="zh-CN"/>
            </a:defPPr>
            <a:lvl1pPr indent="356870">
              <a:lnSpc>
                <a:spcPts val="2800"/>
              </a:lnSpc>
              <a:spcBef>
                <a:spcPts val="600"/>
              </a:spcBef>
              <a:spcAft>
                <a:spcPts val="600"/>
              </a:spcAft>
              <a:defRPr sz="2800" b="1" kern="100">
                <a:solidFill>
                  <a:srgbClr val="C00000"/>
                </a:solidFill>
                <a:effectLst/>
                <a:latin typeface="微软雅黑" panose="020B0503020204020204" charset="-122"/>
                <a:ea typeface="微软雅黑" panose="020B0503020204020204"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2.</a:t>
            </a:r>
            <a:r>
              <a:rPr lang="zh-CN" altLang="en-US" dirty="0">
                <a:latin typeface="+mn-lt"/>
                <a:ea typeface="+mn-ea"/>
                <a:cs typeface="+mn-ea"/>
                <a:sym typeface="+mn-lt"/>
              </a:rPr>
              <a:t>基于应急避难场所的避难功能分类</a:t>
            </a:r>
            <a:endParaRPr lang="zh-CN" altLang="zh-CN" dirty="0">
              <a:latin typeface="+mn-lt"/>
              <a:ea typeface="+mn-ea"/>
              <a:cs typeface="+mn-ea"/>
              <a:sym typeface="+mn-lt"/>
            </a:endParaRPr>
          </a:p>
        </p:txBody>
      </p:sp>
      <p:sp>
        <p:nvSpPr>
          <p:cNvPr id="8" name="文本框 7"/>
          <p:cNvSpPr txBox="1"/>
          <p:nvPr/>
        </p:nvSpPr>
        <p:spPr>
          <a:xfrm>
            <a:off x="677787" y="1271794"/>
            <a:ext cx="11333237" cy="100578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1200"/>
              </a:spcBef>
            </a:pPr>
            <a:r>
              <a:rPr lang="zh-CN" altLang="en-US" sz="2400" dirty="0">
                <a:cs typeface="+mn-ea"/>
                <a:sym typeface="+mn-lt"/>
              </a:rPr>
              <a:t>       依据应对自然灾害、事故灾难、公共卫生事件、社会安全事件等不同类型灾害的应急避难需求，构建综合性、单一性应急避难场所类型。</a:t>
            </a:r>
            <a:endParaRPr lang="zh-CN" altLang="zh-CN" sz="2400" dirty="0">
              <a:cs typeface="+mn-ea"/>
              <a:sym typeface="+mn-lt"/>
            </a:endParaRPr>
          </a:p>
        </p:txBody>
      </p:sp>
      <p:sp>
        <p:nvSpPr>
          <p:cNvPr id="11" name="TextBox 13"/>
          <p:cNvSpPr txBox="1">
            <a:spLocks noChangeArrowheads="1"/>
          </p:cNvSpPr>
          <p:nvPr/>
        </p:nvSpPr>
        <p:spPr bwMode="auto">
          <a:xfrm>
            <a:off x="2971800" y="3873358"/>
            <a:ext cx="2803592"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综合性</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应急避难场所</a:t>
            </a:r>
            <a:endParaRPr lang="en-US" altLang="zh-CN" sz="2285" b="1" dirty="0">
              <a:solidFill>
                <a:srgbClr val="1D4374"/>
              </a:solidFill>
              <a:latin typeface="+mn-lt"/>
              <a:ea typeface="+mn-ea"/>
              <a:cs typeface="+mn-ea"/>
              <a:sym typeface="+mn-lt"/>
            </a:endParaRPr>
          </a:p>
        </p:txBody>
      </p:sp>
      <p:sp>
        <p:nvSpPr>
          <p:cNvPr id="14" name="TextBox 13"/>
          <p:cNvSpPr txBox="1">
            <a:spLocks noChangeArrowheads="1"/>
          </p:cNvSpPr>
          <p:nvPr/>
        </p:nvSpPr>
        <p:spPr bwMode="auto">
          <a:xfrm>
            <a:off x="7257468" y="3919806"/>
            <a:ext cx="2654434" cy="77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单一性</a:t>
            </a:r>
            <a:endParaRPr lang="en-US" altLang="zh-CN" sz="2285" b="1" dirty="0">
              <a:solidFill>
                <a:srgbClr val="1D4374"/>
              </a:solidFill>
              <a:latin typeface="+mn-lt"/>
              <a:ea typeface="+mn-ea"/>
              <a:cs typeface="+mn-ea"/>
              <a:sym typeface="+mn-lt"/>
            </a:endParaRPr>
          </a:p>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应急避难场所</a:t>
            </a:r>
            <a:endParaRPr lang="en-US" altLang="zh-CN" sz="2285" b="1" dirty="0">
              <a:solidFill>
                <a:srgbClr val="1D4374"/>
              </a:solidFill>
              <a:latin typeface="+mn-lt"/>
              <a:ea typeface="+mn-ea"/>
              <a:cs typeface="+mn-ea"/>
              <a:sym typeface="+mn-lt"/>
            </a:endParaRPr>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24275" y="2511094"/>
            <a:ext cx="1296000" cy="1296000"/>
          </a:xfrm>
          <a:prstGeom prst="rect">
            <a:avLst/>
          </a:pr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875" y="2557542"/>
            <a:ext cx="1296000" cy="1296000"/>
          </a:xfrm>
          <a:prstGeom prst="rect">
            <a:avLst/>
          </a:prstGeom>
        </p:spPr>
      </p:pic>
      <p:graphicFrame>
        <p:nvGraphicFramePr>
          <p:cNvPr id="25" name="表格 24"/>
          <p:cNvGraphicFramePr>
            <a:graphicFrameLocks noGrp="1"/>
          </p:cNvGraphicFramePr>
          <p:nvPr/>
        </p:nvGraphicFramePr>
        <p:xfrm>
          <a:off x="677787" y="4903331"/>
          <a:ext cx="10822634" cy="1482725"/>
        </p:xfrm>
        <a:graphic>
          <a:graphicData uri="http://schemas.openxmlformats.org/drawingml/2006/table">
            <a:tbl>
              <a:tblPr firstRow="1" bandRow="1">
                <a:tableStyleId>{5C22544A-7EE6-4342-B048-85BDC9FD1C3A}</a:tableStyleId>
              </a:tblPr>
              <a:tblGrid>
                <a:gridCol w="2292701"/>
                <a:gridCol w="2843311"/>
                <a:gridCol w="2843311"/>
                <a:gridCol w="2843311"/>
              </a:tblGrid>
              <a:tr h="468000">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1" dirty="0">
                          <a:solidFill>
                            <a:schemeClr val="tx1"/>
                          </a:solidFill>
                          <a:latin typeface="+mn-lt"/>
                          <a:ea typeface="+mn-ea"/>
                          <a:cs typeface="+mn-ea"/>
                          <a:sym typeface="+mn-lt"/>
                        </a:rPr>
                        <a:t>主要特征</a:t>
                      </a:r>
                      <a:endParaRPr lang="zh-CN" altLang="en-US" sz="2400"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just" defTabSz="914400" rtl="0" eaLnBrk="1" fontAlgn="auto" latinLnBrk="0" hangingPunct="1">
                        <a:lnSpc>
                          <a:spcPct val="130000"/>
                        </a:lnSpc>
                        <a:spcBef>
                          <a:spcPts val="0"/>
                        </a:spcBef>
                        <a:spcAft>
                          <a:spcPts val="0"/>
                        </a:spcAft>
                        <a:buClrTx/>
                        <a:buSzTx/>
                        <a:buFontTx/>
                        <a:buNone/>
                        <a:defRPr/>
                      </a:pPr>
                      <a:r>
                        <a:rPr lang="zh-CN" altLang="en-US" b="1" dirty="0">
                          <a:solidFill>
                            <a:schemeClr val="tx1"/>
                          </a:solidFill>
                          <a:latin typeface="+mn-lt"/>
                          <a:ea typeface="+mn-ea"/>
                          <a:cs typeface="+mn-ea"/>
                          <a:sym typeface="+mn-lt"/>
                        </a:rPr>
                        <a:t>以应对</a:t>
                      </a:r>
                      <a:r>
                        <a:rPr lang="zh-CN" altLang="en-US" b="1" dirty="0">
                          <a:solidFill>
                            <a:schemeClr val="tx1"/>
                          </a:solidFill>
                          <a:highlight>
                            <a:srgbClr val="FF0000"/>
                          </a:highlight>
                          <a:latin typeface="+mn-lt"/>
                          <a:ea typeface="+mn-ea"/>
                          <a:cs typeface="+mn-ea"/>
                          <a:sym typeface="+mn-lt"/>
                        </a:rPr>
                        <a:t>地质灾害、洪涝、暴雨灾害、</a:t>
                      </a:r>
                      <a:r>
                        <a:rPr lang="zh-CN" altLang="en-US" b="1" dirty="0">
                          <a:solidFill>
                            <a:schemeClr val="tx1"/>
                          </a:solidFill>
                          <a:latin typeface="+mn-lt"/>
                          <a:ea typeface="+mn-ea"/>
                          <a:cs typeface="+mn-ea"/>
                          <a:sym typeface="+mn-lt"/>
                        </a:rPr>
                        <a:t>地震为主导，统筹多种灾害、事故等应急避难需求。</a:t>
                      </a:r>
                      <a:endParaRPr lang="zh-CN" altLang="en-US"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just">
                        <a:lnSpc>
                          <a:spcPct val="130000"/>
                        </a:lnSpc>
                      </a:pPr>
                      <a:r>
                        <a:rPr lang="zh-CN" altLang="en-US" b="1" dirty="0">
                          <a:solidFill>
                            <a:schemeClr val="tx1"/>
                          </a:solidFill>
                          <a:latin typeface="+mn-lt"/>
                          <a:ea typeface="+mn-ea"/>
                          <a:cs typeface="+mn-ea"/>
                          <a:sym typeface="+mn-lt"/>
                        </a:rPr>
                        <a:t>（</a:t>
                      </a:r>
                      <a:r>
                        <a:rPr lang="en-US" altLang="zh-CN" b="1" dirty="0">
                          <a:solidFill>
                            <a:schemeClr val="tx1"/>
                          </a:solidFill>
                          <a:latin typeface="+mn-lt"/>
                          <a:ea typeface="+mn-ea"/>
                          <a:cs typeface="+mn-ea"/>
                          <a:sym typeface="+mn-lt"/>
                        </a:rPr>
                        <a:t>1</a:t>
                      </a:r>
                      <a:r>
                        <a:rPr lang="zh-CN" altLang="en-US" b="1" dirty="0">
                          <a:solidFill>
                            <a:schemeClr val="tx1"/>
                          </a:solidFill>
                          <a:latin typeface="+mn-lt"/>
                          <a:ea typeface="+mn-ea"/>
                          <a:cs typeface="+mn-ea"/>
                          <a:sym typeface="+mn-lt"/>
                        </a:rPr>
                        <a:t>）主要适用于突发地质灾害、水灾、森林火灾等自然灾害的专项避难需求建设的应急避难场所。</a:t>
                      </a:r>
                      <a:endParaRPr lang="zh-CN" altLang="en-US" b="1" dirty="0">
                        <a:solidFill>
                          <a:schemeClr val="tx1"/>
                        </a:solidFill>
                        <a:latin typeface="+mn-lt"/>
                        <a:ea typeface="+mn-ea"/>
                        <a:cs typeface="+mn-ea"/>
                        <a:sym typeface="+mn-lt"/>
                      </a:endParaRPr>
                    </a:p>
                  </a:txBody>
                  <a:tcPr anchor="ctr">
                    <a:solidFill>
                      <a:srgbClr val="D2E1E8"/>
                    </a:solidFill>
                  </a:tcPr>
                </a:tc>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just">
                        <a:lnSpc>
                          <a:spcPct val="130000"/>
                        </a:lnSpc>
                      </a:pPr>
                      <a:r>
                        <a:rPr lang="zh-CN" altLang="en-US" b="1" dirty="0">
                          <a:solidFill>
                            <a:schemeClr val="tx1"/>
                          </a:solidFill>
                          <a:latin typeface="+mn-lt"/>
                          <a:ea typeface="+mn-ea"/>
                          <a:cs typeface="+mn-ea"/>
                          <a:sym typeface="+mn-lt"/>
                        </a:rPr>
                        <a:t>（</a:t>
                      </a:r>
                      <a:r>
                        <a:rPr lang="en-US" altLang="zh-CN" b="1" dirty="0">
                          <a:solidFill>
                            <a:schemeClr val="tx1"/>
                          </a:solidFill>
                          <a:latin typeface="+mn-lt"/>
                          <a:ea typeface="+mn-ea"/>
                          <a:cs typeface="+mn-ea"/>
                          <a:sym typeface="+mn-lt"/>
                        </a:rPr>
                        <a:t>2</a:t>
                      </a:r>
                      <a:r>
                        <a:rPr lang="zh-CN" altLang="en-US" b="1" dirty="0">
                          <a:solidFill>
                            <a:schemeClr val="tx1"/>
                          </a:solidFill>
                          <a:latin typeface="+mn-lt"/>
                          <a:ea typeface="+mn-ea"/>
                          <a:cs typeface="+mn-ea"/>
                          <a:sym typeface="+mn-lt"/>
                        </a:rPr>
                        <a:t>）适用于</a:t>
                      </a:r>
                      <a:r>
                        <a:rPr lang="zh-CN" altLang="en-US" b="1" dirty="0">
                          <a:solidFill>
                            <a:schemeClr val="tx1"/>
                          </a:solidFill>
                          <a:highlight>
                            <a:srgbClr val="FF0000"/>
                          </a:highlight>
                          <a:latin typeface="+mn-lt"/>
                          <a:ea typeface="+mn-ea"/>
                          <a:cs typeface="+mn-ea"/>
                          <a:sym typeface="+mn-lt"/>
                        </a:rPr>
                        <a:t>危险化学品</a:t>
                      </a:r>
                      <a:r>
                        <a:rPr lang="zh-CN" altLang="en-US" b="1" dirty="0">
                          <a:solidFill>
                            <a:schemeClr val="tx1"/>
                          </a:solidFill>
                          <a:latin typeface="+mn-lt"/>
                          <a:ea typeface="+mn-ea"/>
                          <a:cs typeface="+mn-ea"/>
                          <a:sym typeface="+mn-lt"/>
                        </a:rPr>
                        <a:t>等特定突发事件的专项避难需求建设的特定应急避难场所。</a:t>
                      </a:r>
                      <a:endParaRPr lang="zh-CN" altLang="en-US" b="1" dirty="0">
                        <a:solidFill>
                          <a:schemeClr val="tx1"/>
                        </a:solidFill>
                        <a:latin typeface="+mn-lt"/>
                        <a:ea typeface="+mn-ea"/>
                        <a:cs typeface="+mn-ea"/>
                        <a:sym typeface="+mn-lt"/>
                      </a:endParaRPr>
                    </a:p>
                  </a:txBody>
                  <a:tcPr anchor="ctr">
                    <a:solidFill>
                      <a:srgbClr val="D2E1E8"/>
                    </a:solidFill>
                  </a:tcPr>
                </a:tc>
              </a:tr>
            </a:tbl>
          </a:graphicData>
        </a:graphic>
      </p:graphicFrame>
      <p:cxnSp>
        <p:nvCxnSpPr>
          <p:cNvPr id="6" name="直接连接符 5"/>
          <p:cNvCxnSpPr/>
          <p:nvPr/>
        </p:nvCxnSpPr>
        <p:spPr>
          <a:xfrm>
            <a:off x="5816488" y="2434975"/>
            <a:ext cx="0" cy="4226175"/>
          </a:xfrm>
          <a:prstGeom prst="line">
            <a:avLst/>
          </a:prstGeom>
          <a:ln w="19050">
            <a:solidFill>
              <a:schemeClr val="accent5">
                <a:lumMod val="75000"/>
              </a:schemeClr>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05 </a:t>
            </a:r>
            <a:r>
              <a:rPr lang="zh-CN" altLang="en-US" sz="2400" b="1" dirty="0">
                <a:solidFill>
                  <a:srgbClr val="0B357C"/>
                </a:solidFill>
                <a:cs typeface="+mn-ea"/>
                <a:sym typeface="+mn-lt"/>
              </a:rPr>
              <a:t>分类体系</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7"/>
          <p:cNvSpPr txBox="1"/>
          <p:nvPr/>
        </p:nvSpPr>
        <p:spPr>
          <a:xfrm>
            <a:off x="427990" y="796893"/>
            <a:ext cx="6544310" cy="451406"/>
          </a:xfrm>
          <a:prstGeom prst="rect">
            <a:avLst/>
          </a:prstGeom>
          <a:noFill/>
        </p:spPr>
        <p:txBody>
          <a:bodyPr wrap="square" lIns="0" tIns="0" rIns="0" bIns="0" anchor="ctr" anchorCtr="0">
            <a:noAutofit/>
          </a:bodyPr>
          <a:lstStyle>
            <a:defPPr>
              <a:defRPr lang="zh-CN"/>
            </a:defPPr>
            <a:lvl1pPr indent="356870">
              <a:lnSpc>
                <a:spcPts val="2800"/>
              </a:lnSpc>
              <a:spcBef>
                <a:spcPts val="600"/>
              </a:spcBef>
              <a:spcAft>
                <a:spcPts val="600"/>
              </a:spcAft>
              <a:defRPr sz="2800" b="1" kern="100">
                <a:solidFill>
                  <a:srgbClr val="C00000"/>
                </a:solidFill>
                <a:effectLst/>
                <a:latin typeface="微软雅黑" panose="020B0503020204020204" charset="-122"/>
                <a:ea typeface="微软雅黑" panose="020B0503020204020204" charset="-122"/>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mn-lt"/>
                <a:ea typeface="+mn-ea"/>
                <a:cs typeface="+mn-ea"/>
                <a:sym typeface="+mn-lt"/>
              </a:rPr>
              <a:t>3.</a:t>
            </a:r>
            <a:r>
              <a:rPr lang="zh-CN" altLang="en-US" dirty="0">
                <a:latin typeface="+mn-lt"/>
                <a:ea typeface="+mn-ea"/>
                <a:cs typeface="+mn-ea"/>
                <a:sym typeface="+mn-lt"/>
              </a:rPr>
              <a:t>基于应急避难场所的空间类型分类</a:t>
            </a:r>
            <a:endParaRPr lang="zh-CN" altLang="zh-CN" dirty="0">
              <a:latin typeface="+mn-lt"/>
              <a:ea typeface="+mn-ea"/>
              <a:cs typeface="+mn-ea"/>
              <a:sym typeface="+mn-lt"/>
            </a:endParaRPr>
          </a:p>
        </p:txBody>
      </p:sp>
      <p:sp>
        <p:nvSpPr>
          <p:cNvPr id="5" name="文本框 5"/>
          <p:cNvSpPr txBox="1"/>
          <p:nvPr/>
        </p:nvSpPr>
        <p:spPr>
          <a:xfrm>
            <a:off x="676909" y="1295924"/>
            <a:ext cx="11087101" cy="14859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1200"/>
              </a:spcBef>
            </a:pPr>
            <a:r>
              <a:rPr lang="zh-CN" altLang="en-US" sz="2400" dirty="0">
                <a:cs typeface="+mn-ea"/>
                <a:sym typeface="+mn-lt"/>
              </a:rPr>
              <a:t>       依据灾后紧急避险及避难、人员安置和生活保障对避难场所的空间要求，通过室内公共建筑场所空间建设和室外开敞式公共场地空间建设，分别构建室内型应急避难场所和室外型应急避难场所。</a:t>
            </a:r>
            <a:endParaRPr lang="zh-CN" altLang="zh-CN" sz="2400" dirty="0">
              <a:cs typeface="+mn-ea"/>
              <a:sym typeface="+mn-lt"/>
            </a:endParaRPr>
          </a:p>
        </p:txBody>
      </p:sp>
      <p:graphicFrame>
        <p:nvGraphicFramePr>
          <p:cNvPr id="8" name="表格 7"/>
          <p:cNvGraphicFramePr>
            <a:graphicFrameLocks noGrp="1"/>
          </p:cNvGraphicFramePr>
          <p:nvPr/>
        </p:nvGraphicFramePr>
        <p:xfrm>
          <a:off x="619125" y="4898643"/>
          <a:ext cx="10725149" cy="1485919"/>
        </p:xfrm>
        <a:graphic>
          <a:graphicData uri="http://schemas.openxmlformats.org/drawingml/2006/table">
            <a:tbl>
              <a:tblPr firstRow="1" bandRow="1">
                <a:tableStyleId>{5C22544A-7EE6-4342-B048-85BDC9FD1C3A}</a:tableStyleId>
              </a:tblPr>
              <a:tblGrid>
                <a:gridCol w="2180112"/>
                <a:gridCol w="4285048"/>
                <a:gridCol w="4259989"/>
              </a:tblGrid>
              <a:tr h="1485919">
                <a:tc>
                  <a:txBody>
                    <a:bodyPr/>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r>
                        <a:rPr lang="zh-CN" altLang="en-US" sz="2400" b="1" dirty="0">
                          <a:solidFill>
                            <a:schemeClr val="tx1"/>
                          </a:solidFill>
                          <a:latin typeface="+mn-lt"/>
                          <a:ea typeface="+mn-ea"/>
                          <a:cs typeface="+mn-ea"/>
                          <a:sym typeface="+mn-lt"/>
                        </a:rPr>
                        <a:t>主要特征</a:t>
                      </a:r>
                      <a:endParaRPr lang="zh-CN" altLang="en-US" sz="2400" b="1" dirty="0">
                        <a:solidFill>
                          <a:schemeClr val="tx1"/>
                        </a:solidFill>
                        <a:latin typeface="+mn-lt"/>
                        <a:ea typeface="+mn-ea"/>
                        <a:cs typeface="+mn-ea"/>
                        <a:sym typeface="+mn-lt"/>
                      </a:endParaRPr>
                    </a:p>
                  </a:txBody>
                  <a:tcPr anchor="ctr">
                    <a:solidFill>
                      <a:schemeClr val="accent2">
                        <a:lumMod val="40000"/>
                        <a:lumOff val="60000"/>
                      </a:schemeClr>
                    </a:solidFill>
                  </a:tcPr>
                </a:tc>
                <a:tc>
                  <a:txBody>
                    <a:bodyPr/>
                    <a:lstStyle/>
                    <a:p>
                      <a:pPr algn="ctr"/>
                      <a:r>
                        <a:rPr lang="zh-CN" altLang="en-US" sz="1800" b="1" kern="1200" dirty="0">
                          <a:solidFill>
                            <a:schemeClr val="tx1"/>
                          </a:solidFill>
                          <a:latin typeface="+mn-lt"/>
                          <a:ea typeface="+mn-ea"/>
                          <a:cs typeface="+mn-ea"/>
                          <a:sym typeface="+mn-lt"/>
                        </a:rPr>
                        <a:t>利用</a:t>
                      </a:r>
                      <a:r>
                        <a:rPr lang="zh-CN" altLang="en-US" sz="1800" b="1" kern="1200" dirty="0">
                          <a:solidFill>
                            <a:srgbClr val="C00000"/>
                          </a:solidFill>
                          <a:latin typeface="+mn-lt"/>
                          <a:ea typeface="+mn-ea"/>
                          <a:cs typeface="+mn-ea"/>
                          <a:sym typeface="+mn-lt"/>
                        </a:rPr>
                        <a:t>室内</a:t>
                      </a:r>
                      <a:r>
                        <a:rPr lang="zh-CN" altLang="en-US" sz="1800" b="1" kern="1200" dirty="0">
                          <a:solidFill>
                            <a:schemeClr val="tx1"/>
                          </a:solidFill>
                          <a:latin typeface="+mn-lt"/>
                          <a:ea typeface="+mn-ea"/>
                          <a:cs typeface="+mn-ea"/>
                          <a:sym typeface="+mn-lt"/>
                        </a:rPr>
                        <a:t>公共建筑场所空间建设的应急避难场所，包括室内和室外功能兼具的应急避难场所。</a:t>
                      </a:r>
                      <a:endParaRPr lang="zh-CN" altLang="en-US" sz="1800" b="1" kern="1200" dirty="0">
                        <a:solidFill>
                          <a:schemeClr val="tx1"/>
                        </a:solidFill>
                        <a:latin typeface="+mn-lt"/>
                        <a:ea typeface="+mn-ea"/>
                        <a:cs typeface="+mn-ea"/>
                        <a:sym typeface="+mn-lt"/>
                      </a:endParaRPr>
                    </a:p>
                  </a:txBody>
                  <a:tcPr anchor="ctr">
                    <a:solidFill>
                      <a:schemeClr val="accent2">
                        <a:lumMod val="40000"/>
                        <a:lumOff val="60000"/>
                      </a:schemeClr>
                    </a:solidFill>
                  </a:tcPr>
                </a:tc>
                <a:tc>
                  <a:txBody>
                    <a:bodyPr/>
                    <a:lstStyle/>
                    <a:p>
                      <a:pPr algn="ctr"/>
                      <a:r>
                        <a:rPr lang="zh-CN" altLang="en-US" sz="1800" b="1" kern="1200" dirty="0">
                          <a:solidFill>
                            <a:schemeClr val="tx1"/>
                          </a:solidFill>
                          <a:latin typeface="+mn-lt"/>
                          <a:ea typeface="+mn-ea"/>
                          <a:cs typeface="+mn-ea"/>
                          <a:sym typeface="+mn-lt"/>
                        </a:rPr>
                        <a:t>利用</a:t>
                      </a:r>
                      <a:r>
                        <a:rPr lang="zh-CN" altLang="en-US" sz="1800" b="1" kern="1200" dirty="0">
                          <a:solidFill>
                            <a:srgbClr val="C00000"/>
                          </a:solidFill>
                          <a:latin typeface="+mn-lt"/>
                          <a:ea typeface="+mn-ea"/>
                          <a:cs typeface="+mn-ea"/>
                          <a:sym typeface="+mn-lt"/>
                        </a:rPr>
                        <a:t>室外开敞式</a:t>
                      </a:r>
                      <a:r>
                        <a:rPr lang="zh-CN" altLang="en-US" sz="1800" b="1" kern="1200" dirty="0">
                          <a:solidFill>
                            <a:schemeClr val="tx1"/>
                          </a:solidFill>
                          <a:latin typeface="+mn-lt"/>
                          <a:ea typeface="+mn-ea"/>
                          <a:cs typeface="+mn-ea"/>
                          <a:sym typeface="+mn-lt"/>
                        </a:rPr>
                        <a:t>公共场地空间建设的应急避难场所，包括在室外搭建可移动帐篷、活动房等设立的应急避难场所。</a:t>
                      </a:r>
                      <a:endParaRPr lang="zh-CN" altLang="en-US" sz="1800" b="1" kern="1200" dirty="0">
                        <a:solidFill>
                          <a:schemeClr val="tx1"/>
                        </a:solidFill>
                        <a:latin typeface="+mn-lt"/>
                        <a:ea typeface="+mn-ea"/>
                        <a:cs typeface="+mn-ea"/>
                        <a:sym typeface="+mn-lt"/>
                      </a:endParaRPr>
                    </a:p>
                  </a:txBody>
                  <a:tcPr anchor="ctr">
                    <a:solidFill>
                      <a:schemeClr val="accent2">
                        <a:lumMod val="40000"/>
                        <a:lumOff val="60000"/>
                      </a:schemeClr>
                    </a:solidFill>
                  </a:tcPr>
                </a:tc>
              </a:tr>
            </a:tbl>
          </a:graphicData>
        </a:graphic>
      </p:graphicFrame>
      <p:pic>
        <p:nvPicPr>
          <p:cNvPr id="10" name="图片 9"/>
          <p:cNvPicPr>
            <a:picLocks noChangeAspect="1"/>
          </p:cNvPicPr>
          <p:nvPr/>
        </p:nvPicPr>
        <p:blipFill>
          <a:blip r:embed="rId1"/>
          <a:stretch>
            <a:fillRect/>
          </a:stretch>
        </p:blipFill>
        <p:spPr>
          <a:xfrm>
            <a:off x="8682036" y="3116235"/>
            <a:ext cx="1152525" cy="1257300"/>
          </a:xfrm>
          <a:prstGeom prst="rect">
            <a:avLst/>
          </a:prstGeom>
        </p:spPr>
      </p:pic>
      <p:pic>
        <p:nvPicPr>
          <p:cNvPr id="12" name="图片 11"/>
          <p:cNvPicPr>
            <a:picLocks noChangeAspect="1"/>
          </p:cNvPicPr>
          <p:nvPr/>
        </p:nvPicPr>
        <p:blipFill>
          <a:blip r:embed="rId2"/>
          <a:srcRect b="4775"/>
          <a:stretch>
            <a:fillRect/>
          </a:stretch>
        </p:blipFill>
        <p:spPr>
          <a:xfrm>
            <a:off x="4104288" y="2985789"/>
            <a:ext cx="1428750" cy="1387746"/>
          </a:xfrm>
          <a:prstGeom prst="rect">
            <a:avLst/>
          </a:prstGeom>
        </p:spPr>
      </p:pic>
      <p:sp>
        <p:nvSpPr>
          <p:cNvPr id="6" name="TextBox 13"/>
          <p:cNvSpPr txBox="1">
            <a:spLocks noChangeArrowheads="1"/>
          </p:cNvSpPr>
          <p:nvPr/>
        </p:nvSpPr>
        <p:spPr bwMode="auto">
          <a:xfrm>
            <a:off x="3416867" y="4510906"/>
            <a:ext cx="2803592" cy="35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室内型应急避难场所</a:t>
            </a:r>
            <a:endParaRPr lang="en-US" altLang="zh-CN" sz="2285" b="1" dirty="0">
              <a:solidFill>
                <a:srgbClr val="1D4374"/>
              </a:solidFill>
              <a:latin typeface="+mn-lt"/>
              <a:ea typeface="+mn-ea"/>
              <a:cs typeface="+mn-ea"/>
              <a:sym typeface="+mn-lt"/>
            </a:endParaRPr>
          </a:p>
        </p:txBody>
      </p:sp>
      <p:sp>
        <p:nvSpPr>
          <p:cNvPr id="7" name="TextBox 13"/>
          <p:cNvSpPr txBox="1">
            <a:spLocks noChangeArrowheads="1"/>
          </p:cNvSpPr>
          <p:nvPr/>
        </p:nvSpPr>
        <p:spPr bwMode="auto">
          <a:xfrm>
            <a:off x="7856503" y="4510906"/>
            <a:ext cx="2803592" cy="35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ctr" eaLnBrk="1" hangingPunct="1">
              <a:spcBef>
                <a:spcPct val="20000"/>
              </a:spcBef>
              <a:buFont typeface="Arial" panose="020B0604020202020204" pitchFamily="34" charset="0"/>
              <a:buNone/>
            </a:pPr>
            <a:r>
              <a:rPr lang="zh-CN" altLang="en-US" sz="2285" b="1" dirty="0">
                <a:solidFill>
                  <a:srgbClr val="1D4374"/>
                </a:solidFill>
                <a:latin typeface="+mn-lt"/>
                <a:ea typeface="+mn-ea"/>
                <a:cs typeface="+mn-ea"/>
                <a:sym typeface="+mn-lt"/>
              </a:rPr>
              <a:t>室外型应急避难场所</a:t>
            </a:r>
            <a:endParaRPr lang="en-US" altLang="zh-CN" sz="2285" b="1" dirty="0">
              <a:solidFill>
                <a:srgbClr val="1D4374"/>
              </a:solidFill>
              <a:latin typeface="+mn-lt"/>
              <a:ea typeface="+mn-ea"/>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427990" y="196850"/>
            <a:ext cx="3947795" cy="460375"/>
          </a:xfrm>
          <a:prstGeom prst="rect">
            <a:avLst/>
          </a:prstGeom>
          <a:solidFill>
            <a:schemeClr val="tx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B357C"/>
                </a:solidFill>
                <a:effectLst/>
                <a:uLnTx/>
                <a:uFillTx/>
                <a:cs typeface="+mn-ea"/>
                <a:sym typeface="+mn-lt"/>
              </a:rPr>
              <a:t>06 </a:t>
            </a:r>
            <a:r>
              <a:rPr kumimoji="0" lang="zh-CN" altLang="en-US" sz="2400" b="1" i="0" u="none" strike="noStrike" kern="1200" cap="none" spc="0" normalizeH="0" baseline="0" noProof="0" dirty="0">
                <a:ln>
                  <a:noFill/>
                </a:ln>
                <a:solidFill>
                  <a:srgbClr val="0B357C"/>
                </a:solidFill>
                <a:effectLst/>
                <a:uLnTx/>
                <a:uFillTx/>
                <a:cs typeface="+mn-ea"/>
                <a:sym typeface="+mn-lt"/>
              </a:rPr>
              <a:t>区域协同</a:t>
            </a:r>
            <a:endParaRPr kumimoji="0" lang="en-US" altLang="zh-CN" sz="2400" b="1" i="0" u="none" strike="noStrike" kern="1200" cap="none" spc="0" normalizeH="0" baseline="0" noProof="0" dirty="0">
              <a:ln>
                <a:noFill/>
              </a:ln>
              <a:solidFill>
                <a:srgbClr val="0B357C"/>
              </a:solidFill>
              <a:effectLst/>
              <a:uLnTx/>
              <a:uFillTx/>
              <a:cs typeface="+mn-ea"/>
              <a:sym typeface="+mn-lt"/>
            </a:endParaRPr>
          </a:p>
        </p:txBody>
      </p:sp>
      <p:sp>
        <p:nvSpPr>
          <p:cNvPr id="2" name="矩形 1"/>
          <p:cNvSpPr/>
          <p:nvPr/>
        </p:nvSpPr>
        <p:spPr>
          <a:xfrm>
            <a:off x="0" y="196850"/>
            <a:ext cx="355600"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4448175" y="196850"/>
            <a:ext cx="7743825" cy="4610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梯形 21"/>
          <p:cNvSpPr/>
          <p:nvPr/>
        </p:nvSpPr>
        <p:spPr>
          <a:xfrm>
            <a:off x="455109" y="873207"/>
            <a:ext cx="3392179"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1"/>
          </a:gradFill>
          <a:ln>
            <a:gradFill>
              <a:gsLst>
                <a:gs pos="0">
                  <a:schemeClr val="accent1">
                    <a:lumMod val="45000"/>
                    <a:lumOff val="55000"/>
                    <a:alpha val="0"/>
                  </a:schemeClr>
                </a:gs>
                <a:gs pos="100000">
                  <a:srgbClr val="65A1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3" name="矩形 22"/>
          <p:cNvSpPr/>
          <p:nvPr/>
        </p:nvSpPr>
        <p:spPr>
          <a:xfrm>
            <a:off x="455109" y="1147637"/>
            <a:ext cx="3392178" cy="1112964"/>
          </a:xfrm>
          <a:prstGeom prst="rect">
            <a:avLst/>
          </a:prstGeom>
          <a:gradFill>
            <a:gsLst>
              <a:gs pos="0">
                <a:schemeClr val="accent1">
                  <a:lumMod val="45000"/>
                  <a:lumOff val="5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4" name="梯形 23"/>
          <p:cNvSpPr/>
          <p:nvPr/>
        </p:nvSpPr>
        <p:spPr>
          <a:xfrm>
            <a:off x="4368800" y="916749"/>
            <a:ext cx="3413398"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1"/>
          </a:gradFill>
          <a:ln>
            <a:gradFill>
              <a:gsLst>
                <a:gs pos="0">
                  <a:schemeClr val="accent1">
                    <a:lumMod val="45000"/>
                    <a:lumOff val="55000"/>
                    <a:alpha val="0"/>
                  </a:schemeClr>
                </a:gs>
                <a:gs pos="100000">
                  <a:srgbClr val="65A1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5" name="矩形 24"/>
          <p:cNvSpPr/>
          <p:nvPr/>
        </p:nvSpPr>
        <p:spPr>
          <a:xfrm>
            <a:off x="4368801" y="1173037"/>
            <a:ext cx="3413396" cy="1112964"/>
          </a:xfrm>
          <a:prstGeom prst="rect">
            <a:avLst/>
          </a:prstGeom>
          <a:gradFill>
            <a:gsLst>
              <a:gs pos="0">
                <a:schemeClr val="accent1">
                  <a:lumMod val="45000"/>
                  <a:lumOff val="5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6" name="梯形 25"/>
          <p:cNvSpPr/>
          <p:nvPr/>
        </p:nvSpPr>
        <p:spPr>
          <a:xfrm>
            <a:off x="8295095" y="955938"/>
            <a:ext cx="3413398" cy="258464"/>
          </a:xfrm>
          <a:prstGeom prst="trapezoid">
            <a:avLst>
              <a:gd name="adj" fmla="val 98275"/>
            </a:avLst>
          </a:prstGeom>
          <a:gradFill>
            <a:gsLst>
              <a:gs pos="100000">
                <a:schemeClr val="accent1">
                  <a:lumMod val="20000"/>
                  <a:lumOff val="80000"/>
                </a:schemeClr>
              </a:gs>
              <a:gs pos="0">
                <a:schemeClr val="accent1">
                  <a:lumMod val="20000"/>
                  <a:lumOff val="80000"/>
                  <a:alpha val="0"/>
                </a:schemeClr>
              </a:gs>
            </a:gsLst>
            <a:lin ang="5400000" scaled="1"/>
          </a:gradFill>
          <a:ln>
            <a:gradFill>
              <a:gsLst>
                <a:gs pos="0">
                  <a:schemeClr val="accent1">
                    <a:lumMod val="45000"/>
                    <a:lumOff val="55000"/>
                    <a:alpha val="0"/>
                  </a:schemeClr>
                </a:gs>
                <a:gs pos="100000">
                  <a:srgbClr val="65A1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矩形 26"/>
          <p:cNvSpPr/>
          <p:nvPr/>
        </p:nvSpPr>
        <p:spPr>
          <a:xfrm>
            <a:off x="8295096" y="1173037"/>
            <a:ext cx="3413396" cy="1112964"/>
          </a:xfrm>
          <a:prstGeom prst="rect">
            <a:avLst/>
          </a:prstGeom>
          <a:gradFill>
            <a:gsLst>
              <a:gs pos="0">
                <a:schemeClr val="accent1">
                  <a:lumMod val="45000"/>
                  <a:lumOff val="55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文本框 31"/>
          <p:cNvSpPr txBox="1"/>
          <p:nvPr/>
        </p:nvSpPr>
        <p:spPr>
          <a:xfrm>
            <a:off x="836748" y="1385928"/>
            <a:ext cx="2628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避难救助体系协同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7" name="文本框 36"/>
          <p:cNvSpPr txBox="1"/>
          <p:nvPr/>
        </p:nvSpPr>
        <p:spPr>
          <a:xfrm>
            <a:off x="4728574" y="1385928"/>
            <a:ext cx="26938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人员转运体系协同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8" name="文本框 37"/>
          <p:cNvSpPr txBox="1"/>
          <p:nvPr/>
        </p:nvSpPr>
        <p:spPr>
          <a:xfrm>
            <a:off x="8668294" y="1366621"/>
            <a:ext cx="26670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962A5"/>
                </a:solidFill>
                <a:effectLst/>
                <a:uLnTx/>
                <a:uFillTx/>
                <a:cs typeface="+mn-ea"/>
                <a:sym typeface="+mn-lt"/>
              </a:rPr>
              <a:t>疏散救援通道协同</a:t>
            </a:r>
            <a:endParaRPr kumimoji="0" lang="zh-CN" altLang="en-US" sz="2400" b="1" i="0" u="none" strike="noStrike" kern="1200" cap="none" spc="0" normalizeH="0" baseline="0" noProof="0" dirty="0">
              <a:ln>
                <a:noFill/>
              </a:ln>
              <a:solidFill>
                <a:srgbClr val="0962A5"/>
              </a:solidFill>
              <a:effectLst/>
              <a:uLnTx/>
              <a:uFillTx/>
              <a:cs typeface="+mn-ea"/>
              <a:sym typeface="+mn-lt"/>
            </a:endParaRPr>
          </a:p>
        </p:txBody>
      </p:sp>
      <p:sp>
        <p:nvSpPr>
          <p:cNvPr id="39" name="圆角矩形 82"/>
          <p:cNvSpPr/>
          <p:nvPr/>
        </p:nvSpPr>
        <p:spPr>
          <a:xfrm>
            <a:off x="427990" y="2471316"/>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与北京市避难救援系统相匹配，结合海淀区周边的环路和高速公路，以京包高速公路和八达岭高速公路为主体，实现与西北方向的快速交通联系。利用五环路、六环路快速通道，衔接京雄高速，实现与雄安新区的快速通道联系，便于受灾群众的疏散转移，灾时救援人员、物资调配。</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
        <p:nvSpPr>
          <p:cNvPr id="40" name="圆角矩形 82"/>
          <p:cNvSpPr/>
          <p:nvPr/>
        </p:nvSpPr>
        <p:spPr>
          <a:xfrm>
            <a:off x="4386285" y="2471316"/>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以应急避难的时间周期为条件，结合不同灾害情景，梳理地震、洪涝等人员避难流动的规律，充分利用海淀区内疏散主干道、疏散次干道，形成分阶段、分区域的人员转运体系</a:t>
            </a:r>
            <a:r>
              <a:rPr lang="zh-CN" altLang="en-US" sz="2000" spc="150" dirty="0">
                <a:solidFill>
                  <a:schemeClr val="tx1"/>
                </a:solidFill>
                <a:cs typeface="+mn-ea"/>
                <a:sym typeface="+mn-lt"/>
              </a:rPr>
              <a:t>。</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
        <p:nvSpPr>
          <p:cNvPr id="41" name="圆角矩形 82"/>
          <p:cNvSpPr/>
          <p:nvPr/>
        </p:nvSpPr>
        <p:spPr>
          <a:xfrm>
            <a:off x="8344579" y="2503100"/>
            <a:ext cx="3413396" cy="3980284"/>
          </a:xfrm>
          <a:prstGeom prst="roundRect">
            <a:avLst>
              <a:gd name="adj" fmla="val 945"/>
            </a:avLst>
          </a:prstGeom>
          <a:solidFill>
            <a:schemeClr val="bg1">
              <a:lumMod val="95000"/>
            </a:schemeClr>
          </a:solidFill>
          <a:ln>
            <a:gradFill>
              <a:gsLst>
                <a:gs pos="0">
                  <a:schemeClr val="accent1">
                    <a:lumMod val="45000"/>
                    <a:lumOff val="55000"/>
                  </a:schemeClr>
                </a:gs>
                <a:gs pos="100000">
                  <a:schemeClr val="accent1">
                    <a:lumMod val="30000"/>
                    <a:lumOff val="70000"/>
                    <a:alpha val="26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20000"/>
              </a:lnSpc>
              <a:spcBef>
                <a:spcPts val="0"/>
              </a:spcBef>
              <a:spcAft>
                <a:spcPts val="0"/>
              </a:spcAft>
              <a:buClrTx/>
              <a:buSzTx/>
              <a:buFontTx/>
              <a:buNone/>
              <a:defRPr/>
            </a:pPr>
            <a:r>
              <a:rPr kumimoji="0" lang="zh-CN" altLang="en-US" sz="2000" i="0" u="none" strike="noStrike" kern="1200" cap="none" spc="150" normalizeH="0" baseline="0" noProof="0" dirty="0">
                <a:ln>
                  <a:noFill/>
                </a:ln>
                <a:solidFill>
                  <a:schemeClr val="tx1"/>
                </a:solidFill>
                <a:effectLst/>
                <a:uLnTx/>
                <a:uFillTx/>
                <a:cs typeface="+mn-ea"/>
                <a:sym typeface="+mn-lt"/>
              </a:rPr>
              <a:t>区域内部疏散通道依据就近原则，以快速路为主、区内网格状干路为辅的城市骨干路网构建海淀区内部疏散通道网络，确保各个避难场所与重要居住区、办公区、商业区的疏散通道畅通</a:t>
            </a:r>
            <a:r>
              <a:rPr lang="zh-CN" altLang="en-US" sz="2000" spc="150" dirty="0">
                <a:solidFill>
                  <a:schemeClr val="tx1"/>
                </a:solidFill>
                <a:cs typeface="+mn-ea"/>
                <a:sym typeface="+mn-lt"/>
              </a:rPr>
              <a:t>。</a:t>
            </a:r>
            <a:endParaRPr kumimoji="0" lang="zh-CN" altLang="en-US" sz="2000" i="0" u="none" strike="noStrike" kern="1200" cap="none" spc="150" normalizeH="0" baseline="0" noProof="0" dirty="0">
              <a:ln>
                <a:noFill/>
              </a:ln>
              <a:solidFill>
                <a:schemeClr val="tx1"/>
              </a:solidFill>
              <a:effectLst/>
              <a:uLnTx/>
              <a:uFillTx/>
              <a:cs typeface="+mn-ea"/>
              <a:sym typeface="+mn-lt"/>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5_1*l_h_i*1_1_1"/>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97.44999999999993,&quot;width&quot;:863}"/>
</p:tagLst>
</file>

<file path=ppt/tags/tag10.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1.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2.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3.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4.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5.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6.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17.xml><?xml version="1.0" encoding="utf-8"?>
<p:tagLst xmlns:p="http://schemas.openxmlformats.org/presentationml/2006/main">
  <p:tag name="commondata" val="eyJjb3VudCI6MSwiaGRpZCI6IjgzOGMxYTBjYjVjODUyZmI1ZWI4Mjg4NGQwOWFhNWEzIiwidXNlckNvdW50Ijox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375_1*l_h_i*1_1_2"/>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TEXT_FILL_FORE_SCHEMECOLOR_INDEX" val="5"/>
  <p:tag name="KSO_WM_DIAGRAM_MAX_ITEMCNT" val="6"/>
  <p:tag name="KSO_WM_DIAGRAM_MIN_ITEMCNT" val="2"/>
  <p:tag name="KSO_WM_DIAGRAM_VIRTUALLY_FRAME" val="{&quot;height&quot;:397.44999999999993,&quot;width&quot;:863}"/>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75_1*l_h_i*1_1_1"/>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FILL_FORE_SCHEMECOLOR_INDEX" val="5"/>
  <p:tag name="KSO_WM_DIAGRAM_MAX_ITEMCNT" val="6"/>
  <p:tag name="KSO_WM_DIAGRAM_MIN_ITEMCNT" val="2"/>
  <p:tag name="KSO_WM_DIAGRAM_VIRTUALLY_FRAME" val="{&quot;height&quot;:397.44999999999993,&quot;width&quot;:863}"/>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31375_1*l_h_i*1_1_2"/>
  <p:tag name="KSO_WM_TEMPLATE_CATEGORY" val="diagram"/>
  <p:tag name="KSO_WM_TEMPLATE_INDEX" val="20231375"/>
  <p:tag name="KSO_WM_UNIT_LAYERLEVEL" val="1_1_1"/>
  <p:tag name="KSO_WM_TAG_VERSION" val="3.0"/>
  <p:tag name="KSO_WM_DIAGRAM_VERSION" val="3"/>
  <p:tag name="KSO_WM_DIAGRAM_COLOR_TEXT_CAN_REMOVE" val="n"/>
  <p:tag name="KSO_WM_BEAUTIFY_FLAG" val="#wm#"/>
  <p:tag name="KSO_WM_UNIT_TEXT_FILL_FORE_SCHEMECOLOR_INDEX" val="5"/>
  <p:tag name="KSO_WM_DIAGRAM_MAX_ITEMCNT" val="6"/>
  <p:tag name="KSO_WM_DIAGRAM_MIN_ITEMCNT" val="2"/>
  <p:tag name="KSO_WM_DIAGRAM_VIRTUALLY_FRAME" val="{&quot;height&quot;:397.44999999999993,&quot;width&quot;:863}"/>
</p:tagLst>
</file>

<file path=ppt/tags/tag5.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6.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7.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8.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ags/tag9.xml><?xml version="1.0" encoding="utf-8"?>
<p:tagLst xmlns:p="http://schemas.openxmlformats.org/presentationml/2006/main">
  <p:tag name="KSO_WM_DIAGRAM_VIRTUALLY_FRAME" val="{&quot;height&quot;:369.30748031496057,&quot;left&quot;:10.641102362204723,&quot;top&quot;:122.66811023622047,&quot;width&quot;:939.87157480314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0wdiibx">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4BDCB"/>
        </a:solidFill>
        <a:ln>
          <a:noFill/>
        </a:ln>
      </a:spPr>
      <a:bodyPr rtlCol="0" anchor="ctr"/>
      <a:lstStyle>
        <a:defPPr algn="ctr">
          <a:defRPr lang="zh-CN" altLang="en-US"/>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3037</Words>
  <Application>WPS 演示</Application>
  <PresentationFormat>宽屏</PresentationFormat>
  <Paragraphs>214</Paragraphs>
  <Slides>14</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Arial</vt:lpstr>
      <vt:lpstr>宋体</vt:lpstr>
      <vt:lpstr>Wingdings</vt:lpstr>
      <vt:lpstr>微软雅黑</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miao</dc:creator>
  <cp:lastModifiedBy>孙彤</cp:lastModifiedBy>
  <cp:revision>88</cp:revision>
  <dcterms:created xsi:type="dcterms:W3CDTF">2024-11-13T02:37:00Z</dcterms:created>
  <dcterms:modified xsi:type="dcterms:W3CDTF">2026-03-02T08:40:00Z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2052-12.1.0.17827</vt:lpwstr>
  </property>
  <property fmtid="{D5CDD505-2E9C-101B-9397-08002B2CF9AE}" pid="3" name="KSOTemplateUUID">
    <vt:lpwstr>v1.0_mb_4u2+DHbt8EpXVMDInchKnA==</vt:lpwstr>
  </property>
  <property fmtid="{D5CDD505-2E9C-101B-9397-08002B2CF9AE}" pid="4" name="ICV">
    <vt:lpwstr>015030BF6A9448B0B250848CD6499A3E_11</vt:lpwstr>
  </property>
</Properties>
</file>